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83" r:id="rId3"/>
    <p:sldId id="258" r:id="rId5"/>
    <p:sldId id="259" r:id="rId6"/>
    <p:sldId id="309" r:id="rId7"/>
    <p:sldId id="352" r:id="rId8"/>
    <p:sldId id="310" r:id="rId9"/>
    <p:sldId id="311" r:id="rId10"/>
    <p:sldId id="265" r:id="rId11"/>
    <p:sldId id="316" r:id="rId12"/>
    <p:sldId id="351" r:id="rId13"/>
    <p:sldId id="312" r:id="rId14"/>
    <p:sldId id="313" r:id="rId15"/>
    <p:sldId id="314" r:id="rId16"/>
    <p:sldId id="350" r:id="rId17"/>
    <p:sldId id="315" r:id="rId18"/>
    <p:sldId id="317" r:id="rId19"/>
    <p:sldId id="275" r:id="rId20"/>
    <p:sldId id="348" r:id="rId21"/>
    <p:sldId id="263"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9D"/>
    <a:srgbClr val="8CC63F"/>
    <a:srgbClr val="FF8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showGuides="1">
      <p:cViewPr varScale="1">
        <p:scale>
          <a:sx n="89" d="100"/>
          <a:sy n="89" d="100"/>
        </p:scale>
        <p:origin x="68" y="292"/>
      </p:cViewPr>
      <p:guideLst>
        <p:guide orient="horz" pos="2181"/>
        <p:guide pos="3862"/>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3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1" i="0" u="none" strike="noStrike" kern="1200" spc="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r>
              <a:rPr lang="zh-CN" altLang="en-US" b="1">
                <a:latin typeface="楷体" panose="02010609060101010101" charset="-122"/>
                <a:ea typeface="楷体" panose="02010609060101010101" charset="-122"/>
                <a:cs typeface="楷体" panose="02010609060101010101" charset="-122"/>
                <a:sym typeface="楷体" panose="02010609060101010101" charset="-122"/>
              </a:rPr>
              <a:t>资产负债表</a:t>
            </a:r>
            <a:endParaRPr lang="zh-CN" altLang="en-US" b="1">
              <a:latin typeface="楷体" panose="02010609060101010101" charset="-122"/>
              <a:ea typeface="楷体" panose="02010609060101010101" charset="-122"/>
              <a:cs typeface="楷体" panose="02010609060101010101" charset="-122"/>
              <a:sym typeface="楷体" panose="02010609060101010101" charset="-122"/>
            </a:endParaRPr>
          </a:p>
        </c:rich>
      </c:tx>
      <c:layout/>
      <c:overlay val="0"/>
      <c:spPr>
        <a:noFill/>
        <a:ln>
          <a:noFill/>
        </a:ln>
        <a:effectLst/>
      </c:spPr>
    </c:title>
    <c:autoTitleDeleted val="0"/>
    <c:plotArea>
      <c:layout>
        <c:manualLayout>
          <c:layoutTarget val="inner"/>
          <c:xMode val="edge"/>
          <c:yMode val="edge"/>
          <c:x val="0.0832777777777778"/>
          <c:y val="0.280092592592593"/>
          <c:w val="0.886166666666667"/>
          <c:h val="0.577638888888889"/>
        </c:manualLayout>
      </c:layout>
      <c:barChart>
        <c:barDir val="col"/>
        <c:grouping val="clustered"/>
        <c:varyColors val="0"/>
        <c:ser>
          <c:idx val="0"/>
          <c:order val="0"/>
          <c:tx>
            <c:strRef>
              <c:f>Sheet1!$B$1</c:f>
              <c:strCache>
                <c:ptCount val="1"/>
                <c:pt idx="0">
                  <c:v>资产</c:v>
                </c:pt>
              </c:strCache>
            </c:strRef>
          </c:tx>
          <c:spPr>
            <a:solidFill>
              <a:srgbClr val="365B7C"/>
            </a:solidFill>
            <a:ln>
              <a:noFill/>
            </a:ln>
            <a:effectLst/>
          </c:spPr>
          <c:invertIfNegative val="0"/>
          <c:dLbls>
            <c:dLbl>
              <c:idx val="0"/>
              <c:layout/>
              <c:tx>
                <c:rich>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r>
                      <a:rPr lang="en-US" altLang="zh-CN"/>
                      <a:t>10.66</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dLbl>
              <c:idx val="1"/>
              <c:delete val="1"/>
            </c:dLbl>
            <c:dLbl>
              <c:idx val="2"/>
              <c:layout/>
              <c:tx>
                <c:rich>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r>
                      <a:rPr lang="en-US" altLang="zh-CN"/>
                      <a:t>13.03</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2018年</c:v>
                </c:pt>
                <c:pt idx="1">
                  <c:v>2019年</c:v>
                </c:pt>
                <c:pt idx="2">
                  <c:v>2020年</c:v>
                </c:pt>
              </c:strCache>
            </c:strRef>
          </c:cat>
          <c:val>
            <c:numRef>
              <c:f>Sheet1!$B$2:$B$5</c:f>
              <c:numCache>
                <c:formatCode>General</c:formatCode>
                <c:ptCount val="3"/>
                <c:pt idx="0">
                  <c:v>88.6</c:v>
                </c:pt>
                <c:pt idx="1">
                  <c:v>92.9</c:v>
                </c:pt>
                <c:pt idx="2">
                  <c:v>95.83</c:v>
                </c:pt>
              </c:numCache>
            </c:numRef>
          </c:val>
        </c:ser>
        <c:ser>
          <c:idx val="1"/>
          <c:order val="1"/>
          <c:tx>
            <c:strRef>
              <c:f>Sheet1!$C$1</c:f>
              <c:strCache>
                <c:ptCount val="1"/>
                <c:pt idx="0">
                  <c:v>负债</c:v>
                </c:pt>
              </c:strCache>
            </c:strRef>
          </c:tx>
          <c:spPr>
            <a:solidFill>
              <a:srgbClr val="96648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2018年</c:v>
                </c:pt>
                <c:pt idx="1">
                  <c:v>2019年</c:v>
                </c:pt>
                <c:pt idx="2">
                  <c:v>2020年</c:v>
                </c:pt>
              </c:strCache>
            </c:strRef>
          </c:cat>
          <c:val>
            <c:numRef>
              <c:f>Sheet1!$C$2:$C$5</c:f>
              <c:numCache>
                <c:formatCode>General</c:formatCode>
                <c:ptCount val="3"/>
                <c:pt idx="0">
                  <c:v>39.1</c:v>
                </c:pt>
                <c:pt idx="1">
                  <c:v>42.48</c:v>
                </c:pt>
                <c:pt idx="2">
                  <c:v>44.28</c:v>
                </c:pt>
              </c:numCache>
            </c:numRef>
          </c:val>
        </c:ser>
        <c:dLbls>
          <c:showLegendKey val="0"/>
          <c:showVal val="1"/>
          <c:showCatName val="0"/>
          <c:showSerName val="0"/>
          <c:showPercent val="0"/>
          <c:showBubbleSize val="0"/>
        </c:dLbls>
        <c:gapWidth val="219"/>
        <c:overlap val="-27"/>
        <c:axId val="151176398"/>
        <c:axId val="591689809"/>
      </c:barChart>
      <c:lineChart>
        <c:grouping val="standard"/>
        <c:varyColors val="0"/>
        <c:ser>
          <c:idx val="2"/>
          <c:order val="2"/>
          <c:tx>
            <c:strRef>
              <c:f>Sheet1!$D$1</c:f>
              <c:strCache>
                <c:ptCount val="1"/>
                <c:pt idx="0">
                  <c:v>资产负债率</c:v>
                </c:pt>
              </c:strCache>
            </c:strRef>
          </c:tx>
          <c:spPr>
            <a:ln w="28575" cap="rnd">
              <a:solidFill>
                <a:srgbClr val="DD5F71"/>
              </a:solidFill>
              <a:round/>
            </a:ln>
            <a:effectLst/>
          </c:spPr>
          <c:marker>
            <c:symbol val="none"/>
          </c:marker>
          <c:dLbls>
            <c:dLbl>
              <c:idx val="1"/>
              <c:layout/>
              <c:tx>
                <c:rich>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r>
                      <a:rPr lang="en-US" altLang="zh-CN"/>
                      <a:t>12.03</a:t>
                    </a:r>
                    <a:r>
                      <a:rPr lang="en-US"/>
                      <a:t>%</a:t>
                    </a:r>
                    <a:endParaRPr lang="en-US"/>
                  </a:p>
                </c:rich>
              </c:tx>
              <c:dLblPos val="r"/>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r>
                      <a:rPr lang="en-US" altLang="zh-CN"/>
                      <a:t>6.65</a:t>
                    </a:r>
                    <a:r>
                      <a:rPr lang="en-US"/>
                      <a:t>%</a:t>
                    </a:r>
                    <a:endParaRPr lang="en-US"/>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2018年</c:v>
                </c:pt>
                <c:pt idx="1">
                  <c:v>2019年</c:v>
                </c:pt>
                <c:pt idx="2">
                  <c:v>2020年</c:v>
                </c:pt>
              </c:strCache>
            </c:strRef>
          </c:cat>
          <c:val>
            <c:numRef>
              <c:f>Sheet1!$D$2:$D$5</c:f>
              <c:numCache>
                <c:formatCode>0.00%</c:formatCode>
                <c:ptCount val="3"/>
                <c:pt idx="0">
                  <c:v>0.441309255079007</c:v>
                </c:pt>
                <c:pt idx="1">
                  <c:v>0.457265877287406</c:v>
                </c:pt>
                <c:pt idx="2">
                  <c:v>0.46206824585203</c:v>
                </c:pt>
              </c:numCache>
            </c:numRef>
          </c:val>
          <c:smooth val="0"/>
        </c:ser>
        <c:dLbls>
          <c:showLegendKey val="0"/>
          <c:showVal val="1"/>
          <c:showCatName val="0"/>
          <c:showSerName val="0"/>
          <c:showPercent val="0"/>
          <c:showBubbleSize val="0"/>
        </c:dLbls>
        <c:marker val="0"/>
        <c:smooth val="0"/>
        <c:axId val="289766688"/>
        <c:axId val="212040782"/>
      </c:lineChart>
      <c:catAx>
        <c:axId val="15117639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591689809"/>
        <c:crosses val="autoZero"/>
        <c:auto val="1"/>
        <c:lblAlgn val="ctr"/>
        <c:lblOffset val="100"/>
        <c:noMultiLvlLbl val="0"/>
      </c:catAx>
      <c:valAx>
        <c:axId val="591689809"/>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151176398"/>
        <c:crosses val="autoZero"/>
        <c:crossBetween val="between"/>
      </c:valAx>
      <c:catAx>
        <c:axId val="28976668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212040782"/>
        <c:crosses val="autoZero"/>
        <c:auto val="1"/>
        <c:lblAlgn val="ctr"/>
        <c:lblOffset val="100"/>
        <c:noMultiLvlLbl val="0"/>
      </c:catAx>
      <c:valAx>
        <c:axId val="212040782"/>
        <c:scaling>
          <c:orientation val="minMax"/>
        </c:scaling>
        <c:delete val="0"/>
        <c:axPos val="r"/>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289766688"/>
        <c:crosses val="max"/>
        <c:crossBetween val="between"/>
      </c:valAx>
      <c:spPr>
        <a:noFill/>
        <a:ln>
          <a:noFill/>
        </a:ln>
        <a:effectLst/>
      </c:spPr>
    </c:plotArea>
    <c:legend>
      <c:legendPos val="t"/>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Entry>
      <c:legendEntry>
        <c:idx val="2"/>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Entry>
      <c:layout/>
      <c:overlay val="0"/>
      <c:spPr>
        <a:noFill/>
        <a:ln>
          <a:noFill/>
        </a:ln>
        <a:effectLst/>
      </c:spPr>
      <c:txPr>
        <a:bodyPr rot="0" spcFirstLastPara="0" vertOverflow="ellipsis" vert="horz" wrap="square" anchor="ctr" anchorCtr="1" forceAA="0"/>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b="1">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1" i="0" u="none" strike="noStrike" kern="1200" spc="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r>
              <a:rPr lang="zh-CN" altLang="en-US" b="1">
                <a:latin typeface="楷体" panose="02010609060101010101" charset="-122"/>
                <a:ea typeface="楷体" panose="02010609060101010101" charset="-122"/>
                <a:cs typeface="楷体" panose="02010609060101010101" charset="-122"/>
                <a:sym typeface="楷体" panose="02010609060101010101" charset="-122"/>
              </a:rPr>
              <a:t>利润表</a:t>
            </a:r>
            <a:endParaRPr lang="zh-CN" altLang="en-US" b="1">
              <a:latin typeface="楷体" panose="02010609060101010101" charset="-122"/>
              <a:ea typeface="楷体" panose="02010609060101010101" charset="-122"/>
              <a:cs typeface="楷体" panose="02010609060101010101" charset="-122"/>
              <a:sym typeface="楷体" panose="02010609060101010101" charset="-122"/>
            </a:endParaRPr>
          </a:p>
        </c:rich>
      </c:tx>
      <c:layout/>
      <c:overlay val="0"/>
      <c:spPr>
        <a:noFill/>
        <a:ln>
          <a:noFill/>
        </a:ln>
        <a:effectLst/>
      </c:spPr>
    </c:title>
    <c:autoTitleDeleted val="0"/>
    <c:plotArea>
      <c:layout>
        <c:manualLayout>
          <c:layoutTarget val="inner"/>
          <c:xMode val="edge"/>
          <c:yMode val="edge"/>
          <c:x val="0.0682934222491664"/>
          <c:y val="0.275697408185943"/>
          <c:w val="0.886166666666667"/>
          <c:h val="0.577638888888889"/>
        </c:manualLayout>
      </c:layout>
      <c:barChart>
        <c:barDir val="col"/>
        <c:grouping val="clustered"/>
        <c:varyColors val="0"/>
        <c:ser>
          <c:idx val="0"/>
          <c:order val="0"/>
          <c:tx>
            <c:strRef>
              <c:f>Sheet1!$B$1</c:f>
              <c:strCache>
                <c:ptCount val="1"/>
                <c:pt idx="0">
                  <c:v>营业收入</c:v>
                </c:pt>
              </c:strCache>
            </c:strRef>
          </c:tx>
          <c:spPr>
            <a:solidFill>
              <a:srgbClr val="365B7C"/>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2018</c:v>
                </c:pt>
                <c:pt idx="1">
                  <c:v>2019</c:v>
                </c:pt>
                <c:pt idx="2">
                  <c:v>2020</c:v>
                </c:pt>
              </c:numCache>
            </c:numRef>
          </c:cat>
          <c:val>
            <c:numRef>
              <c:f>Sheet1!$B$2:$B$5</c:f>
              <c:numCache>
                <c:formatCode>General</c:formatCode>
                <c:ptCount val="3"/>
                <c:pt idx="0">
                  <c:v>5.25</c:v>
                </c:pt>
                <c:pt idx="1">
                  <c:v>6.99</c:v>
                </c:pt>
                <c:pt idx="2">
                  <c:v>7.16</c:v>
                </c:pt>
              </c:numCache>
            </c:numRef>
          </c:val>
        </c:ser>
        <c:ser>
          <c:idx val="1"/>
          <c:order val="1"/>
          <c:tx>
            <c:strRef>
              <c:f>Sheet1!$C$1</c:f>
              <c:strCache>
                <c:ptCount val="1"/>
                <c:pt idx="0">
                  <c:v>净利润</c:v>
                </c:pt>
              </c:strCache>
            </c:strRef>
          </c:tx>
          <c:spPr>
            <a:solidFill>
              <a:srgbClr val="96648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2018</c:v>
                </c:pt>
                <c:pt idx="1">
                  <c:v>2019</c:v>
                </c:pt>
                <c:pt idx="2">
                  <c:v>2020</c:v>
                </c:pt>
              </c:numCache>
            </c:numRef>
          </c:cat>
          <c:val>
            <c:numRef>
              <c:f>Sheet1!$C$2:$C$5</c:f>
              <c:numCache>
                <c:formatCode>General</c:formatCode>
                <c:ptCount val="3"/>
                <c:pt idx="0">
                  <c:v>0.99</c:v>
                </c:pt>
                <c:pt idx="1">
                  <c:v>0.99</c:v>
                </c:pt>
                <c:pt idx="2">
                  <c:v>1.45</c:v>
                </c:pt>
              </c:numCache>
            </c:numRef>
          </c:val>
        </c:ser>
        <c:dLbls>
          <c:showLegendKey val="0"/>
          <c:showVal val="1"/>
          <c:showCatName val="0"/>
          <c:showSerName val="0"/>
          <c:showPercent val="0"/>
          <c:showBubbleSize val="0"/>
        </c:dLbls>
        <c:gapWidth val="219"/>
        <c:overlap val="-27"/>
        <c:axId val="593128278"/>
        <c:axId val="984064214"/>
      </c:barChart>
      <c:lineChart>
        <c:grouping val="standard"/>
        <c:varyColors val="0"/>
        <c:ser>
          <c:idx val="2"/>
          <c:order val="2"/>
          <c:tx>
            <c:strRef>
              <c:f>Sheet1!$D$1</c:f>
              <c:strCache>
                <c:ptCount val="1"/>
                <c:pt idx="0">
                  <c:v>净利率</c:v>
                </c:pt>
              </c:strCache>
            </c:strRef>
          </c:tx>
          <c:spPr>
            <a:ln w="28575" cap="rnd">
              <a:solidFill>
                <a:srgbClr val="DD5F7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3"/>
                <c:pt idx="0">
                  <c:v>2018</c:v>
                </c:pt>
                <c:pt idx="1">
                  <c:v>2019</c:v>
                </c:pt>
                <c:pt idx="2">
                  <c:v>2020</c:v>
                </c:pt>
              </c:numCache>
            </c:numRef>
          </c:cat>
          <c:val>
            <c:numRef>
              <c:f>Sheet1!$D$2:$D$5</c:f>
              <c:numCache>
                <c:formatCode>0.00%</c:formatCode>
                <c:ptCount val="3"/>
                <c:pt idx="0">
                  <c:v>0.188571428571429</c:v>
                </c:pt>
                <c:pt idx="1">
                  <c:v>0.141630901287554</c:v>
                </c:pt>
                <c:pt idx="2">
                  <c:v>0.202513966480447</c:v>
                </c:pt>
              </c:numCache>
            </c:numRef>
          </c:val>
          <c:smooth val="0"/>
        </c:ser>
        <c:dLbls>
          <c:showLegendKey val="0"/>
          <c:showVal val="1"/>
          <c:showCatName val="0"/>
          <c:showSerName val="0"/>
          <c:showPercent val="0"/>
          <c:showBubbleSize val="0"/>
        </c:dLbls>
        <c:marker val="0"/>
        <c:smooth val="0"/>
        <c:axId val="799647500"/>
        <c:axId val="695171386"/>
      </c:lineChart>
      <c:catAx>
        <c:axId val="59312827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984064214"/>
        <c:crosses val="autoZero"/>
        <c:auto val="1"/>
        <c:lblAlgn val="ctr"/>
        <c:lblOffset val="100"/>
        <c:noMultiLvlLbl val="0"/>
      </c:catAx>
      <c:valAx>
        <c:axId val="984064214"/>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593128278"/>
        <c:crosses val="autoZero"/>
        <c:crossBetween val="between"/>
      </c:valAx>
      <c:catAx>
        <c:axId val="79964750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695171386"/>
        <c:crosses val="autoZero"/>
        <c:auto val="1"/>
        <c:lblAlgn val="ctr"/>
        <c:lblOffset val="100"/>
        <c:noMultiLvlLbl val="0"/>
      </c:catAx>
      <c:valAx>
        <c:axId val="695171386"/>
        <c:scaling>
          <c:orientation val="minMax"/>
        </c:scaling>
        <c:delete val="0"/>
        <c:axPos val="r"/>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crossAx val="799647500"/>
        <c:crosses val="max"/>
        <c:crossBetween val="between"/>
      </c:valAx>
      <c:spPr>
        <a:noFill/>
        <a:ln>
          <a:noFill/>
        </a:ln>
        <a:effectLst/>
      </c:spPr>
    </c:plotArea>
    <c:legend>
      <c:legendPos val="t"/>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Entry>
      <c:legendEntry>
        <c:idx val="2"/>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Entry>
      <c:layout/>
      <c:overlay val="0"/>
      <c:spPr>
        <a:noFill/>
        <a:ln>
          <a:noFill/>
        </a:ln>
        <a:effectLst/>
      </c:spPr>
      <c:txPr>
        <a:bodyPr rot="0" spcFirstLastPara="0" vertOverflow="ellipsis" vert="horz" wrap="square" anchor="ctr" anchorCtr="1" forceAA="0"/>
        <a:lstStyle/>
        <a:p>
          <a:pPr>
            <a:defRPr lang="zh-CN" sz="900" b="1"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b="1">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EB88-42A0-47A8-95E3-50B73B3731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1EB99-C7CA-4929-AC83-3355CA5374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371003"/>
            <a:ext cx="12203008" cy="2625790"/>
          </a:xfrm>
          <a:custGeom>
            <a:avLst/>
            <a:gdLst>
              <a:gd name="connsiteX0" fmla="*/ 0 w 12203008"/>
              <a:gd name="connsiteY0" fmla="*/ 0 h 2625790"/>
              <a:gd name="connsiteX1" fmla="*/ 12203008 w 12203008"/>
              <a:gd name="connsiteY1" fmla="*/ 0 h 2625790"/>
              <a:gd name="connsiteX2" fmla="*/ 12203008 w 12203008"/>
              <a:gd name="connsiteY2" fmla="*/ 2625790 h 2625790"/>
              <a:gd name="connsiteX3" fmla="*/ 0 w 12203008"/>
              <a:gd name="connsiteY3" fmla="*/ 2625790 h 2625790"/>
            </a:gdLst>
            <a:ahLst/>
            <a:cxnLst>
              <a:cxn ang="0">
                <a:pos x="connsiteX0" y="connsiteY0"/>
              </a:cxn>
              <a:cxn ang="0">
                <a:pos x="connsiteX1" y="connsiteY1"/>
              </a:cxn>
              <a:cxn ang="0">
                <a:pos x="connsiteX2" y="connsiteY2"/>
              </a:cxn>
              <a:cxn ang="0">
                <a:pos x="connsiteX3" y="connsiteY3"/>
              </a:cxn>
            </a:cxnLst>
            <a:rect l="l" t="t" r="r" b="b"/>
            <a:pathLst>
              <a:path w="12203008" h="2625790">
                <a:moveTo>
                  <a:pt x="0" y="0"/>
                </a:moveTo>
                <a:lnTo>
                  <a:pt x="12203008" y="0"/>
                </a:lnTo>
                <a:lnTo>
                  <a:pt x="12203008" y="2625790"/>
                </a:lnTo>
                <a:lnTo>
                  <a:pt x="0" y="262579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193324" y="2019056"/>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515577" y="2019058"/>
            <a:ext cx="3160856" cy="2806943"/>
          </a:xfrm>
          <a:custGeom>
            <a:avLst/>
            <a:gdLst>
              <a:gd name="connsiteX0" fmla="*/ 241116 w 3160856"/>
              <a:gd name="connsiteY0" fmla="*/ 0 h 2806943"/>
              <a:gd name="connsiteX1" fmla="*/ 2919740 w 3160856"/>
              <a:gd name="connsiteY1" fmla="*/ 0 h 2806943"/>
              <a:gd name="connsiteX2" fmla="*/ 3160856 w 3160856"/>
              <a:gd name="connsiteY2" fmla="*/ 241116 h 2806943"/>
              <a:gd name="connsiteX3" fmla="*/ 3160856 w 3160856"/>
              <a:gd name="connsiteY3" fmla="*/ 2565827 h 2806943"/>
              <a:gd name="connsiteX4" fmla="*/ 2919740 w 3160856"/>
              <a:gd name="connsiteY4" fmla="*/ 2806943 h 2806943"/>
              <a:gd name="connsiteX5" fmla="*/ 241116 w 3160856"/>
              <a:gd name="connsiteY5" fmla="*/ 2806943 h 2806943"/>
              <a:gd name="connsiteX6" fmla="*/ 0 w 3160856"/>
              <a:gd name="connsiteY6" fmla="*/ 2565827 h 2806943"/>
              <a:gd name="connsiteX7" fmla="*/ 0 w 3160856"/>
              <a:gd name="connsiteY7" fmla="*/ 241116 h 2806943"/>
              <a:gd name="connsiteX8" fmla="*/ 241116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41116" y="0"/>
                </a:moveTo>
                <a:lnTo>
                  <a:pt x="2919740" y="0"/>
                </a:lnTo>
                <a:cubicBezTo>
                  <a:pt x="3052905" y="0"/>
                  <a:pt x="3160856" y="107951"/>
                  <a:pt x="3160856" y="241116"/>
                </a:cubicBezTo>
                <a:lnTo>
                  <a:pt x="3160856" y="2565827"/>
                </a:lnTo>
                <a:cubicBezTo>
                  <a:pt x="3160856" y="2698992"/>
                  <a:pt x="3052905" y="2806943"/>
                  <a:pt x="2919740" y="2806943"/>
                </a:cubicBezTo>
                <a:lnTo>
                  <a:pt x="241116" y="2806943"/>
                </a:lnTo>
                <a:cubicBezTo>
                  <a:pt x="107951" y="2806943"/>
                  <a:pt x="0" y="2698992"/>
                  <a:pt x="0" y="2565827"/>
                </a:cubicBezTo>
                <a:lnTo>
                  <a:pt x="0" y="241116"/>
                </a:lnTo>
                <a:cubicBezTo>
                  <a:pt x="0" y="107951"/>
                  <a:pt x="107951" y="0"/>
                  <a:pt x="241116"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837820" y="2019058"/>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8" name="图片占位符 17"/>
          <p:cNvSpPr>
            <a:spLocks noGrp="1"/>
          </p:cNvSpPr>
          <p:nvPr>
            <p:ph type="pic" sz="quarter" idx="13"/>
          </p:nvPr>
        </p:nvSpPr>
        <p:spPr>
          <a:xfrm>
            <a:off x="87471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448587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20" name="图片占位符 19"/>
          <p:cNvSpPr>
            <a:spLocks noGrp="1"/>
          </p:cNvSpPr>
          <p:nvPr>
            <p:ph type="pic" sz="quarter" idx="15"/>
          </p:nvPr>
        </p:nvSpPr>
        <p:spPr>
          <a:xfrm>
            <a:off x="8092592" y="3901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5" name="图片占位符 14"/>
          <p:cNvSpPr>
            <a:spLocks noGrp="1"/>
          </p:cNvSpPr>
          <p:nvPr>
            <p:ph type="pic" sz="quarter" idx="10"/>
          </p:nvPr>
        </p:nvSpPr>
        <p:spPr>
          <a:xfrm>
            <a:off x="87471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448587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8092592" y="1799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6" cstate="screen"/>
          <a:srcRect/>
          <a:stretch>
            <a:fillRect/>
          </a:stretch>
        </p:blipFill>
        <p:spPr>
          <a:xfrm>
            <a:off x="0" y="-1"/>
            <a:ext cx="12192000"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qcc.com/pl/p4b1b2972edfd90380fc6170a4525dcc.html" TargetMode="External"/><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2" Type="http://schemas.openxmlformats.org/officeDocument/2006/relationships/notesSlide" Target="../notesSlides/notesSlide17.xml"/><Relationship Id="rId31" Type="http://schemas.openxmlformats.org/officeDocument/2006/relationships/slideLayout" Target="../slideLayouts/slideLayout2.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image" Target="../media/image7.png"/><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sv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2" name="椭圆 41"/>
          <p:cNvSpPr/>
          <p:nvPr/>
        </p:nvSpPr>
        <p:spPr>
          <a:xfrm>
            <a:off x="9722985" y="6139992"/>
            <a:ext cx="377371" cy="377371"/>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3" name="椭圆 42"/>
          <p:cNvSpPr/>
          <p:nvPr/>
        </p:nvSpPr>
        <p:spPr>
          <a:xfrm>
            <a:off x="10331451" y="6139995"/>
            <a:ext cx="377371" cy="377371"/>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4" name="椭圆 43"/>
          <p:cNvSpPr/>
          <p:nvPr/>
        </p:nvSpPr>
        <p:spPr>
          <a:xfrm>
            <a:off x="10939917" y="6139995"/>
            <a:ext cx="377371" cy="377371"/>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39" name="椭圆 11"/>
          <p:cNvSpPr/>
          <p:nvPr/>
        </p:nvSpPr>
        <p:spPr>
          <a:xfrm>
            <a:off x="9813775" y="6227763"/>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0" name="椭圆 23"/>
          <p:cNvSpPr/>
          <p:nvPr/>
        </p:nvSpPr>
        <p:spPr>
          <a:xfrm>
            <a:off x="10419225" y="6234399"/>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1" name="椭圆 32"/>
          <p:cNvSpPr/>
          <p:nvPr/>
        </p:nvSpPr>
        <p:spPr>
          <a:xfrm>
            <a:off x="11027691" y="6247080"/>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15" name="文本框 14"/>
          <p:cNvSpPr txBox="1"/>
          <p:nvPr/>
        </p:nvSpPr>
        <p:spPr>
          <a:xfrm>
            <a:off x="2217420" y="4533900"/>
            <a:ext cx="8722360" cy="769441"/>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400" b="1" dirty="0">
                <a:solidFill>
                  <a:prstClr val="black">
                    <a:lumMod val="75000"/>
                    <a:lumOff val="25000"/>
                  </a:prstClr>
                </a:solidFill>
                <a:latin typeface="楷体" panose="02010609060101010101" charset="-122"/>
                <a:ea typeface="楷体" panose="02010609060101010101" charset="-122"/>
                <a:cs typeface="楷体" panose="02010609060101010101" charset="-122"/>
              </a:rPr>
              <a:t>洛阳金隅城集团债权融资计划一期</a:t>
            </a:r>
            <a:endParaRPr lang="zh-CN" altLang="en-US" sz="4400" b="1" dirty="0">
              <a:solidFill>
                <a:prstClr val="black">
                  <a:lumMod val="75000"/>
                  <a:lumOff val="25000"/>
                </a:prstClr>
              </a:solidFill>
              <a:latin typeface="楷体" panose="02010609060101010101" charset="-122"/>
              <a:ea typeface="楷体" panose="02010609060101010101" charset="-122"/>
              <a:cs typeface="楷体" panose="02010609060101010101" charset="-122"/>
            </a:endParaRPr>
          </a:p>
        </p:txBody>
      </p:sp>
      <p:grpSp>
        <p:nvGrpSpPr>
          <p:cNvPr id="20" name="组合 19"/>
          <p:cNvGrpSpPr/>
          <p:nvPr/>
        </p:nvGrpSpPr>
        <p:grpSpPr>
          <a:xfrm>
            <a:off x="3925865" y="1088434"/>
            <a:ext cx="4340270" cy="3445466"/>
            <a:chOff x="3925865" y="1088434"/>
            <a:chExt cx="4340270" cy="3445466"/>
          </a:xfrm>
        </p:grpSpPr>
        <p:pic>
          <p:nvPicPr>
            <p:cNvPr id="18" name="图片 17"/>
            <p:cNvPicPr>
              <a:picLocks noChangeAspect="1"/>
            </p:cNvPicPr>
            <p:nvPr/>
          </p:nvPicPr>
          <p:blipFill rotWithShape="1">
            <a:blip r:embed="rId2" cstate="screen"/>
            <a:srcRect/>
            <a:stretch>
              <a:fillRect/>
            </a:stretch>
          </p:blipFill>
          <p:spPr>
            <a:xfrm>
              <a:off x="3925865" y="1088434"/>
              <a:ext cx="4340270" cy="3445466"/>
            </a:xfrm>
            <a:prstGeom prst="rect">
              <a:avLst/>
            </a:prstGeom>
          </p:spPr>
        </p:pic>
        <p:sp>
          <p:nvSpPr>
            <p:cNvPr id="17" name="文本框 16"/>
            <p:cNvSpPr txBox="1"/>
            <p:nvPr/>
          </p:nvSpPr>
          <p:spPr>
            <a:xfrm>
              <a:off x="5061102" y="2180083"/>
              <a:ext cx="2069797"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rPr>
                <a:t>2023</a:t>
              </a:r>
              <a:endParaRPr kumimoji="0" lang="zh-CN" altLang="en-US"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animEffect transition="in" filter="fade">
                                      <p:cBhvr>
                                        <p:cTn id="36" dur="500"/>
                                        <p:tgtEl>
                                          <p:spTgt spid="3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9" grpId="0" animBg="1"/>
      <p:bldP spid="40" grpId="0" animBg="1"/>
      <p:bldP spid="4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47746"/>
          <a:stretch>
            <a:fillRect/>
          </a:stretch>
        </p:blipFill>
        <p:spPr>
          <a:xfrm>
            <a:off x="560676" y="1093415"/>
            <a:ext cx="10668000" cy="2832042"/>
          </a:xfrm>
          <a:prstGeom prst="rect">
            <a:avLst/>
          </a:prstGeom>
        </p:spPr>
      </p:pic>
      <p:pic>
        <p:nvPicPr>
          <p:cNvPr id="67" name="图片 66"/>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69" name="文本框 68"/>
          <p:cNvSpPr txBox="1"/>
          <p:nvPr/>
        </p:nvSpPr>
        <p:spPr>
          <a:xfrm>
            <a:off x="1663700" y="424815"/>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担保方介绍</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sp>
        <p:nvSpPr>
          <p:cNvPr id="8" name="矩形 7"/>
          <p:cNvSpPr/>
          <p:nvPr/>
        </p:nvSpPr>
        <p:spPr>
          <a:xfrm>
            <a:off x="8839200" y="1079500"/>
            <a:ext cx="2475345" cy="61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17164" y="3590639"/>
            <a:ext cx="3297381" cy="61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36" y="3939373"/>
            <a:ext cx="4661140" cy="2131308"/>
          </a:xfrm>
          <a:prstGeom prst="rect">
            <a:avLst/>
          </a:prstGeom>
        </p:spPr>
      </p:pic>
      <p:grpSp>
        <p:nvGrpSpPr>
          <p:cNvPr id="16" name="组合 15"/>
          <p:cNvGrpSpPr/>
          <p:nvPr/>
        </p:nvGrpSpPr>
        <p:grpSpPr>
          <a:xfrm>
            <a:off x="7417666" y="3719946"/>
            <a:ext cx="3082882" cy="2775607"/>
            <a:chOff x="7417666" y="3719946"/>
            <a:chExt cx="3082882" cy="2775607"/>
          </a:xfrm>
        </p:grpSpPr>
        <p:pic>
          <p:nvPicPr>
            <p:cNvPr id="13" name="图片 12"/>
            <p:cNvPicPr>
              <a:picLocks noChangeAspect="1"/>
            </p:cNvPicPr>
            <p:nvPr/>
          </p:nvPicPr>
          <p:blipFill>
            <a:blip r:embed="rId4"/>
            <a:stretch>
              <a:fillRect/>
            </a:stretch>
          </p:blipFill>
          <p:spPr>
            <a:xfrm>
              <a:off x="7417666" y="3719946"/>
              <a:ext cx="3082882" cy="2273120"/>
            </a:xfrm>
            <a:prstGeom prst="rect">
              <a:avLst/>
            </a:prstGeom>
          </p:spPr>
        </p:pic>
        <p:pic>
          <p:nvPicPr>
            <p:cNvPr id="15" name="图片 14"/>
            <p:cNvPicPr>
              <a:picLocks noChangeAspect="1"/>
            </p:cNvPicPr>
            <p:nvPr/>
          </p:nvPicPr>
          <p:blipFill>
            <a:blip r:embed="rId5"/>
            <a:stretch>
              <a:fillRect/>
            </a:stretch>
          </p:blipFill>
          <p:spPr>
            <a:xfrm>
              <a:off x="9845963" y="5876035"/>
              <a:ext cx="654585" cy="61951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2" cstate="screen"/>
            <a:srcRect/>
            <a:stretch>
              <a:fillRect/>
            </a:stretch>
          </p:blipFill>
          <p:spPr>
            <a:xfrm>
              <a:off x="1042322" y="1739901"/>
              <a:ext cx="4637570" cy="3403790"/>
            </a:xfrm>
            <a:prstGeom prst="rect">
              <a:avLst/>
            </a:prstGeom>
          </p:spPr>
        </p:pic>
        <p:sp>
          <p:nvSpPr>
            <p:cNvPr id="8" name="文本框 7"/>
            <p:cNvSpPr txBox="1"/>
            <p:nvPr/>
          </p:nvSpPr>
          <p:spPr>
            <a:xfrm>
              <a:off x="2552699" y="2720253"/>
              <a:ext cx="1828800" cy="139860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rPr>
                <a:t>03</a:t>
              </a:r>
              <a:endParaRPr kumimoji="0" lang="zh-CN" altLang="en-US"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endParaRPr>
            </a:p>
          </p:txBody>
        </p:sp>
      </p:grpSp>
      <p:sp>
        <p:nvSpPr>
          <p:cNvPr id="16" name="文本框 15"/>
          <p:cNvSpPr txBox="1"/>
          <p:nvPr/>
        </p:nvSpPr>
        <p:spPr>
          <a:xfrm>
            <a:off x="5137785" y="3304540"/>
            <a:ext cx="362775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00A99D"/>
                </a:solidFill>
                <a:effectLst/>
                <a:uLnTx/>
                <a:uFillTx/>
                <a:latin typeface="楷体" panose="02010609060101010101" charset="-122"/>
                <a:ea typeface="楷体" panose="02010609060101010101" charset="-122"/>
                <a:cs typeface="+mn-cs"/>
              </a:rPr>
              <a:t>发行方介绍</a:t>
            </a:r>
            <a:endParaRPr kumimoji="0" lang="zh-CN" altLang="en-US" sz="4000" b="1" i="0" u="none" strike="noStrike" kern="1200" cap="none" spc="0" normalizeH="0" baseline="0" noProof="0" dirty="0">
              <a:ln>
                <a:noFill/>
              </a:ln>
              <a:solidFill>
                <a:srgbClr val="00A99D"/>
              </a:solidFill>
              <a:effectLst/>
              <a:uLnTx/>
              <a:uFillTx/>
              <a:latin typeface="楷体" panose="02010609060101010101" charset="-122"/>
              <a:ea typeface="楷体" panose="02010609060101010101" charset="-122"/>
              <a:cs typeface="+mn-cs"/>
            </a:endParaRP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69" name="文本框 68"/>
          <p:cNvSpPr txBox="1"/>
          <p:nvPr/>
        </p:nvSpPr>
        <p:spPr>
          <a:xfrm>
            <a:off x="1534160" y="363220"/>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公司简介</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graphicFrame>
        <p:nvGraphicFramePr>
          <p:cNvPr id="3" name="表格 2"/>
          <p:cNvGraphicFramePr/>
          <p:nvPr>
            <p:custDataLst>
              <p:tags r:id="rId3"/>
            </p:custDataLst>
          </p:nvPr>
        </p:nvGraphicFramePr>
        <p:xfrm>
          <a:off x="459740" y="1281430"/>
          <a:ext cx="6558915" cy="5554345"/>
        </p:xfrm>
        <a:graphic>
          <a:graphicData uri="http://schemas.openxmlformats.org/drawingml/2006/table">
            <a:tbl>
              <a:tblPr firstRow="1" bandRow="1">
                <a:tableStyleId>{5C22544A-7EE6-4342-B048-85BDC9FD1C3A}</a:tableStyleId>
              </a:tblPr>
              <a:tblGrid>
                <a:gridCol w="1474470"/>
                <a:gridCol w="5084445"/>
              </a:tblGrid>
              <a:tr h="431165">
                <a:tc>
                  <a:txBody>
                    <a:bodyPr/>
                    <a:lstStyle/>
                    <a:p>
                      <a:pPr>
                        <a:buNone/>
                      </a:pPr>
                      <a:r>
                        <a:rPr lang="zh-CN" altLang="en-US">
                          <a:latin typeface="楷体" panose="02010609060101010101" charset="-122"/>
                          <a:ea typeface="楷体" panose="02010609060101010101" charset="-122"/>
                        </a:rPr>
                        <a:t>公司名称</a:t>
                      </a:r>
                      <a:endParaRPr lang="zh-CN" altLang="en-US">
                        <a:latin typeface="楷体" panose="02010609060101010101" charset="-122"/>
                        <a:ea typeface="楷体" panose="02010609060101010101" charset="-122"/>
                      </a:endParaRPr>
                    </a:p>
                  </a:txBody>
                  <a:tcPr anchor="ctr"/>
                </a:tc>
                <a:tc>
                  <a:txBody>
                    <a:bodyPr/>
                    <a:lstStyle/>
                    <a:p>
                      <a:pPr>
                        <a:buNone/>
                      </a:pPr>
                      <a:r>
                        <a:rPr lang="zh-CN" altLang="en-US">
                          <a:latin typeface="楷体" panose="02010609060101010101" charset="-122"/>
                          <a:ea typeface="楷体" panose="02010609060101010101" charset="-122"/>
                        </a:rPr>
                        <a:t>洛阳金隅城集团有限公司</a:t>
                      </a:r>
                      <a:endParaRPr lang="zh-CN" altLang="en-US">
                        <a:latin typeface="楷体" panose="02010609060101010101" charset="-122"/>
                        <a:ea typeface="楷体" panose="02010609060101010101" charset="-122"/>
                      </a:endParaRPr>
                    </a:p>
                  </a:txBody>
                  <a:tcPr anchor="ctr"/>
                </a:tc>
              </a:tr>
              <a:tr h="429895">
                <a:tc>
                  <a:txBody>
                    <a:bodyPr/>
                    <a:lstStyle/>
                    <a:p>
                      <a:pPr>
                        <a:buNone/>
                      </a:pPr>
                      <a:r>
                        <a:rPr lang="zh-CN" altLang="en-US" b="1">
                          <a:latin typeface="楷体" panose="02010609060101010101" charset="-122"/>
                          <a:ea typeface="楷体" panose="02010609060101010101" charset="-122"/>
                        </a:rPr>
                        <a:t>注册资本</a:t>
                      </a:r>
                      <a:endParaRPr lang="zh-CN" altLang="en-US" b="1">
                        <a:latin typeface="楷体" panose="02010609060101010101" charset="-122"/>
                        <a:ea typeface="楷体" panose="02010609060101010101" charset="-122"/>
                      </a:endParaRPr>
                    </a:p>
                  </a:txBody>
                  <a:tcPr anchor="ctr"/>
                </a:tc>
                <a:tc>
                  <a:txBody>
                    <a:bodyPr/>
                    <a:lstStyle/>
                    <a:p>
                      <a:pPr>
                        <a:buNone/>
                      </a:pPr>
                      <a:r>
                        <a:rPr lang="en-US" altLang="zh-CN" b="1">
                          <a:latin typeface="楷体" panose="02010609060101010101" charset="-122"/>
                          <a:ea typeface="楷体" panose="02010609060101010101" charset="-122"/>
                          <a:cs typeface="楷体" panose="02010609060101010101" charset="-122"/>
                        </a:rPr>
                        <a:t>52000</a:t>
                      </a:r>
                      <a:r>
                        <a:rPr lang="zh-CN" altLang="en-US" b="1">
                          <a:latin typeface="楷体" panose="02010609060101010101" charset="-122"/>
                          <a:ea typeface="楷体" panose="02010609060101010101" charset="-122"/>
                          <a:cs typeface="楷体" panose="02010609060101010101" charset="-122"/>
                        </a:rPr>
                        <a:t>万元</a:t>
                      </a:r>
                      <a:endParaRPr lang="zh-CN" altLang="en-US" b="1">
                        <a:latin typeface="楷体" panose="02010609060101010101" charset="-122"/>
                        <a:ea typeface="楷体" panose="02010609060101010101" charset="-122"/>
                        <a:cs typeface="楷体" panose="02010609060101010101" charset="-122"/>
                      </a:endParaRPr>
                    </a:p>
                  </a:txBody>
                  <a:tcPr anchor="ctr"/>
                </a:tc>
              </a:tr>
              <a:tr h="431165">
                <a:tc>
                  <a:txBody>
                    <a:bodyPr/>
                    <a:lstStyle/>
                    <a:p>
                      <a:pPr>
                        <a:buNone/>
                      </a:pPr>
                      <a:r>
                        <a:rPr lang="zh-CN" altLang="en-US" b="1">
                          <a:latin typeface="楷体" panose="02010609060101010101" charset="-122"/>
                          <a:ea typeface="楷体" panose="02010609060101010101" charset="-122"/>
                        </a:rPr>
                        <a:t>法定代表人</a:t>
                      </a:r>
                      <a:endParaRPr lang="zh-CN" altLang="en-US" b="1">
                        <a:latin typeface="楷体" panose="02010609060101010101" charset="-122"/>
                        <a:ea typeface="楷体" panose="02010609060101010101" charset="-122"/>
                      </a:endParaRPr>
                    </a:p>
                  </a:txBody>
                  <a:tcPr anchor="ctr"/>
                </a:tc>
                <a:tc>
                  <a:txBody>
                    <a:bodyPr/>
                    <a:lstStyle/>
                    <a:p>
                      <a:pPr>
                        <a:buNone/>
                      </a:pPr>
                      <a:r>
                        <a:rPr lang="zh-CN" altLang="en-US" sz="1800" b="0" i="0" u="none" strike="noStrike" kern="1200" dirty="0">
                          <a:solidFill>
                            <a:schemeClr val="dk1"/>
                          </a:solidFill>
                          <a:effectLst/>
                          <a:latin typeface="+mn-lt"/>
                          <a:ea typeface="+mn-ea"/>
                          <a:cs typeface="+mn-cs"/>
                          <a:hlinkClick r:id="rId4"/>
                        </a:rPr>
                        <a:t>靳宗贵</a:t>
                      </a:r>
                      <a:endParaRPr lang="zh-CN" altLang="en-US" b="1" dirty="0">
                        <a:latin typeface="楷体" panose="02010609060101010101" charset="-122"/>
                        <a:ea typeface="楷体" panose="02010609060101010101" charset="-122"/>
                      </a:endParaRPr>
                    </a:p>
                  </a:txBody>
                  <a:tcPr anchor="ctr"/>
                </a:tc>
              </a:tr>
              <a:tr h="429895">
                <a:tc>
                  <a:txBody>
                    <a:bodyPr/>
                    <a:lstStyle/>
                    <a:p>
                      <a:pPr>
                        <a:buNone/>
                      </a:pPr>
                      <a:r>
                        <a:rPr lang="zh-CN" altLang="en-US" b="1">
                          <a:latin typeface="楷体" panose="02010609060101010101" charset="-122"/>
                          <a:ea typeface="楷体" panose="02010609060101010101" charset="-122"/>
                        </a:rPr>
                        <a:t>成立时间</a:t>
                      </a:r>
                      <a:endParaRPr lang="zh-CN" altLang="en-US" b="1">
                        <a:latin typeface="楷体" panose="02010609060101010101" charset="-122"/>
                        <a:ea typeface="楷体" panose="02010609060101010101" charset="-122"/>
                      </a:endParaRPr>
                    </a:p>
                  </a:txBody>
                  <a:tcPr anchor="ctr"/>
                </a:tc>
                <a:tc>
                  <a:txBody>
                    <a:bodyPr/>
                    <a:lstStyle/>
                    <a:p>
                      <a:pPr>
                        <a:buNone/>
                      </a:pPr>
                      <a:r>
                        <a:rPr lang="zh-CN" altLang="en-US" b="1" dirty="0">
                          <a:latin typeface="楷体" panose="02010609060101010101" charset="-122"/>
                          <a:ea typeface="楷体" panose="02010609060101010101" charset="-122"/>
                          <a:cs typeface="楷体" panose="02010609060101010101" charset="-122"/>
                        </a:rPr>
                        <a:t>20</a:t>
                      </a:r>
                      <a:r>
                        <a:rPr lang="en-US" altLang="zh-CN" b="1" dirty="0">
                          <a:latin typeface="楷体" panose="02010609060101010101" charset="-122"/>
                          <a:ea typeface="楷体" panose="02010609060101010101" charset="-122"/>
                          <a:cs typeface="楷体" panose="02010609060101010101" charset="-122"/>
                        </a:rPr>
                        <a:t>13</a:t>
                      </a:r>
                      <a:r>
                        <a:rPr lang="zh-CN" altLang="en-US" b="1" dirty="0">
                          <a:latin typeface="楷体" panose="02010609060101010101" charset="-122"/>
                          <a:ea typeface="楷体" panose="02010609060101010101" charset="-122"/>
                          <a:cs typeface="楷体" panose="02010609060101010101" charset="-122"/>
                        </a:rPr>
                        <a:t>年</a:t>
                      </a:r>
                      <a:r>
                        <a:rPr lang="en-US" altLang="zh-CN" b="1" dirty="0">
                          <a:latin typeface="楷体" panose="02010609060101010101" charset="-122"/>
                          <a:ea typeface="楷体" panose="02010609060101010101" charset="-122"/>
                          <a:cs typeface="楷体" panose="02010609060101010101" charset="-122"/>
                        </a:rPr>
                        <a:t>7</a:t>
                      </a:r>
                      <a:r>
                        <a:rPr lang="zh-CN" altLang="en-US" b="1" dirty="0">
                          <a:latin typeface="楷体" panose="02010609060101010101" charset="-122"/>
                          <a:ea typeface="楷体" panose="02010609060101010101" charset="-122"/>
                          <a:cs typeface="楷体" panose="02010609060101010101" charset="-122"/>
                        </a:rPr>
                        <a:t>月</a:t>
                      </a:r>
                      <a:r>
                        <a:rPr lang="en-US" altLang="zh-CN" b="1" dirty="0">
                          <a:latin typeface="楷体" panose="02010609060101010101" charset="-122"/>
                          <a:ea typeface="楷体" panose="02010609060101010101" charset="-122"/>
                          <a:cs typeface="楷体" panose="02010609060101010101" charset="-122"/>
                        </a:rPr>
                        <a:t>25</a:t>
                      </a:r>
                      <a:r>
                        <a:rPr lang="zh-CN" altLang="en-US" b="1" dirty="0">
                          <a:latin typeface="楷体" panose="02010609060101010101" charset="-122"/>
                          <a:ea typeface="楷体" panose="02010609060101010101" charset="-122"/>
                          <a:cs typeface="楷体" panose="02010609060101010101" charset="-122"/>
                        </a:rPr>
                        <a:t>日</a:t>
                      </a:r>
                      <a:endParaRPr lang="zh-CN" altLang="en-US" b="1" dirty="0">
                        <a:latin typeface="楷体" panose="02010609060101010101" charset="-122"/>
                        <a:ea typeface="楷体" panose="02010609060101010101" charset="-122"/>
                        <a:cs typeface="楷体" panose="02010609060101010101" charset="-122"/>
                      </a:endParaRPr>
                    </a:p>
                  </a:txBody>
                  <a:tcPr anchor="ctr"/>
                </a:tc>
              </a:tr>
              <a:tr h="723265">
                <a:tc>
                  <a:txBody>
                    <a:bodyPr/>
                    <a:lstStyle/>
                    <a:p>
                      <a:pPr>
                        <a:buNone/>
                      </a:pPr>
                      <a:r>
                        <a:rPr lang="zh-CN" altLang="en-US" b="1">
                          <a:latin typeface="楷体" panose="02010609060101010101" charset="-122"/>
                          <a:ea typeface="楷体" panose="02010609060101010101" charset="-122"/>
                        </a:rPr>
                        <a:t>注册地址</a:t>
                      </a:r>
                      <a:endParaRPr lang="zh-CN" altLang="en-US" b="1">
                        <a:latin typeface="楷体" panose="02010609060101010101" charset="-122"/>
                        <a:ea typeface="楷体" panose="02010609060101010101" charset="-122"/>
                      </a:endParaRPr>
                    </a:p>
                  </a:txBody>
                  <a:tcPr anchor="ctr"/>
                </a:tc>
                <a:tc>
                  <a:txBody>
                    <a:bodyPr/>
                    <a:lstStyle/>
                    <a:p>
                      <a:pPr>
                        <a:buNone/>
                      </a:pPr>
                      <a:r>
                        <a:rPr lang="zh-CN" altLang="en-US" b="1">
                          <a:latin typeface="楷体" panose="02010609060101010101" charset="-122"/>
                          <a:ea typeface="楷体" panose="02010609060101010101" charset="-122"/>
                          <a:cs typeface="楷体" panose="02010609060101010101" charset="-122"/>
                        </a:rPr>
                        <a:t>洛阳市老城区义勇街4号院18栋3楼301-305</a:t>
                      </a:r>
                      <a:endParaRPr lang="zh-CN" altLang="en-US" b="1">
                        <a:latin typeface="楷体" panose="02010609060101010101" charset="-122"/>
                        <a:ea typeface="楷体" panose="02010609060101010101" charset="-122"/>
                        <a:cs typeface="楷体" panose="02010609060101010101" charset="-122"/>
                      </a:endParaRPr>
                    </a:p>
                  </a:txBody>
                  <a:tcPr anchor="ctr"/>
                </a:tc>
              </a:tr>
              <a:tr h="3108960">
                <a:tc>
                  <a:txBody>
                    <a:bodyPr/>
                    <a:lstStyle/>
                    <a:p>
                      <a:pPr>
                        <a:buNone/>
                      </a:pPr>
                      <a:r>
                        <a:rPr lang="zh-CN" altLang="en-US" b="1">
                          <a:latin typeface="楷体" panose="02010609060101010101" charset="-122"/>
                          <a:ea typeface="楷体" panose="02010609060101010101" charset="-122"/>
                        </a:rPr>
                        <a:t>经营范围</a:t>
                      </a:r>
                      <a:endParaRPr lang="zh-CN" altLang="en-US" b="1">
                        <a:latin typeface="楷体" panose="02010609060101010101" charset="-122"/>
                        <a:ea typeface="楷体" panose="02010609060101010101" charset="-122"/>
                      </a:endParaRPr>
                    </a:p>
                  </a:txBody>
                  <a:tcPr anchor="ctr"/>
                </a:tc>
                <a:tc>
                  <a:txBody>
                    <a:bodyPr/>
                    <a:lstStyle/>
                    <a:p>
                      <a:pPr>
                        <a:buNone/>
                      </a:pPr>
                      <a:r>
                        <a:rPr lang="zh-CN" altLang="en-US" b="1" dirty="0">
                          <a:latin typeface="楷体" panose="02010609060101010101" charset="-122"/>
                          <a:ea typeface="楷体" panose="02010609060101010101" charset="-122"/>
                          <a:cs typeface="楷体" panose="02010609060101010101" charset="-122"/>
                        </a:rPr>
                        <a:t>市政工程、公路工程、城乡基础设施项目的投资、建设及运营；新型城镇化建设;旧城改造、棚户区改造；土地整理、开发；政府引导项目及战略新兴产业的投资，对银行、证券（严禁炒作股票）、信托、保险、担保金融机构的投资；环卫保洁，物业管理，房屋租赁，文化旅游项目开发与建设，物流、贸易、农业观光旅游（以上经营范围凭有效资质证经营），建筑工程设备租赁；酒店管理、餐饮管理；城市道路设施管理服务，城市桥梁设施管理服务等等（依法须经批准的项目，经相关部门批准后方可开展经营活动）。</a:t>
                      </a:r>
                      <a:endParaRPr lang="zh-CN" altLang="en-US" b="1" dirty="0">
                        <a:latin typeface="楷体" panose="02010609060101010101" charset="-122"/>
                        <a:ea typeface="楷体" panose="02010609060101010101" charset="-122"/>
                        <a:cs typeface="楷体" panose="02010609060101010101" charset="-122"/>
                      </a:endParaRPr>
                    </a:p>
                  </a:txBody>
                  <a:tcPr anchor="ctr"/>
                </a:tc>
              </a:tr>
            </a:tbl>
          </a:graphicData>
        </a:graphic>
      </p:graphicFrame>
      <p:sp>
        <p:nvSpPr>
          <p:cNvPr id="21" name="文本框 20"/>
          <p:cNvSpPr txBox="1"/>
          <p:nvPr/>
        </p:nvSpPr>
        <p:spPr>
          <a:xfrm>
            <a:off x="7840980" y="5214620"/>
            <a:ext cx="3875405" cy="922020"/>
          </a:xfrm>
          <a:prstGeom prst="rect">
            <a:avLst/>
          </a:prstGeom>
          <a:noFill/>
        </p:spPr>
        <p:txBody>
          <a:bodyPr wrap="square" rtlCol="0">
            <a:spAutoFit/>
          </a:bodyPr>
          <a:lstStyle/>
          <a:p>
            <a:pPr>
              <a:lnSpc>
                <a:spcPct val="150000"/>
              </a:lnSpc>
            </a:pPr>
            <a:r>
              <a:rPr lang="zh-CN" altLang="en-US" b="1">
                <a:latin typeface="楷体" panose="02010609060101010101" charset="-122"/>
                <a:ea typeface="楷体" panose="02010609060101010101" charset="-122"/>
                <a:cs typeface="楷体" panose="02010609060101010101" charset="-122"/>
              </a:rPr>
              <a:t>公司股东为洛阳老城区财政局实际控股。</a:t>
            </a:r>
            <a:endParaRPr lang="zh-CN" altLang="en-US" b="1">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5"/>
          <a:stretch>
            <a:fillRect/>
          </a:stretch>
        </p:blipFill>
        <p:spPr>
          <a:xfrm>
            <a:off x="7620000" y="1281430"/>
            <a:ext cx="4317365" cy="3748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4" cstate="screen"/>
          <a:srcRect/>
          <a:stretch>
            <a:fillRect/>
          </a:stretch>
        </p:blipFill>
        <p:spPr>
          <a:xfrm>
            <a:off x="338307" y="292100"/>
            <a:ext cx="1072811" cy="787400"/>
          </a:xfrm>
          <a:prstGeom prst="rect">
            <a:avLst/>
          </a:prstGeom>
        </p:spPr>
      </p:pic>
      <p:sp>
        <p:nvSpPr>
          <p:cNvPr id="69" name="文本框 68"/>
          <p:cNvSpPr txBox="1"/>
          <p:nvPr/>
        </p:nvSpPr>
        <p:spPr>
          <a:xfrm>
            <a:off x="1563370" y="424815"/>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财务分析</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graphicFrame>
        <p:nvGraphicFramePr>
          <p:cNvPr id="3" name="图表 2"/>
          <p:cNvGraphicFramePr/>
          <p:nvPr/>
        </p:nvGraphicFramePr>
        <p:xfrm>
          <a:off x="831850" y="1579880"/>
          <a:ext cx="5398770" cy="31489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0" name="图表 19"/>
          <p:cNvGraphicFramePr/>
          <p:nvPr/>
        </p:nvGraphicFramePr>
        <p:xfrm>
          <a:off x="6665595" y="1579880"/>
          <a:ext cx="5039360" cy="3148965"/>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p:cNvSpPr txBox="1"/>
          <p:nvPr/>
        </p:nvSpPr>
        <p:spPr>
          <a:xfrm>
            <a:off x="443230" y="5012690"/>
            <a:ext cx="5922010" cy="1753235"/>
          </a:xfrm>
          <a:prstGeom prst="rect">
            <a:avLst/>
          </a:prstGeom>
          <a:noFill/>
        </p:spPr>
        <p:txBody>
          <a:bodyPr wrap="square" rtlCol="0">
            <a:spAutoFit/>
          </a:bodyPr>
          <a:lstStyle/>
          <a:p>
            <a:pPr algn="just">
              <a:lnSpc>
                <a:spcPct val="150000"/>
              </a:lnSpc>
            </a:pPr>
            <a:r>
              <a:rPr lang="en-US" altLang="zh-CN" b="1">
                <a:latin typeface="楷体" panose="02010609060101010101" charset="-122"/>
                <a:ea typeface="楷体" panose="02010609060101010101" charset="-122"/>
                <a:cs typeface="楷体" panose="02010609060101010101" charset="-122"/>
              </a:rPr>
              <a:t>     2018-2020</a:t>
            </a:r>
            <a:r>
              <a:rPr lang="zh-CN" altLang="en-US" b="1">
                <a:latin typeface="楷体" panose="02010609060101010101" charset="-122"/>
                <a:ea typeface="楷体" panose="02010609060101010101" charset="-122"/>
                <a:cs typeface="楷体" panose="02010609060101010101" charset="-122"/>
              </a:rPr>
              <a:t>年公司资产与负债略有上升，主要是资产中其他应收款上升，负债中长期应付款上升所致。近三年公司资产负债率逐年上升，且公司整体负债水平相对低，偿债能力有保障。</a:t>
            </a:r>
            <a:endParaRPr lang="zh-CN" altLang="en-US" b="1">
              <a:latin typeface="楷体" panose="02010609060101010101" charset="-122"/>
              <a:ea typeface="楷体" panose="02010609060101010101" charset="-122"/>
              <a:cs typeface="楷体" panose="02010609060101010101" charset="-122"/>
            </a:endParaRPr>
          </a:p>
        </p:txBody>
      </p:sp>
      <p:sp>
        <p:nvSpPr>
          <p:cNvPr id="23" name="文本框 22"/>
          <p:cNvSpPr txBox="1"/>
          <p:nvPr/>
        </p:nvSpPr>
        <p:spPr>
          <a:xfrm>
            <a:off x="6665595" y="5012690"/>
            <a:ext cx="4856480" cy="1753235"/>
          </a:xfrm>
          <a:prstGeom prst="rect">
            <a:avLst/>
          </a:prstGeom>
          <a:noFill/>
        </p:spPr>
        <p:txBody>
          <a:bodyPr wrap="square" rtlCol="0">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en-US" altLang="zh-CN" b="1">
                <a:latin typeface="楷体" panose="02010609060101010101" charset="-122"/>
                <a:ea typeface="楷体" panose="02010609060101010101" charset="-122"/>
                <a:cs typeface="楷体" panose="02010609060101010101" charset="-122"/>
              </a:rPr>
              <a:t>2018-2020</a:t>
            </a:r>
            <a:r>
              <a:rPr lang="zh-CN" altLang="en-US" b="1">
                <a:latin typeface="楷体" panose="02010609060101010101" charset="-122"/>
                <a:ea typeface="楷体" panose="02010609060101010101" charset="-122"/>
                <a:cs typeface="楷体" panose="02010609060101010101" charset="-122"/>
              </a:rPr>
              <a:t>年公司营业收入与净利润较平稳，波动不大。公司为当地重要的政府平台公司，承担当地基础设施项目建设，未来公司盈利水平稳定，还款有保障。</a:t>
            </a:r>
            <a:endParaRPr lang="en-US" altLang="zh-CN"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9989185" y="946785"/>
            <a:ext cx="1353820" cy="36830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单位：亿元</a:t>
            </a:r>
            <a:endParaRPr lang="zh-CN" altLang="en-US"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文本框 1"/>
          <p:cNvSpPr txBox="1"/>
          <p:nvPr/>
        </p:nvSpPr>
        <p:spPr>
          <a:xfrm>
            <a:off x="834390" y="690880"/>
            <a:ext cx="10130790" cy="5846445"/>
          </a:xfrm>
          <a:prstGeom prst="rect">
            <a:avLst/>
          </a:prstGeom>
          <a:noFill/>
        </p:spPr>
        <p:txBody>
          <a:bodyPr wrap="square" rtlCol="0" anchor="t">
            <a:spAutoFit/>
          </a:bodyPr>
          <a:lstStyle/>
          <a:p>
            <a:pPr>
              <a:lnSpc>
                <a:spcPct val="110000"/>
              </a:lnSpc>
            </a:pPr>
            <a:r>
              <a:rPr lang="zh-CN" altLang="en-US"/>
              <a:t>   </a:t>
            </a:r>
            <a:r>
              <a:rPr lang="zh-CN" altLang="en-US" sz="2000">
                <a:latin typeface="楷体" panose="02010609060101010101" charset="-122"/>
                <a:ea typeface="楷体" panose="02010609060101010101" charset="-122"/>
                <a:cs typeface="楷体" panose="02010609060101010101" charset="-122"/>
              </a:rPr>
              <a:t> </a:t>
            </a:r>
            <a:r>
              <a:rPr lang="zh-CN" altLang="en-US" sz="2000" b="1">
                <a:latin typeface="楷体" panose="02010609060101010101" charset="-122"/>
                <a:ea typeface="楷体" panose="02010609060101010101" charset="-122"/>
                <a:cs typeface="楷体" panose="02010609060101010101" charset="-122"/>
              </a:rPr>
              <a:t> 洛阳金隅城集团有限公司于2013年7月25日经洛阳市老城区人民政府批准成立，属国有控股有限责任公司，注册资本金伍亿贰仟万圆整，法定代表人唐云峰。</a:t>
            </a:r>
            <a:endParaRPr lang="zh-CN" altLang="en-US" sz="2000" b="1">
              <a:latin typeface="楷体" panose="02010609060101010101" charset="-122"/>
              <a:ea typeface="楷体" panose="02010609060101010101" charset="-122"/>
              <a:cs typeface="楷体" panose="02010609060101010101" charset="-122"/>
            </a:endParaRPr>
          </a:p>
          <a:p>
            <a:pPr>
              <a:lnSpc>
                <a:spcPct val="110000"/>
              </a:lnSpc>
            </a:pPr>
            <a:r>
              <a:rPr lang="zh-CN" altLang="en-US" sz="2000" b="1">
                <a:latin typeface="楷体" panose="02010609060101010101" charset="-122"/>
                <a:ea typeface="楷体" panose="02010609060101010101" charset="-122"/>
                <a:cs typeface="楷体" panose="02010609060101010101" charset="-122"/>
              </a:rPr>
              <a:t>洛阳金隅城集团有限公司设董事会、支委会、监事会和经营层，内设党群工作部、综合管理部、审计监察及风险控制部、计划财务部、企管投资部、融资管理部、基础设施部、项目管理部。共8个职能部门。集团现有员工60余人，中高级专业技术职称人员7人。</a:t>
            </a:r>
            <a:endParaRPr lang="zh-CN" altLang="en-US" sz="2000" b="1">
              <a:latin typeface="楷体" panose="02010609060101010101" charset="-122"/>
              <a:ea typeface="楷体" panose="02010609060101010101" charset="-122"/>
              <a:cs typeface="楷体" panose="02010609060101010101" charset="-122"/>
            </a:endParaRPr>
          </a:p>
          <a:p>
            <a:pPr>
              <a:lnSpc>
                <a:spcPct val="110000"/>
              </a:lnSpc>
            </a:pPr>
            <a:r>
              <a:rPr lang="zh-CN" altLang="en-US" sz="2000" b="1">
                <a:latin typeface="楷体" panose="02010609060101010101" charset="-122"/>
                <a:ea typeface="楷体" panose="02010609060101010101" charset="-122"/>
                <a:cs typeface="楷体" panose="02010609060101010101" charset="-122"/>
              </a:rPr>
              <a:t>洛阳金隅城集团有限公司主要承担城市及农村基础设施建设项目的投资；保障房项目的投资；土地整理的投资；政府引导项目及战略新兴产业的投资，对银行、证券、信托、保险、担保金融机构的投资；房地产、经验与销售，环卫保洁，物业管理，房屋租赁，文化旅游项目开发与建设，物流、贸易、农业观光旅游，建筑工程设备租赁；酒店管理、餐旅管理；园林绿化、花卉苗木的种植及策划，广告的设计、制作、代理及发布，影视制作，演艺表演，电影放映，动漫设计，计算机软件开发与销售；仓储服务，汽车租赁，汽车修理，室内外装饰；建筑材料、装饰材料、五金交电、工艺品的销售；城市道路设施管理服务、房地产开发、旧城改造、保障性住房等项目的建设，是集建设、房地产开发、资本运作于一体的现代企业集团。</a:t>
            </a:r>
            <a:endParaRPr lang="zh-CN" altLang="en-US" sz="2000" b="1">
              <a:latin typeface="楷体" panose="02010609060101010101" charset="-122"/>
              <a:ea typeface="楷体" panose="02010609060101010101" charset="-122"/>
              <a:cs typeface="楷体" panose="02010609060101010101" charset="-122"/>
            </a:endParaRPr>
          </a:p>
          <a:p>
            <a:pPr>
              <a:lnSpc>
                <a:spcPct val="110000"/>
              </a:lnSpc>
            </a:pPr>
            <a:r>
              <a:rPr lang="zh-CN" altLang="en-US" sz="2000" b="1">
                <a:latin typeface="楷体" panose="02010609060101010101" charset="-122"/>
                <a:ea typeface="楷体" panose="02010609060101010101" charset="-122"/>
                <a:cs typeface="楷体" panose="02010609060101010101" charset="-122"/>
              </a:rPr>
              <a:t>公司成立至今，认真落实区委、区政府指示精神，在新的起跑线上，将秉承“以社会为己任，以企业为本位，创造财富，赢得共赢”的经营理念，立足老城，面向全国，精益求精，新益更新，强益图强，用激情点燃企业梦想。 </a:t>
            </a:r>
            <a:endParaRPr lang="zh-CN" altLang="en-US" sz="20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2" cstate="screen"/>
            <a:srcRect/>
            <a:stretch>
              <a:fillRect/>
            </a:stretch>
          </p:blipFill>
          <p:spPr>
            <a:xfrm>
              <a:off x="1042322" y="1739901"/>
              <a:ext cx="4637570" cy="3403790"/>
            </a:xfrm>
            <a:prstGeom prst="rect">
              <a:avLst/>
            </a:prstGeom>
          </p:spPr>
        </p:pic>
        <p:sp>
          <p:nvSpPr>
            <p:cNvPr id="8" name="文本框 7"/>
            <p:cNvSpPr txBox="1"/>
            <p:nvPr/>
          </p:nvSpPr>
          <p:spPr>
            <a:xfrm>
              <a:off x="2552699" y="2720253"/>
              <a:ext cx="1828800" cy="139860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rPr>
                <a:t>04</a:t>
              </a:r>
              <a:endParaRPr kumimoji="0" lang="zh-CN" altLang="en-US"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endParaRPr>
            </a:p>
          </p:txBody>
        </p:sp>
      </p:grpSp>
      <p:sp>
        <p:nvSpPr>
          <p:cNvPr id="16" name="文本框 15"/>
          <p:cNvSpPr txBox="1"/>
          <p:nvPr/>
        </p:nvSpPr>
        <p:spPr>
          <a:xfrm>
            <a:off x="5137785" y="3304540"/>
            <a:ext cx="362775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00A99D"/>
                </a:solidFill>
                <a:effectLst/>
                <a:uLnTx/>
                <a:uFillTx/>
                <a:latin typeface="楷体" panose="02010609060101010101" charset="-122"/>
                <a:ea typeface="楷体" panose="02010609060101010101" charset="-122"/>
                <a:cs typeface="+mn-cs"/>
              </a:rPr>
              <a:t>区域介绍</a:t>
            </a:r>
            <a:endParaRPr kumimoji="0" lang="zh-CN" altLang="en-US" sz="4000" b="1" i="0" u="none" strike="noStrike" kern="1200" cap="none" spc="0" normalizeH="0" baseline="0" noProof="0" dirty="0">
              <a:ln>
                <a:noFill/>
              </a:ln>
              <a:solidFill>
                <a:srgbClr val="00A99D"/>
              </a:solidFill>
              <a:effectLst/>
              <a:uLnTx/>
              <a:uFillTx/>
              <a:latin typeface="楷体" panose="02010609060101010101" charset="-122"/>
              <a:ea typeface="楷体" panose="02010609060101010101" charset="-122"/>
              <a:cs typeface="+mn-cs"/>
            </a:endParaRP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69" name="文本框 68"/>
          <p:cNvSpPr txBox="1"/>
          <p:nvPr/>
        </p:nvSpPr>
        <p:spPr>
          <a:xfrm>
            <a:off x="1548765" y="424815"/>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区域简介</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sp>
        <p:nvSpPr>
          <p:cNvPr id="3" name="文本框 2"/>
          <p:cNvSpPr txBox="1"/>
          <p:nvPr/>
        </p:nvSpPr>
        <p:spPr>
          <a:xfrm>
            <a:off x="443865" y="1306195"/>
            <a:ext cx="11311890" cy="5492750"/>
          </a:xfrm>
          <a:prstGeom prst="rect">
            <a:avLst/>
          </a:prstGeom>
          <a:noFill/>
        </p:spPr>
        <p:txBody>
          <a:bodyPr wrap="square" rtlCol="0">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zh-CN" altLang="en-US" b="1">
                <a:latin typeface="楷体" panose="02010609060101010101" charset="-122"/>
                <a:ea typeface="楷体" panose="02010609060101010101" charset="-122"/>
                <a:cs typeface="楷体" panose="02010609060101010101" charset="-122"/>
              </a:rPr>
              <a:t>洛阳市，简称“洛”，别称洛邑、洛京，河南省地级市，中原城市群副中心城市， 洛阳市总面积15230平方千米，其中市区面积2229平方千米，河南省西部，东西长约179千米，南北宽约168千米。横跨黄河中下游南北两岸，东邻郑州市，西接三门峡市，北跨黄河与焦作市接壤，南与平顶山市、南阳市相连。</a:t>
            </a:r>
            <a:endParaRPr lang="zh-CN" altLang="en-US" b="1">
              <a:latin typeface="楷体" panose="02010609060101010101" charset="-122"/>
              <a:ea typeface="楷体" panose="02010609060101010101" charset="-122"/>
              <a:cs typeface="楷体" panose="02010609060101010101" charset="-122"/>
            </a:endParaRPr>
          </a:p>
          <a:p>
            <a:pPr indent="457200" algn="just" fontAlgn="auto">
              <a:lnSpc>
                <a:spcPct val="150000"/>
              </a:lnSpc>
              <a:extLst>
                <a:ext uri="{35155182-B16C-46BC-9424-99874614C6A1}">
                  <wpsdc:indentchars xmlns:wpsdc="http://www.wps.cn/officeDocument/2017/drawingmlCustomData" val="200" checksum="59296752"/>
                </a:ext>
              </a:extLst>
            </a:pPr>
            <a:r>
              <a:rPr lang="zh-CN" altLang="en-US" b="1">
                <a:latin typeface="楷体" panose="02010609060101010101" charset="-122"/>
                <a:ea typeface="楷体" panose="02010609060101010101" charset="-122"/>
                <a:cs typeface="楷体" panose="02010609060101010101" charset="-122"/>
              </a:rPr>
              <a:t>洛阳市有5000多年文明史、4000多年城市史、1500多年建都史。洛阳是华夏文明的发祥地之一、丝绸之路的东方起点，隋唐大运河的中心，历史上先后有十三个王朝在洛阳建都。洛阳市有二里头遗址、偃师商城遗址、东周王城遗址、汉魏洛阳城遗址、隋唐洛阳城遗址等五大都城遗址。截至2019年3月，洛阳市共有龙门石窟、汉函谷关、含嘉仓等3项6处世界文化遗产；2019年末，洛阳市共有A级旅游景区82处，其中4A级以上景区30处。洛阳市有中国洛阳牡丹文化节、河洛文化旅游节等节日活动。洛阳市获得中国优秀旅游城市、全国园林城市、国家卫生城市、全国文明城市等荣誉。</a:t>
            </a:r>
            <a:endParaRPr lang="zh-CN" altLang="en-US" b="1">
              <a:latin typeface="楷体" panose="02010609060101010101" charset="-122"/>
              <a:ea typeface="楷体" panose="02010609060101010101" charset="-122"/>
              <a:cs typeface="楷体" panose="02010609060101010101" charset="-122"/>
            </a:endParaRPr>
          </a:p>
          <a:p>
            <a:pPr indent="457200" algn="just" fontAlgn="auto">
              <a:lnSpc>
                <a:spcPct val="150000"/>
              </a:lnSpc>
              <a:extLst>
                <a:ext uri="{35155182-B16C-46BC-9424-99874614C6A1}">
                  <wpsdc:indentchars xmlns:wpsdc="http://www.wps.cn/officeDocument/2017/drawingmlCustomData" val="200" checksum="59296752"/>
                </a:ext>
              </a:extLst>
            </a:pPr>
            <a:r>
              <a:rPr lang="zh-CN" altLang="en-US" b="1">
                <a:latin typeface="楷体" panose="02010609060101010101" charset="-122"/>
                <a:ea typeface="楷体" panose="02010609060101010101" charset="-122"/>
                <a:cs typeface="楷体" panose="02010609060101010101" charset="-122"/>
              </a:rPr>
              <a:t>2019年末，洛阳市总人口717.02万人，常住人口692.22万人，城镇常住人口409.10万人；截至2021年3月，洛阳市下辖7个县、7个区；截至2020年末，洛阳市地区生产总值达到5128.4亿元，按可比价计算，比上年增长3.0%。其中，第一产业增加值254.1亿元，增长2.7%；第二产业增加值2312.2亿元，增长3.6%；第三产业增加值2562.1亿元，增长2.3%。</a:t>
            </a:r>
            <a:endParaRPr lang="zh-CN" altLang="en-US"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59" name="图片 58"/>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61" name="文本框 60"/>
          <p:cNvSpPr txBox="1"/>
          <p:nvPr/>
        </p:nvSpPr>
        <p:spPr>
          <a:xfrm>
            <a:off x="1534160" y="363220"/>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地区经济</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grpSp>
        <p:nvGrpSpPr>
          <p:cNvPr id="21" name="组合 20"/>
          <p:cNvGrpSpPr/>
          <p:nvPr/>
        </p:nvGrpSpPr>
        <p:grpSpPr>
          <a:xfrm>
            <a:off x="1002294" y="1252772"/>
            <a:ext cx="5655845" cy="2023745"/>
            <a:chOff x="1002294" y="1932857"/>
            <a:chExt cx="5655845" cy="2023745"/>
          </a:xfrm>
        </p:grpSpPr>
        <p:grpSp>
          <p:nvGrpSpPr>
            <p:cNvPr id="4" name="Group 3"/>
            <p:cNvGrpSpPr>
              <a:grpSpLocks noChangeAspect="1"/>
            </p:cNvGrpSpPr>
            <p:nvPr/>
          </p:nvGrpSpPr>
          <p:grpSpPr>
            <a:xfrm rot="5400000">
              <a:off x="1558438" y="1896578"/>
              <a:ext cx="1006179" cy="1390489"/>
              <a:chOff x="3149600" y="2480384"/>
              <a:chExt cx="1201204" cy="1660005"/>
            </a:xfrm>
          </p:grpSpPr>
          <p:sp>
            <p:nvSpPr>
              <p:cNvPr id="57" name="Isosceles Triangle 4"/>
              <p:cNvSpPr/>
              <p:nvPr/>
            </p:nvSpPr>
            <p:spPr>
              <a:xfrm flipV="1">
                <a:off x="3149600" y="3200460"/>
                <a:ext cx="1201204" cy="939929"/>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p>
            </p:txBody>
          </p:sp>
          <p:sp>
            <p:nvSpPr>
              <p:cNvPr id="58" name="Rectangle 5"/>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p>
            </p:txBody>
          </p:sp>
        </p:grpSp>
        <p:sp>
          <p:nvSpPr>
            <p:cNvPr id="8" name="Oval 17"/>
            <p:cNvSpPr>
              <a:spLocks noChangeAspect="1"/>
            </p:cNvSpPr>
            <p:nvPr/>
          </p:nvSpPr>
          <p:spPr>
            <a:xfrm rot="5400000">
              <a:off x="1002293" y="2431822"/>
              <a:ext cx="325809" cy="325808"/>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8" name="Group 44"/>
            <p:cNvGrpSpPr/>
            <p:nvPr/>
          </p:nvGrpSpPr>
          <p:grpSpPr>
            <a:xfrm>
              <a:off x="2366753" y="2227404"/>
              <a:ext cx="176868" cy="254197"/>
              <a:chOff x="-1588" y="-3175"/>
              <a:chExt cx="341313" cy="490538"/>
            </a:xfrm>
            <a:solidFill>
              <a:schemeClr val="bg1"/>
            </a:solidFill>
          </p:grpSpPr>
          <p:sp>
            <p:nvSpPr>
              <p:cNvPr id="40" name="Freeform: Shape 45"/>
              <p:cNvSpPr/>
              <p:nvPr/>
            </p:nvSpPr>
            <p:spPr bwMode="auto">
              <a:xfrm>
                <a:off x="-1588" y="-3175"/>
                <a:ext cx="341313" cy="4905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Freeform: Shape 46"/>
              <p:cNvSpPr/>
              <p:nvPr/>
            </p:nvSpPr>
            <p:spPr bwMode="auto">
              <a:xfrm>
                <a:off x="76200" y="73025"/>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71" name="组合 70"/>
            <p:cNvGrpSpPr/>
            <p:nvPr/>
          </p:nvGrpSpPr>
          <p:grpSpPr>
            <a:xfrm>
              <a:off x="2951644" y="1932857"/>
              <a:ext cx="3706495" cy="2023745"/>
              <a:chOff x="7483989" y="3191300"/>
              <a:chExt cx="3706495" cy="2023745"/>
            </a:xfrm>
          </p:grpSpPr>
          <p:sp>
            <p:nvSpPr>
              <p:cNvPr id="72" name="矩形 71"/>
              <p:cNvSpPr/>
              <p:nvPr/>
            </p:nvSpPr>
            <p:spPr>
              <a:xfrm>
                <a:off x="7483989" y="3573570"/>
                <a:ext cx="3706495" cy="164147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a:latin typeface="楷体" panose="02010609060101010101" charset="-122"/>
                    <a:ea typeface="楷体" panose="02010609060101010101" charset="-122"/>
                    <a:cs typeface="楷体" panose="02010609060101010101" charset="-122"/>
                    <a:sym typeface="+mn-ea"/>
                  </a:rPr>
                  <a:t>截至2020年末，洛阳市地区生产总值达到5128.4亿元，按可比价计算，比上年增长3.0%。其中，第一产业增加值254.1亿元，增长2.7%；第二产业增加值2312.2亿元，增长3.6%；第三产业增加值2562.1亿元，增长2.3%。</a:t>
                </a:r>
                <a:endParaRPr lang="zh-CN" altLang="en-US" sz="1400" b="1" dirty="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73" name="矩形 72"/>
              <p:cNvSpPr/>
              <p:nvPr/>
            </p:nvSpPr>
            <p:spPr>
              <a:xfrm>
                <a:off x="7483989" y="3191300"/>
                <a:ext cx="2050552" cy="3860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FF0000"/>
                    </a:solidFill>
                    <a:latin typeface="楷体" panose="02010609060101010101" charset="-122"/>
                    <a:ea typeface="楷体" panose="02010609060101010101" charset="-122"/>
                  </a:rPr>
                  <a:t>经济发展</a:t>
                </a:r>
                <a:endParaRPr lang="zh-CN" altLang="en-US" sz="1600" b="1" dirty="0">
                  <a:solidFill>
                    <a:srgbClr val="FF0000"/>
                  </a:solidFill>
                  <a:latin typeface="楷体" panose="02010609060101010101" charset="-122"/>
                  <a:ea typeface="楷体" panose="02010609060101010101" charset="-122"/>
                </a:endParaRPr>
              </a:p>
            </p:txBody>
          </p:sp>
        </p:grpSp>
      </p:grpSp>
      <p:grpSp>
        <p:nvGrpSpPr>
          <p:cNvPr id="22" name="组合 21"/>
          <p:cNvGrpSpPr/>
          <p:nvPr/>
        </p:nvGrpSpPr>
        <p:grpSpPr>
          <a:xfrm>
            <a:off x="1001971" y="3029099"/>
            <a:ext cx="6063838" cy="2020130"/>
            <a:chOff x="1001971" y="3286274"/>
            <a:chExt cx="6063838" cy="2020130"/>
          </a:xfrm>
        </p:grpSpPr>
        <p:grpSp>
          <p:nvGrpSpPr>
            <p:cNvPr id="5" name="Group 6"/>
            <p:cNvGrpSpPr>
              <a:grpSpLocks noChangeAspect="1"/>
            </p:cNvGrpSpPr>
            <p:nvPr/>
          </p:nvGrpSpPr>
          <p:grpSpPr>
            <a:xfrm rot="5400000">
              <a:off x="1558438" y="3094119"/>
              <a:ext cx="1006179" cy="1390489"/>
              <a:chOff x="3149600" y="2480384"/>
              <a:chExt cx="1201204" cy="1660005"/>
            </a:xfrm>
          </p:grpSpPr>
          <p:sp>
            <p:nvSpPr>
              <p:cNvPr id="55" name="Isosceles Triangle 7"/>
              <p:cNvSpPr/>
              <p:nvPr/>
            </p:nvSpPr>
            <p:spPr>
              <a:xfrm flipV="1">
                <a:off x="3149600" y="3200460"/>
                <a:ext cx="1201204" cy="939929"/>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p>
            </p:txBody>
          </p:sp>
          <p:sp>
            <p:nvSpPr>
              <p:cNvPr id="56" name="Rectangle 8"/>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p>
            </p:txBody>
          </p:sp>
        </p:grpSp>
        <p:sp>
          <p:nvSpPr>
            <p:cNvPr id="9" name="Oval 18"/>
            <p:cNvSpPr>
              <a:spLocks noChangeAspect="1"/>
            </p:cNvSpPr>
            <p:nvPr/>
          </p:nvSpPr>
          <p:spPr>
            <a:xfrm rot="5400000">
              <a:off x="1001970" y="3623898"/>
              <a:ext cx="325809" cy="325808"/>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9" name="Group 47"/>
            <p:cNvGrpSpPr/>
            <p:nvPr/>
          </p:nvGrpSpPr>
          <p:grpSpPr>
            <a:xfrm>
              <a:off x="2343482" y="3436114"/>
              <a:ext cx="232461" cy="232460"/>
              <a:chOff x="9526" y="4763"/>
              <a:chExt cx="490538" cy="490537"/>
            </a:xfrm>
            <a:solidFill>
              <a:schemeClr val="bg1"/>
            </a:solidFill>
          </p:grpSpPr>
          <p:sp>
            <p:nvSpPr>
              <p:cNvPr id="30" name="Freeform: Shape 48"/>
              <p:cNvSpPr/>
              <p:nvPr/>
            </p:nvSpPr>
            <p:spPr bwMode="auto">
              <a:xfrm>
                <a:off x="9526" y="4763"/>
                <a:ext cx="490538" cy="490537"/>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Rectangle 49"/>
              <p:cNvSpPr/>
              <p:nvPr/>
            </p:nvSpPr>
            <p:spPr bwMode="auto">
              <a:xfrm>
                <a:off x="115888" y="1889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Rectangle 50"/>
              <p:cNvSpPr/>
              <p:nvPr/>
            </p:nvSpPr>
            <p:spPr bwMode="auto">
              <a:xfrm>
                <a:off x="115888" y="2651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Rectangle 51"/>
              <p:cNvSpPr/>
              <p:nvPr/>
            </p:nvSpPr>
            <p:spPr bwMode="auto">
              <a:xfrm>
                <a:off x="115888" y="342900"/>
                <a:ext cx="61913"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Rectangle 52"/>
              <p:cNvSpPr/>
              <p:nvPr/>
            </p:nvSpPr>
            <p:spPr bwMode="auto">
              <a:xfrm>
                <a:off x="223838" y="342900"/>
                <a:ext cx="61913"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Rectangle 53"/>
              <p:cNvSpPr/>
              <p:nvPr/>
            </p:nvSpPr>
            <p:spPr bwMode="auto">
              <a:xfrm>
                <a:off x="223838" y="2651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Rectangle 54"/>
              <p:cNvSpPr/>
              <p:nvPr/>
            </p:nvSpPr>
            <p:spPr bwMode="auto">
              <a:xfrm>
                <a:off x="223838" y="1889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 name="Rectangle 55"/>
              <p:cNvSpPr/>
              <p:nvPr/>
            </p:nvSpPr>
            <p:spPr bwMode="auto">
              <a:xfrm>
                <a:off x="331788" y="342900"/>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Rectangle 56"/>
              <p:cNvSpPr/>
              <p:nvPr/>
            </p:nvSpPr>
            <p:spPr bwMode="auto">
              <a:xfrm>
                <a:off x="331788" y="265113"/>
                <a:ext cx="60325"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Rectangle 57"/>
              <p:cNvSpPr/>
              <p:nvPr/>
            </p:nvSpPr>
            <p:spPr bwMode="auto">
              <a:xfrm>
                <a:off x="331788" y="188913"/>
                <a:ext cx="60325"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grpSp>
          <p:nvGrpSpPr>
            <p:cNvPr id="74" name="组合 73"/>
            <p:cNvGrpSpPr/>
            <p:nvPr/>
          </p:nvGrpSpPr>
          <p:grpSpPr>
            <a:xfrm>
              <a:off x="2938944" y="3391244"/>
              <a:ext cx="4126865" cy="1915160"/>
              <a:chOff x="7471289" y="3458635"/>
              <a:chExt cx="4126865" cy="1915160"/>
            </a:xfrm>
          </p:grpSpPr>
          <p:sp>
            <p:nvSpPr>
              <p:cNvPr id="75" name="矩形 74"/>
              <p:cNvSpPr/>
              <p:nvPr/>
            </p:nvSpPr>
            <p:spPr>
              <a:xfrm>
                <a:off x="7483989" y="3732320"/>
                <a:ext cx="4114165" cy="164147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2019年，洛阳市地区生产总值5034.9亿元，按可比价计算，比上年增长7.8%。其中，第一产业增加值245.1亿元，增长3.7%；第二产业增加值2330.6亿元，增长8.8%；第三产业增加值2459.2亿元，增长7.3%。人均生产总值达72912元，增长7.0%。</a:t>
                </a:r>
                <a:endParaRPr lang="zh-CN" altLang="en-US" sz="1400" b="1" dirty="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76" name="矩形 75"/>
              <p:cNvSpPr/>
              <p:nvPr/>
            </p:nvSpPr>
            <p:spPr>
              <a:xfrm>
                <a:off x="7471289" y="3458635"/>
                <a:ext cx="2050552" cy="3860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FF0000"/>
                    </a:solidFill>
                    <a:latin typeface="楷体" panose="02010609060101010101" charset="-122"/>
                    <a:ea typeface="楷体" panose="02010609060101010101" charset="-122"/>
                  </a:rPr>
                  <a:t>财政水平</a:t>
                </a:r>
                <a:endParaRPr lang="zh-CN" altLang="en-US" sz="1600" b="1" dirty="0">
                  <a:solidFill>
                    <a:srgbClr val="FF0000"/>
                  </a:solidFill>
                  <a:latin typeface="楷体" panose="02010609060101010101" charset="-122"/>
                  <a:ea typeface="楷体" panose="02010609060101010101" charset="-122"/>
                </a:endParaRPr>
              </a:p>
            </p:txBody>
          </p:sp>
        </p:grpSp>
      </p:grpSp>
      <p:grpSp>
        <p:nvGrpSpPr>
          <p:cNvPr id="23" name="组合 22"/>
          <p:cNvGrpSpPr/>
          <p:nvPr/>
        </p:nvGrpSpPr>
        <p:grpSpPr>
          <a:xfrm>
            <a:off x="1002294" y="4902915"/>
            <a:ext cx="5986045" cy="2032333"/>
            <a:chOff x="1002294" y="4483815"/>
            <a:chExt cx="5986045" cy="2032333"/>
          </a:xfrm>
        </p:grpSpPr>
        <p:grpSp>
          <p:nvGrpSpPr>
            <p:cNvPr id="6" name="Group 9"/>
            <p:cNvGrpSpPr>
              <a:grpSpLocks noChangeAspect="1"/>
            </p:cNvGrpSpPr>
            <p:nvPr/>
          </p:nvGrpSpPr>
          <p:grpSpPr>
            <a:xfrm rot="5400000">
              <a:off x="1558438" y="4291660"/>
              <a:ext cx="1006179" cy="1390489"/>
              <a:chOff x="3149600" y="2480384"/>
              <a:chExt cx="1201204" cy="1660005"/>
            </a:xfrm>
          </p:grpSpPr>
          <p:sp>
            <p:nvSpPr>
              <p:cNvPr id="53" name="Isosceles Triangle 10"/>
              <p:cNvSpPr/>
              <p:nvPr/>
            </p:nvSpPr>
            <p:spPr>
              <a:xfrm flipV="1">
                <a:off x="3149600" y="3200460"/>
                <a:ext cx="1201204" cy="939929"/>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p>
            </p:txBody>
          </p:sp>
          <p:sp>
            <p:nvSpPr>
              <p:cNvPr id="54" name="Rectangle 11"/>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p>
            </p:txBody>
          </p:sp>
        </p:grpSp>
        <p:sp>
          <p:nvSpPr>
            <p:cNvPr id="10" name="Oval 19"/>
            <p:cNvSpPr>
              <a:spLocks noChangeAspect="1"/>
            </p:cNvSpPr>
            <p:nvPr/>
          </p:nvSpPr>
          <p:spPr>
            <a:xfrm rot="5400000">
              <a:off x="1002293" y="4833902"/>
              <a:ext cx="325809" cy="325808"/>
            </a:xfrm>
            <a:prstGeom prst="ellips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58"/>
            <p:cNvSpPr/>
            <p:nvPr/>
          </p:nvSpPr>
          <p:spPr bwMode="auto">
            <a:xfrm>
              <a:off x="2318744" y="4629679"/>
              <a:ext cx="252597" cy="252598"/>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anchor="ctr"/>
            <a:lstStyle/>
            <a:p>
              <a:pPr algn="ctr"/>
            </a:p>
          </p:txBody>
        </p:sp>
        <p:grpSp>
          <p:nvGrpSpPr>
            <p:cNvPr id="77" name="组合 76"/>
            <p:cNvGrpSpPr/>
            <p:nvPr/>
          </p:nvGrpSpPr>
          <p:grpSpPr>
            <a:xfrm>
              <a:off x="2951644" y="4579398"/>
              <a:ext cx="4036695" cy="1936750"/>
              <a:chOff x="7483989" y="3433235"/>
              <a:chExt cx="4036695" cy="1936750"/>
            </a:xfrm>
          </p:grpSpPr>
          <p:sp>
            <p:nvSpPr>
              <p:cNvPr id="78" name="矩形 77"/>
              <p:cNvSpPr/>
              <p:nvPr/>
            </p:nvSpPr>
            <p:spPr>
              <a:xfrm>
                <a:off x="7483989" y="3732320"/>
                <a:ext cx="3918585" cy="34925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400" b="1" dirty="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79" name="矩形 78"/>
              <p:cNvSpPr/>
              <p:nvPr/>
            </p:nvSpPr>
            <p:spPr>
              <a:xfrm>
                <a:off x="7483989" y="3433235"/>
                <a:ext cx="4036695" cy="193675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FF0000"/>
                    </a:solidFill>
                    <a:latin typeface="楷体" panose="02010609060101010101" charset="-122"/>
                    <a:ea typeface="楷体" panose="02010609060101010101" charset="-122"/>
                  </a:rPr>
                  <a:t>城市人口</a:t>
                </a:r>
                <a:endParaRPr lang="zh-CN" altLang="en-US" sz="1600" b="1" dirty="0">
                  <a:solidFill>
                    <a:srgbClr val="FF0000"/>
                  </a:solidFill>
                  <a:latin typeface="楷体" panose="02010609060101010101" charset="-122"/>
                  <a:ea typeface="楷体" panose="02010609060101010101" charset="-122"/>
                </a:endParaRPr>
              </a:p>
              <a:p>
                <a:pPr algn="just">
                  <a:lnSpc>
                    <a:spcPct val="120000"/>
                  </a:lnSpc>
                </a:pPr>
                <a:r>
                  <a:rPr lang="zh-CN" altLang="en-US" sz="1400" b="1" dirty="0">
                    <a:solidFill>
                      <a:schemeClr val="tx1"/>
                    </a:solidFill>
                    <a:latin typeface="楷体" panose="02010609060101010101" charset="-122"/>
                    <a:ea typeface="楷体" panose="02010609060101010101" charset="-122"/>
                  </a:rPr>
                  <a:t>2019年末洛阳市总人口717.02万人，比上年末增加3.35万人。年末常住人口692.22万人，比上年末增加3.37万人，其中市区人口230.95万人，比上年末增加6.02万人。年末城镇常住人口409.10万人，城镇化率为59.10%，比上年末提高1.53个百分点。</a:t>
                </a:r>
                <a:endParaRPr lang="zh-CN" altLang="en-US" sz="1400" b="1" dirty="0">
                  <a:solidFill>
                    <a:schemeClr val="tx1"/>
                  </a:solidFill>
                  <a:latin typeface="楷体" panose="02010609060101010101" charset="-122"/>
                  <a:ea typeface="楷体" panose="02010609060101010101" charset="-122"/>
                </a:endParaRPr>
              </a:p>
            </p:txBody>
          </p:sp>
        </p:grpSp>
      </p:grpSp>
      <p:sp>
        <p:nvSpPr>
          <p:cNvPr id="2" name="文本框 1"/>
          <p:cNvSpPr txBox="1"/>
          <p:nvPr/>
        </p:nvSpPr>
        <p:spPr>
          <a:xfrm>
            <a:off x="7065645" y="860425"/>
            <a:ext cx="4766310" cy="5908040"/>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zh-CN" altLang="en-US" b="1">
                <a:latin typeface="楷体" panose="02010609060101010101" charset="-122"/>
                <a:ea typeface="楷体" panose="02010609060101010101" charset="-122"/>
                <a:cs typeface="楷体" panose="02010609060101010101" charset="-122"/>
              </a:rPr>
              <a:t>2019年末，洛阳市总人口717.02万人，常住人口692.22万人，城镇常住人口409.10万人；截至2021年3月，洛阳市下辖7个县、7个区； 截至2020年末，洛阳市地区生产总值达到5128.4亿元，按可比价计算，比上年增长3.0%。其中，第一产业增加值254.1亿元，增长2.7%；第二产业增加值2312.2亿元，增长3.6%；第三产业增加值2562.1亿元，增长2.3%。</a:t>
            </a:r>
            <a:endParaRPr lang="zh-CN" altLang="en-US" b="1">
              <a:latin typeface="楷体" panose="02010609060101010101" charset="-122"/>
              <a:ea typeface="楷体" panose="02010609060101010101" charset="-122"/>
              <a:cs typeface="楷体" panose="02010609060101010101" charset="-122"/>
            </a:endParaRPr>
          </a:p>
          <a:p>
            <a:pPr indent="457200" algn="just" fontAlgn="auto">
              <a:lnSpc>
                <a:spcPct val="150000"/>
              </a:lnSpc>
              <a:extLst>
                <a:ext uri="{35155182-B16C-46BC-9424-99874614C6A1}">
                  <wpsdc:indentchars xmlns:wpsdc="http://www.wps.cn/officeDocument/2017/drawingmlCustomData" val="200" checksum="59296752"/>
                </a:ext>
              </a:extLst>
            </a:pPr>
            <a:r>
              <a:rPr lang="zh-CN" altLang="en-US" b="1">
                <a:latin typeface="楷体" panose="02010609060101010101" charset="-122"/>
                <a:ea typeface="楷体" panose="02010609060101010101" charset="-122"/>
                <a:cs typeface="楷体" panose="02010609060101010101" charset="-122"/>
              </a:rPr>
              <a:t>洛阳市为河南省第二大地级市，十三朝古都，世界文化名城，中国四大古都之一！中原城市群副中心城市，19年GDP达5035亿元，一般预算收入342.7亿元，经济实力位居中部非省会城市第一！</a:t>
            </a:r>
            <a:endParaRPr lang="zh-CN" altLang="en-US"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ppt_x</p:attrName>
                                        </p:attrNameLst>
                                      </p:cBhvr>
                                      <p:tavLst>
                                        <p:tav tm="0">
                                          <p:val>
                                            <p:strVal val="#ppt_x-#ppt_w*1.125000"/>
                                          </p:val>
                                        </p:tav>
                                        <p:tav tm="100000">
                                          <p:val>
                                            <p:strVal val="#ppt_x"/>
                                          </p:val>
                                        </p:tav>
                                      </p:tavLst>
                                    </p:anim>
                                    <p:animEffect transition="in" filter="wipe(right)">
                                      <p:cBhvr>
                                        <p:cTn id="13" dur="500"/>
                                        <p:tgtEl>
                                          <p:spTgt spid="2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ppt_x</p:attrName>
                                        </p:attrNameLst>
                                      </p:cBhvr>
                                      <p:tavLst>
                                        <p:tav tm="0">
                                          <p:val>
                                            <p:strVal val="#ppt_x-#ppt_w*1.125000"/>
                                          </p:val>
                                        </p:tav>
                                        <p:tav tm="100000">
                                          <p:val>
                                            <p:strVal val="#ppt_x"/>
                                          </p:val>
                                        </p:tav>
                                      </p:tavLst>
                                    </p:anim>
                                    <p:animEffect transition="in" filter="wipe(righ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79" name="图片 78"/>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81" name="文本框 80"/>
          <p:cNvSpPr txBox="1"/>
          <p:nvPr/>
        </p:nvSpPr>
        <p:spPr>
          <a:xfrm>
            <a:off x="1534160" y="363220"/>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认购流程</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sp>
        <p:nvSpPr>
          <p:cNvPr id="2" name="椭圆 1"/>
          <p:cNvSpPr/>
          <p:nvPr/>
        </p:nvSpPr>
        <p:spPr>
          <a:xfrm>
            <a:off x="9374853" y="6489817"/>
            <a:ext cx="281353" cy="281353"/>
          </a:xfrm>
          <a:prstGeom prst="ellipse">
            <a:avLst/>
          </a:prstGeom>
          <a:solidFill>
            <a:srgbClr val="F37D2A">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1005631" y="4674766"/>
            <a:ext cx="547692" cy="547692"/>
          </a:xfrm>
          <a:prstGeom prst="ellipse">
            <a:avLst/>
          </a:prstGeom>
          <a:solidFill>
            <a:srgbClr val="F58F4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charset="-122"/>
              <a:ea typeface="华文楷体" panose="02010600040101010101" charset="-122"/>
            </a:endParaRPr>
          </a:p>
        </p:txBody>
      </p:sp>
      <p:grpSp>
        <p:nvGrpSpPr>
          <p:cNvPr id="38" name="组合 37"/>
          <p:cNvGrpSpPr/>
          <p:nvPr/>
        </p:nvGrpSpPr>
        <p:grpSpPr bwMode="auto">
          <a:xfrm>
            <a:off x="1873245" y="989200"/>
            <a:ext cx="852487" cy="927100"/>
            <a:chOff x="9728" y="8623"/>
            <a:chExt cx="1341" cy="1460"/>
          </a:xfrm>
        </p:grpSpPr>
        <p:sp>
          <p:nvSpPr>
            <p:cNvPr id="39" name="Freeform 15"/>
            <p:cNvSpPr>
              <a:spLocks noEditPoints="1"/>
            </p:cNvSpPr>
            <p:nvPr/>
          </p:nvSpPr>
          <p:spPr bwMode="auto">
            <a:xfrm rot="20257227" flipV="1">
              <a:off x="9895" y="9065"/>
              <a:ext cx="1174" cy="1018"/>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solidFill>
              <a:srgbClr val="F58F49">
                <a:alpha val="30000"/>
              </a:srgbClr>
            </a:solidFill>
            <a:ln w="12700" cap="flat" cmpd="sng" algn="ctr">
              <a:noFill/>
              <a:prstDash val="solid"/>
            </a:ln>
            <a:effectLst/>
          </p:spPr>
          <p:txBody>
            <a:bodyPr anchor="ctr"/>
            <a:lstStyle/>
            <a:p>
              <a:pPr marL="0" marR="0" lvl="0" indent="0" algn="ctr" defTabSz="914400" eaLnBrk="1" fontAlgn="base"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90204"/>
                <a:ea typeface="微软雅黑" panose="020B0503020204020204" charset="-122"/>
              </a:endParaRPr>
            </a:p>
          </p:txBody>
        </p:sp>
        <p:sp>
          <p:nvSpPr>
            <p:cNvPr id="40" name="Freeform 16"/>
            <p:cNvSpPr/>
            <p:nvPr/>
          </p:nvSpPr>
          <p:spPr bwMode="auto">
            <a:xfrm rot="20257227" flipV="1">
              <a:off x="10482" y="8623"/>
              <a:ext cx="452" cy="1030"/>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F58F49">
                <a:alpha val="70000"/>
              </a:srgbClr>
            </a:solidFill>
            <a:ln w="12700" cap="flat" cmpd="sng" algn="ctr">
              <a:noFill/>
              <a:prstDash val="solid"/>
            </a:ln>
            <a:effectLst/>
          </p:spPr>
          <p:txBody>
            <a:bodyPr anchor="ctr"/>
            <a:lstStyle/>
            <a:p>
              <a:pPr marL="0" marR="0" lvl="0" indent="0" algn="ctr" defTabSz="914400" eaLnBrk="1" fontAlgn="base"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90204"/>
                <a:ea typeface="微软雅黑" panose="020B0503020204020204" charset="-122"/>
              </a:endParaRPr>
            </a:p>
          </p:txBody>
        </p:sp>
        <p:sp>
          <p:nvSpPr>
            <p:cNvPr id="41" name="Freeform 17"/>
            <p:cNvSpPr/>
            <p:nvPr/>
          </p:nvSpPr>
          <p:spPr bwMode="auto">
            <a:xfrm rot="20257227" flipV="1">
              <a:off x="9728" y="8845"/>
              <a:ext cx="819" cy="723"/>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F58F49">
                <a:alpha val="50000"/>
              </a:srgbClr>
            </a:solidFill>
            <a:ln w="12700" cap="flat" cmpd="sng" algn="ctr">
              <a:noFill/>
              <a:prstDash val="solid"/>
            </a:ln>
            <a:effectLst/>
          </p:spPr>
          <p:txBody>
            <a:bodyPr anchor="ctr"/>
            <a:lstStyle/>
            <a:p>
              <a:pPr marL="0" marR="0" lvl="0" indent="0" algn="ctr" defTabSz="914400" eaLnBrk="1" fontAlgn="base"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90204"/>
                <a:ea typeface="微软雅黑" panose="020B0503020204020204" charset="-122"/>
              </a:endParaRPr>
            </a:p>
          </p:txBody>
        </p:sp>
      </p:grpSp>
      <p:sp>
        <p:nvSpPr>
          <p:cNvPr id="8" name="副标题 5"/>
          <p:cNvSpPr txBox="1"/>
          <p:nvPr/>
        </p:nvSpPr>
        <p:spPr>
          <a:xfrm>
            <a:off x="5452110" y="3891280"/>
            <a:ext cx="5905500" cy="2421255"/>
          </a:xfrm>
          <a:prstGeom prst="rect">
            <a:avLst/>
          </a:prstGeom>
          <a:blipFill>
            <a:blip r:embed="rId1"/>
            <a:tile tx="0" ty="0" sx="100000" sy="100000" flip="none" algn="tl"/>
          </a:blipFill>
          <a:ln w="38100">
            <a:solidFill>
              <a:schemeClr val="tx2"/>
            </a:solid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dk1"/>
                </a:solidFill>
                <a:latin typeface="+mn-lt"/>
                <a:ea typeface="+mn-ea"/>
                <a:cs typeface="+mn-cs"/>
              </a:defRPr>
            </a:lvl9pPr>
          </a:lstStyle>
          <a:p>
            <a:pPr marL="0" indent="0">
              <a:lnSpc>
                <a:spcPct val="150000"/>
              </a:lnSpc>
              <a:spcBef>
                <a:spcPts val="1200"/>
              </a:spcBef>
              <a:buFont typeface="Wingdings" panose="05000000000000000000" pitchFamily="2" charset="2"/>
              <a:buNone/>
            </a:pPr>
            <a:r>
              <a:rPr lang="zh-CN" altLang="en-US" sz="1800" b="1" dirty="0">
                <a:latin typeface="华文楷体" panose="02010600040101010101" charset="-122"/>
                <a:ea typeface="华文楷体" panose="02010600040101010101" charset="-122"/>
                <a:cs typeface="华文楷体" panose="02010600040101010101" charset="-122"/>
                <a:sym typeface="微软雅黑" panose="020B0503020204020204" charset="-122"/>
              </a:rPr>
              <a:t> </a:t>
            </a:r>
            <a:r>
              <a:rPr lang="en-US" altLang="zh-CN" sz="1800" b="1" dirty="0">
                <a:latin typeface="华文楷体" panose="02010600040101010101" charset="-122"/>
                <a:ea typeface="华文楷体" panose="02010600040101010101" charset="-122"/>
                <a:cs typeface="华文楷体" panose="02010600040101010101" charset="-122"/>
                <a:sym typeface="微软雅黑" panose="020B0503020204020204" charset="-122"/>
              </a:rPr>
              <a:t>2023</a:t>
            </a:r>
            <a:r>
              <a:rPr lang="zh-CN" altLang="en-US" sz="1800" b="1" dirty="0">
                <a:latin typeface="华文楷体" panose="02010600040101010101" charset="-122"/>
                <a:ea typeface="华文楷体" panose="02010600040101010101" charset="-122"/>
                <a:cs typeface="华文楷体" panose="02010600040101010101" charset="-122"/>
                <a:sym typeface="微软雅黑" panose="020B0503020204020204" charset="-122"/>
              </a:rPr>
              <a:t>洛阳金隅城集团资产收益权项目打款账号</a:t>
            </a:r>
            <a:endParaRPr lang="en-US" altLang="zh-CN" sz="1800" dirty="0">
              <a:latin typeface="华文楷体" panose="02010600040101010101" charset="-122"/>
              <a:ea typeface="华文楷体" panose="02010600040101010101" charset="-122"/>
              <a:cs typeface="华文楷体" panose="02010600040101010101" charset="-122"/>
            </a:endParaRPr>
          </a:p>
          <a:p>
            <a:pPr marL="0" indent="0">
              <a:lnSpc>
                <a:spcPct val="150000"/>
              </a:lnSpc>
              <a:spcBef>
                <a:spcPts val="1200"/>
              </a:spcBef>
              <a:buFont typeface="Wingdings" panose="05000000000000000000" pitchFamily="2" charset="2"/>
              <a:buNone/>
            </a:pPr>
            <a:r>
              <a:rPr lang="zh-CN" sz="1800" b="1" dirty="0">
                <a:latin typeface="华文楷体" panose="02010600040101010101" charset="-122"/>
                <a:ea typeface="华文楷体" panose="02010600040101010101" charset="-122"/>
                <a:cs typeface="华文楷体" panose="02010600040101010101" charset="-122"/>
              </a:rPr>
              <a:t>账</a:t>
            </a:r>
            <a:r>
              <a:rPr sz="1800" b="1" dirty="0">
                <a:latin typeface="华文楷体" panose="02010600040101010101" charset="-122"/>
                <a:ea typeface="华文楷体" panose="02010600040101010101" charset="-122"/>
                <a:cs typeface="华文楷体" panose="02010600040101010101" charset="-122"/>
              </a:rPr>
              <a:t>户名：洛阳金隅城集团有限公司</a:t>
            </a:r>
            <a:endParaRPr sz="1800" b="1" dirty="0">
              <a:latin typeface="华文楷体" panose="02010600040101010101" charset="-122"/>
              <a:ea typeface="华文楷体" panose="02010600040101010101" charset="-122"/>
              <a:cs typeface="华文楷体" panose="02010600040101010101" charset="-122"/>
            </a:endParaRPr>
          </a:p>
          <a:p>
            <a:pPr marL="0" indent="0">
              <a:lnSpc>
                <a:spcPct val="150000"/>
              </a:lnSpc>
              <a:spcBef>
                <a:spcPts val="1200"/>
              </a:spcBef>
              <a:buFont typeface="Wingdings" panose="05000000000000000000" pitchFamily="2" charset="2"/>
              <a:buNone/>
            </a:pPr>
            <a:r>
              <a:rPr sz="1800" b="1" dirty="0">
                <a:latin typeface="华文楷体" panose="02010600040101010101" charset="-122"/>
                <a:ea typeface="华文楷体" panose="02010600040101010101" charset="-122"/>
                <a:cs typeface="华文楷体" panose="02010600040101010101" charset="-122"/>
              </a:rPr>
              <a:t>账号：4105 0102 1001 0000 0023 </a:t>
            </a:r>
            <a:endParaRPr sz="1800" b="1" dirty="0">
              <a:latin typeface="华文楷体" panose="02010600040101010101" charset="-122"/>
              <a:ea typeface="华文楷体" panose="02010600040101010101" charset="-122"/>
              <a:cs typeface="华文楷体" panose="02010600040101010101" charset="-122"/>
            </a:endParaRPr>
          </a:p>
          <a:p>
            <a:pPr marL="0" indent="0">
              <a:lnSpc>
                <a:spcPct val="150000"/>
              </a:lnSpc>
              <a:spcBef>
                <a:spcPts val="1200"/>
              </a:spcBef>
              <a:buFont typeface="Wingdings" panose="05000000000000000000" pitchFamily="2" charset="2"/>
              <a:buNone/>
            </a:pPr>
            <a:r>
              <a:rPr sz="1800" b="1" dirty="0">
                <a:latin typeface="华文楷体" panose="02010600040101010101" charset="-122"/>
                <a:ea typeface="华文楷体" panose="02010600040101010101" charset="-122"/>
                <a:cs typeface="华文楷体" panose="02010600040101010101" charset="-122"/>
              </a:rPr>
              <a:t>开户行：恒丰银行股份有限公司洛阳分行营业部 </a:t>
            </a:r>
            <a:endParaRPr sz="1800" b="1" dirty="0">
              <a:latin typeface="华文楷体" panose="02010600040101010101" charset="-122"/>
              <a:ea typeface="华文楷体" panose="02010600040101010101" charset="-122"/>
              <a:cs typeface="华文楷体" panose="02010600040101010101" charset="-122"/>
            </a:endParaRPr>
          </a:p>
        </p:txBody>
      </p:sp>
      <p:cxnSp>
        <p:nvCxnSpPr>
          <p:cNvPr id="28" name="直接连接符 27"/>
          <p:cNvCxnSpPr/>
          <p:nvPr>
            <p:custDataLst>
              <p:tags r:id="rId3"/>
            </p:custDataLst>
          </p:nvPr>
        </p:nvCxnSpPr>
        <p:spPr>
          <a:xfrm>
            <a:off x="1472205" y="3891241"/>
            <a:ext cx="0" cy="548368"/>
          </a:xfrm>
          <a:prstGeom prst="line">
            <a:avLst/>
          </a:prstGeom>
          <a:ln w="25400">
            <a:solidFill>
              <a:srgbClr val="9D9D9D"/>
            </a:solidFill>
            <a:prstDash val="sysDash"/>
          </a:ln>
        </p:spPr>
        <p:style>
          <a:lnRef idx="1">
            <a:srgbClr val="3069B4"/>
          </a:lnRef>
          <a:fillRef idx="0">
            <a:srgbClr val="3069B4"/>
          </a:fillRef>
          <a:effectRef idx="0">
            <a:srgbClr val="3069B4"/>
          </a:effectRef>
          <a:fontRef idx="minor">
            <a:srgbClr val="000000"/>
          </a:fontRef>
        </p:style>
      </p:cxnSp>
      <p:cxnSp>
        <p:nvCxnSpPr>
          <p:cNvPr id="30" name="直接连接符 29"/>
          <p:cNvCxnSpPr/>
          <p:nvPr>
            <p:custDataLst>
              <p:tags r:id="rId4"/>
            </p:custDataLst>
          </p:nvPr>
        </p:nvCxnSpPr>
        <p:spPr>
          <a:xfrm>
            <a:off x="2795674" y="3570118"/>
            <a:ext cx="0" cy="548368"/>
          </a:xfrm>
          <a:prstGeom prst="line">
            <a:avLst/>
          </a:prstGeom>
          <a:ln w="25400">
            <a:solidFill>
              <a:srgbClr val="9D9D9D"/>
            </a:solidFill>
            <a:prstDash val="sysDash"/>
          </a:ln>
        </p:spPr>
        <p:style>
          <a:lnRef idx="1">
            <a:srgbClr val="3069B4"/>
          </a:lnRef>
          <a:fillRef idx="0">
            <a:srgbClr val="3069B4"/>
          </a:fillRef>
          <a:effectRef idx="0">
            <a:srgbClr val="3069B4"/>
          </a:effectRef>
          <a:fontRef idx="minor">
            <a:srgbClr val="000000"/>
          </a:fontRef>
        </p:style>
      </p:cxnSp>
      <p:cxnSp>
        <p:nvCxnSpPr>
          <p:cNvPr id="31" name="直接连接符 30"/>
          <p:cNvCxnSpPr/>
          <p:nvPr>
            <p:custDataLst>
              <p:tags r:id="rId5"/>
            </p:custDataLst>
          </p:nvPr>
        </p:nvCxnSpPr>
        <p:spPr>
          <a:xfrm>
            <a:off x="4119143" y="3188663"/>
            <a:ext cx="0" cy="548368"/>
          </a:xfrm>
          <a:prstGeom prst="line">
            <a:avLst/>
          </a:prstGeom>
          <a:ln w="25400">
            <a:solidFill>
              <a:srgbClr val="9D9D9D"/>
            </a:solidFill>
            <a:prstDash val="sysDash"/>
          </a:ln>
        </p:spPr>
        <p:style>
          <a:lnRef idx="1">
            <a:srgbClr val="3069B4"/>
          </a:lnRef>
          <a:fillRef idx="0">
            <a:srgbClr val="3069B4"/>
          </a:fillRef>
          <a:effectRef idx="0">
            <a:srgbClr val="3069B4"/>
          </a:effectRef>
          <a:fontRef idx="minor">
            <a:srgbClr val="000000"/>
          </a:fontRef>
        </p:style>
      </p:cxnSp>
      <p:cxnSp>
        <p:nvCxnSpPr>
          <p:cNvPr id="13" name="直接连接符 12"/>
          <p:cNvCxnSpPr/>
          <p:nvPr>
            <p:custDataLst>
              <p:tags r:id="rId6"/>
            </p:custDataLst>
          </p:nvPr>
        </p:nvCxnSpPr>
        <p:spPr>
          <a:xfrm>
            <a:off x="5451262" y="2792739"/>
            <a:ext cx="0" cy="548368"/>
          </a:xfrm>
          <a:prstGeom prst="line">
            <a:avLst/>
          </a:prstGeom>
          <a:ln w="25400">
            <a:solidFill>
              <a:srgbClr val="9D9D9D"/>
            </a:solidFill>
            <a:prstDash val="sysDash"/>
          </a:ln>
        </p:spPr>
        <p:style>
          <a:lnRef idx="1">
            <a:srgbClr val="3069B4"/>
          </a:lnRef>
          <a:fillRef idx="0">
            <a:srgbClr val="3069B4"/>
          </a:fillRef>
          <a:effectRef idx="0">
            <a:srgbClr val="3069B4"/>
          </a:effectRef>
          <a:fontRef idx="minor">
            <a:srgbClr val="000000"/>
          </a:fontRef>
        </p:style>
      </p:cxnSp>
      <p:cxnSp>
        <p:nvCxnSpPr>
          <p:cNvPr id="14" name="直接连接符 13"/>
          <p:cNvCxnSpPr/>
          <p:nvPr>
            <p:custDataLst>
              <p:tags r:id="rId7"/>
            </p:custDataLst>
          </p:nvPr>
        </p:nvCxnSpPr>
        <p:spPr>
          <a:xfrm>
            <a:off x="6766081" y="2411284"/>
            <a:ext cx="0" cy="548368"/>
          </a:xfrm>
          <a:prstGeom prst="line">
            <a:avLst/>
          </a:prstGeom>
          <a:ln w="25400">
            <a:solidFill>
              <a:srgbClr val="9D9D9D"/>
            </a:solidFill>
            <a:prstDash val="sysDash"/>
          </a:ln>
        </p:spPr>
        <p:style>
          <a:lnRef idx="1">
            <a:srgbClr val="3069B4"/>
          </a:lnRef>
          <a:fillRef idx="0">
            <a:srgbClr val="3069B4"/>
          </a:fillRef>
          <a:effectRef idx="0">
            <a:srgbClr val="3069B4"/>
          </a:effectRef>
          <a:fontRef idx="minor">
            <a:srgbClr val="000000"/>
          </a:fontRef>
        </p:style>
      </p:cxnSp>
      <p:cxnSp>
        <p:nvCxnSpPr>
          <p:cNvPr id="15" name="直接连接符 14"/>
          <p:cNvCxnSpPr/>
          <p:nvPr>
            <p:custDataLst>
              <p:tags r:id="rId8"/>
            </p:custDataLst>
          </p:nvPr>
        </p:nvCxnSpPr>
        <p:spPr>
          <a:xfrm>
            <a:off x="8106850" y="2044297"/>
            <a:ext cx="0" cy="548368"/>
          </a:xfrm>
          <a:prstGeom prst="line">
            <a:avLst/>
          </a:prstGeom>
          <a:ln w="25400">
            <a:solidFill>
              <a:srgbClr val="9D9D9D"/>
            </a:solidFill>
            <a:prstDash val="sysDash"/>
          </a:ln>
        </p:spPr>
        <p:style>
          <a:lnRef idx="1">
            <a:srgbClr val="3069B4"/>
          </a:lnRef>
          <a:fillRef idx="0">
            <a:srgbClr val="3069B4"/>
          </a:fillRef>
          <a:effectRef idx="0">
            <a:srgbClr val="3069B4"/>
          </a:effectRef>
          <a:fontRef idx="minor">
            <a:srgbClr val="000000"/>
          </a:fontRef>
        </p:style>
      </p:cxnSp>
      <p:sp>
        <p:nvSpPr>
          <p:cNvPr id="23" name="矩形 22"/>
          <p:cNvSpPr/>
          <p:nvPr>
            <p:custDataLst>
              <p:tags r:id="rId9"/>
            </p:custDataLst>
          </p:nvPr>
        </p:nvSpPr>
        <p:spPr>
          <a:xfrm>
            <a:off x="827165" y="4413660"/>
            <a:ext cx="1311148" cy="380042"/>
          </a:xfrm>
          <a:prstGeom prst="rect">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fontScale="92500" lnSpcReduction="20000"/>
          </a:bodyPr>
          <a:lstStyle/>
          <a:p>
            <a:pPr algn="ctr"/>
            <a:r>
              <a:rPr lang="zh-CN" altLang="en-US" sz="2400">
                <a:solidFill>
                  <a:sysClr val="window" lastClr="FFFFFF"/>
                </a:solidFill>
                <a:latin typeface="华文楷体" panose="02010600040101010101" charset="-122"/>
                <a:ea typeface="华文楷体" panose="02010600040101010101" charset="-122"/>
                <a:cs typeface="+mn-ea"/>
                <a:sym typeface="Arial" panose="020B0604020202090204" pitchFamily="34" charset="0"/>
              </a:rPr>
              <a:t>客户预约</a:t>
            </a:r>
            <a:endParaRPr lang="zh-CN" altLang="en-US" sz="2400">
              <a:solidFill>
                <a:sysClr val="window" lastClr="FFFFFF"/>
              </a:solidFill>
              <a:latin typeface="华文楷体" panose="02010600040101010101" charset="-122"/>
              <a:ea typeface="华文楷体" panose="02010600040101010101" charset="-122"/>
              <a:cs typeface="+mn-ea"/>
              <a:sym typeface="Arial" panose="020B0604020202090204" pitchFamily="34" charset="0"/>
            </a:endParaRPr>
          </a:p>
        </p:txBody>
      </p:sp>
      <p:sp>
        <p:nvSpPr>
          <p:cNvPr id="24" name="矩形 23"/>
          <p:cNvSpPr/>
          <p:nvPr>
            <p:custDataLst>
              <p:tags r:id="rId10"/>
            </p:custDataLst>
          </p:nvPr>
        </p:nvSpPr>
        <p:spPr>
          <a:xfrm>
            <a:off x="2138313" y="4033617"/>
            <a:ext cx="1311148" cy="380042"/>
          </a:xfrm>
          <a:prstGeom prst="rect">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fontScale="92500" lnSpcReduction="20000"/>
          </a:bodyPr>
          <a:lstStyle/>
          <a:p>
            <a:pPr algn="ctr"/>
            <a:r>
              <a:rPr lang="zh-CN" altLang="en-US" sz="2400" dirty="0">
                <a:latin typeface="华文楷体" panose="02010600040101010101" charset="-122"/>
                <a:ea typeface="华文楷体" panose="02010600040101010101" charset="-122"/>
                <a:sym typeface="+mn-ea"/>
              </a:rPr>
              <a:t>提交资料</a:t>
            </a:r>
            <a:endParaRPr lang="zh-CN" altLang="en-US" sz="2400" dirty="0">
              <a:solidFill>
                <a:sysClr val="window" lastClr="FFFFFF"/>
              </a:solidFill>
              <a:latin typeface="华文楷体" panose="02010600040101010101" charset="-122"/>
              <a:ea typeface="华文楷体" panose="02010600040101010101" charset="-122"/>
              <a:cs typeface="+mn-ea"/>
              <a:sym typeface="+mn-ea"/>
            </a:endParaRPr>
          </a:p>
        </p:txBody>
      </p:sp>
      <p:sp>
        <p:nvSpPr>
          <p:cNvPr id="25" name="矩形 24"/>
          <p:cNvSpPr/>
          <p:nvPr>
            <p:custDataLst>
              <p:tags r:id="rId11"/>
            </p:custDataLst>
          </p:nvPr>
        </p:nvSpPr>
        <p:spPr>
          <a:xfrm>
            <a:off x="3449460" y="3653574"/>
            <a:ext cx="1311148" cy="380042"/>
          </a:xfrm>
          <a:prstGeom prst="rect">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fontScale="92500" lnSpcReduction="20000"/>
          </a:bodyPr>
          <a:lstStyle/>
          <a:p>
            <a:pPr algn="ctr"/>
            <a:r>
              <a:rPr lang="zh-CN" altLang="en-US" sz="2400" dirty="0">
                <a:latin typeface="华文楷体" panose="02010600040101010101" charset="-122"/>
                <a:ea typeface="华文楷体" panose="02010600040101010101" charset="-122"/>
                <a:sym typeface="+mn-ea"/>
              </a:rPr>
              <a:t>签署合同</a:t>
            </a:r>
            <a:endParaRPr lang="zh-CN" altLang="en-US" sz="2400" dirty="0">
              <a:latin typeface="华文楷体" panose="02010600040101010101" charset="-122"/>
              <a:ea typeface="华文楷体" panose="02010600040101010101" charset="-122"/>
              <a:sym typeface="+mn-ea"/>
            </a:endParaRPr>
          </a:p>
        </p:txBody>
      </p:sp>
      <p:sp>
        <p:nvSpPr>
          <p:cNvPr id="26" name="矩形 25"/>
          <p:cNvSpPr/>
          <p:nvPr>
            <p:custDataLst>
              <p:tags r:id="rId12"/>
            </p:custDataLst>
          </p:nvPr>
        </p:nvSpPr>
        <p:spPr>
          <a:xfrm>
            <a:off x="4760608" y="3273532"/>
            <a:ext cx="1311148" cy="380042"/>
          </a:xfrm>
          <a:prstGeom prst="rect">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fontScale="92500" lnSpcReduction="20000"/>
          </a:bodyPr>
          <a:lstStyle/>
          <a:p>
            <a:pPr algn="ctr"/>
            <a:r>
              <a:rPr lang="zh-CN" altLang="en-US" sz="2400">
                <a:solidFill>
                  <a:sysClr val="window" lastClr="FFFFFF"/>
                </a:solidFill>
                <a:latin typeface="华文楷体" panose="02010600040101010101" charset="-122"/>
                <a:ea typeface="华文楷体" panose="02010600040101010101" charset="-122"/>
                <a:cs typeface="+mn-ea"/>
                <a:sym typeface="Arial" panose="020B0604020202090204" pitchFamily="34" charset="0"/>
              </a:rPr>
              <a:t>打款</a:t>
            </a:r>
            <a:endParaRPr lang="zh-CN" altLang="en-US" sz="2400">
              <a:solidFill>
                <a:sysClr val="window" lastClr="FFFFFF"/>
              </a:solidFill>
              <a:latin typeface="华文楷体" panose="02010600040101010101" charset="-122"/>
              <a:ea typeface="华文楷体" panose="02010600040101010101" charset="-122"/>
              <a:cs typeface="+mn-ea"/>
              <a:sym typeface="Arial" panose="020B0604020202090204" pitchFamily="34" charset="0"/>
            </a:endParaRPr>
          </a:p>
        </p:txBody>
      </p:sp>
      <p:sp>
        <p:nvSpPr>
          <p:cNvPr id="27" name="矩形 26"/>
          <p:cNvSpPr/>
          <p:nvPr>
            <p:custDataLst>
              <p:tags r:id="rId13"/>
            </p:custDataLst>
          </p:nvPr>
        </p:nvSpPr>
        <p:spPr>
          <a:xfrm>
            <a:off x="6071757" y="2893489"/>
            <a:ext cx="1311148" cy="380042"/>
          </a:xfrm>
          <a:prstGeom prst="rect">
            <a:avLst/>
          </a:pr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fontScale="92500" lnSpcReduction="20000"/>
          </a:bodyPr>
          <a:lstStyle/>
          <a:p>
            <a:pPr algn="ctr"/>
            <a:r>
              <a:rPr lang="zh-CN" altLang="en-US" sz="2400">
                <a:solidFill>
                  <a:sysClr val="window" lastClr="FFFFFF"/>
                </a:solidFill>
                <a:latin typeface="华文楷体" panose="02010600040101010101" charset="-122"/>
                <a:ea typeface="华文楷体" panose="02010600040101010101" charset="-122"/>
                <a:cs typeface="+mn-ea"/>
                <a:sym typeface="Arial" panose="020B0604020202090204" pitchFamily="34" charset="0"/>
              </a:rPr>
              <a:t>到账</a:t>
            </a:r>
            <a:endParaRPr lang="zh-CN" altLang="en-US" sz="2400">
              <a:solidFill>
                <a:sysClr val="window" lastClr="FFFFFF"/>
              </a:solidFill>
              <a:latin typeface="华文楷体" panose="02010600040101010101" charset="-122"/>
              <a:ea typeface="华文楷体" panose="02010600040101010101" charset="-122"/>
              <a:cs typeface="+mn-ea"/>
              <a:sym typeface="Arial" panose="020B0604020202090204" pitchFamily="34" charset="0"/>
            </a:endParaRPr>
          </a:p>
        </p:txBody>
      </p:sp>
      <p:sp>
        <p:nvSpPr>
          <p:cNvPr id="29" name="矩形 28"/>
          <p:cNvSpPr/>
          <p:nvPr>
            <p:custDataLst>
              <p:tags r:id="rId14"/>
            </p:custDataLst>
          </p:nvPr>
        </p:nvSpPr>
        <p:spPr>
          <a:xfrm>
            <a:off x="7382904" y="2513447"/>
            <a:ext cx="1311148" cy="380042"/>
          </a:xfrm>
          <a:prstGeom prst="rect">
            <a:avLst/>
          </a:prstGeom>
          <a:solidFill>
            <a:srgbClr val="9D9D9D"/>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fontScale="70000" lnSpcReduction="20000"/>
          </a:bodyPr>
          <a:lstStyle/>
          <a:p>
            <a:pPr algn="ctr"/>
            <a:r>
              <a:rPr lang="zh-CN" altLang="en-US" sz="2400" dirty="0">
                <a:solidFill>
                  <a:sysClr val="window" lastClr="FFFFFF"/>
                </a:solidFill>
                <a:latin typeface="华文楷体" panose="02010600040101010101" charset="-122"/>
                <a:ea typeface="华文楷体" panose="02010600040101010101" charset="-122"/>
                <a:cs typeface="+mn-ea"/>
                <a:sym typeface="Arial" panose="020B0604020202090204" pitchFamily="34" charset="0"/>
              </a:rPr>
              <a:t>认购确认书</a:t>
            </a:r>
            <a:endParaRPr lang="zh-CN" altLang="en-US" sz="2400" dirty="0">
              <a:solidFill>
                <a:sysClr val="window" lastClr="FFFFFF"/>
              </a:solidFill>
              <a:latin typeface="华文楷体" panose="02010600040101010101" charset="-122"/>
              <a:ea typeface="华文楷体" panose="02010600040101010101" charset="-122"/>
              <a:cs typeface="+mn-ea"/>
              <a:sym typeface="Arial" panose="020B0604020202090204" pitchFamily="34" charset="0"/>
            </a:endParaRPr>
          </a:p>
        </p:txBody>
      </p:sp>
      <p:sp>
        <p:nvSpPr>
          <p:cNvPr id="42" name="直角三角形 41"/>
          <p:cNvSpPr/>
          <p:nvPr>
            <p:custDataLst>
              <p:tags r:id="rId15"/>
            </p:custDataLst>
          </p:nvPr>
        </p:nvSpPr>
        <p:spPr>
          <a:xfrm flipV="1">
            <a:off x="4753277" y="3653574"/>
            <a:ext cx="369072" cy="380042"/>
          </a:xfrm>
          <a:prstGeom prst="rtTriangle">
            <a:avLst/>
          </a:prstGeom>
          <a:solidFill>
            <a:srgbClr val="8DB545">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2500" lnSpcReduction="20000"/>
          </a:bodyPr>
          <a:lstStyle/>
          <a:p>
            <a:pPr algn="ctr"/>
            <a:endParaRPr lang="zh-CN" altLang="en-US" sz="700">
              <a:solidFill>
                <a:sysClr val="window" lastClr="FFFFFF"/>
              </a:solidFill>
              <a:latin typeface="华文楷体" panose="02010600040101010101" charset="-122"/>
              <a:ea typeface="华文楷体" panose="02010600040101010101" charset="-122"/>
              <a:sym typeface="Arial" panose="020B0604020202090204" pitchFamily="34" charset="0"/>
            </a:endParaRPr>
          </a:p>
        </p:txBody>
      </p:sp>
      <p:sp>
        <p:nvSpPr>
          <p:cNvPr id="43" name="直角三角形 42"/>
          <p:cNvSpPr/>
          <p:nvPr>
            <p:custDataLst>
              <p:tags r:id="rId16"/>
            </p:custDataLst>
          </p:nvPr>
        </p:nvSpPr>
        <p:spPr>
          <a:xfrm flipV="1">
            <a:off x="3449460" y="4033617"/>
            <a:ext cx="369072" cy="380042"/>
          </a:xfrm>
          <a:prstGeom prst="rtTriangle">
            <a:avLst/>
          </a:prstGeom>
          <a:solidFill>
            <a:srgbClr val="15AA96">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2500" lnSpcReduction="20000"/>
          </a:bodyPr>
          <a:lstStyle/>
          <a:p>
            <a:pPr algn="ctr"/>
            <a:endParaRPr lang="zh-CN" altLang="en-US" sz="700">
              <a:solidFill>
                <a:sysClr val="window" lastClr="FFFFFF"/>
              </a:solidFill>
              <a:latin typeface="华文楷体" panose="02010600040101010101" charset="-122"/>
              <a:ea typeface="华文楷体" panose="02010600040101010101" charset="-122"/>
              <a:sym typeface="Arial" panose="020B0604020202090204" pitchFamily="34" charset="0"/>
            </a:endParaRPr>
          </a:p>
        </p:txBody>
      </p:sp>
      <p:sp>
        <p:nvSpPr>
          <p:cNvPr id="44" name="直角三角形 43"/>
          <p:cNvSpPr/>
          <p:nvPr>
            <p:custDataLst>
              <p:tags r:id="rId17"/>
            </p:custDataLst>
          </p:nvPr>
        </p:nvSpPr>
        <p:spPr>
          <a:xfrm flipV="1">
            <a:off x="6071757" y="3273531"/>
            <a:ext cx="369072" cy="380042"/>
          </a:xfrm>
          <a:prstGeom prst="rtTriangle">
            <a:avLst/>
          </a:prstGeom>
          <a:solidFill>
            <a:srgbClr val="F4A516">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2500" lnSpcReduction="20000"/>
          </a:bodyPr>
          <a:lstStyle/>
          <a:p>
            <a:pPr algn="ctr"/>
            <a:endParaRPr lang="zh-CN" altLang="en-US" sz="700">
              <a:solidFill>
                <a:sysClr val="window" lastClr="FFFFFF"/>
              </a:solidFill>
              <a:latin typeface="华文楷体" panose="02010600040101010101" charset="-122"/>
              <a:ea typeface="华文楷体" panose="02010600040101010101" charset="-122"/>
              <a:sym typeface="Arial" panose="020B0604020202090204" pitchFamily="34" charset="0"/>
            </a:endParaRPr>
          </a:p>
        </p:txBody>
      </p:sp>
      <p:sp>
        <p:nvSpPr>
          <p:cNvPr id="45" name="直角三角形 44"/>
          <p:cNvSpPr/>
          <p:nvPr>
            <p:custDataLst>
              <p:tags r:id="rId18"/>
            </p:custDataLst>
          </p:nvPr>
        </p:nvSpPr>
        <p:spPr>
          <a:xfrm flipV="1">
            <a:off x="2138310" y="4413660"/>
            <a:ext cx="369072" cy="380042"/>
          </a:xfrm>
          <a:prstGeom prst="rtTriangle">
            <a:avLst/>
          </a:pr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2500" lnSpcReduction="20000"/>
          </a:bodyPr>
          <a:lstStyle/>
          <a:p>
            <a:pPr algn="ctr"/>
            <a:endParaRPr lang="zh-CN" altLang="en-US" sz="700">
              <a:solidFill>
                <a:sysClr val="window" lastClr="FFFFFF"/>
              </a:solidFill>
              <a:latin typeface="华文楷体" panose="02010600040101010101" charset="-122"/>
              <a:ea typeface="华文楷体" panose="02010600040101010101" charset="-122"/>
              <a:sym typeface="Arial" panose="020B0604020202090204" pitchFamily="34" charset="0"/>
            </a:endParaRPr>
          </a:p>
        </p:txBody>
      </p:sp>
      <p:sp>
        <p:nvSpPr>
          <p:cNvPr id="46" name="直角三角形 45"/>
          <p:cNvSpPr/>
          <p:nvPr>
            <p:custDataLst>
              <p:tags r:id="rId19"/>
            </p:custDataLst>
          </p:nvPr>
        </p:nvSpPr>
        <p:spPr>
          <a:xfrm flipV="1">
            <a:off x="7378449" y="2893489"/>
            <a:ext cx="369072" cy="380042"/>
          </a:xfrm>
          <a:prstGeom prst="rtTriangle">
            <a:avLst/>
          </a:prstGeom>
          <a:solidFill>
            <a:srgbClr val="BA433A">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2500" lnSpcReduction="20000"/>
          </a:bodyPr>
          <a:lstStyle/>
          <a:p>
            <a:pPr algn="ctr"/>
            <a:endParaRPr lang="zh-CN" altLang="en-US" sz="700">
              <a:solidFill>
                <a:sysClr val="window" lastClr="FFFFFF"/>
              </a:solidFill>
              <a:latin typeface="华文楷体" panose="02010600040101010101" charset="-122"/>
              <a:ea typeface="华文楷体" panose="02010600040101010101" charset="-122"/>
              <a:sym typeface="Arial" panose="020B0604020202090204" pitchFamily="34" charset="0"/>
            </a:endParaRPr>
          </a:p>
        </p:txBody>
      </p:sp>
      <p:sp>
        <p:nvSpPr>
          <p:cNvPr id="47" name="文本框 46"/>
          <p:cNvSpPr txBox="1"/>
          <p:nvPr>
            <p:custDataLst>
              <p:tags r:id="rId20"/>
            </p:custDataLst>
          </p:nvPr>
        </p:nvSpPr>
        <p:spPr>
          <a:xfrm>
            <a:off x="837811" y="3066922"/>
            <a:ext cx="1248552" cy="777379"/>
          </a:xfrm>
          <a:prstGeom prst="rect">
            <a:avLst/>
          </a:prstGeom>
          <a:noFill/>
        </p:spPr>
        <p:txBody>
          <a:bodyPr wrap="square" rtlCol="0"/>
          <a:lstStyle/>
          <a:p>
            <a:pPr algn="ctr"/>
            <a:r>
              <a:rPr lang="zh-CN" altLang="en-US" sz="1045" dirty="0">
                <a:latin typeface="华文楷体" panose="02010600040101010101" charset="-122"/>
                <a:ea typeface="华文楷体" panose="02010600040101010101" charset="-122"/>
                <a:cs typeface="华文楷体" panose="02010600040101010101" charset="-122"/>
                <a:sym typeface="+mn-ea"/>
              </a:rPr>
              <a:t>姓名</a:t>
            </a:r>
            <a:r>
              <a:rPr lang="en-US" altLang="zh-CN" sz="1045" dirty="0">
                <a:latin typeface="华文楷体" panose="02010600040101010101" charset="-122"/>
                <a:ea typeface="华文楷体" panose="02010600040101010101" charset="-122"/>
                <a:cs typeface="华文楷体" panose="02010600040101010101" charset="-122"/>
                <a:sym typeface="+mn-ea"/>
              </a:rPr>
              <a:t>+</a:t>
            </a:r>
            <a:r>
              <a:rPr lang="zh-CN" altLang="en-US" sz="1045" dirty="0">
                <a:latin typeface="华文楷体" panose="02010600040101010101" charset="-122"/>
                <a:ea typeface="华文楷体" panose="02010600040101010101" charset="-122"/>
                <a:cs typeface="华文楷体" panose="02010600040101010101" charset="-122"/>
                <a:sym typeface="+mn-ea"/>
              </a:rPr>
              <a:t>产品名称</a:t>
            </a:r>
            <a:r>
              <a:rPr lang="en-US" altLang="zh-CN" sz="1045" dirty="0">
                <a:latin typeface="华文楷体" panose="02010600040101010101" charset="-122"/>
                <a:ea typeface="华文楷体" panose="02010600040101010101" charset="-122"/>
                <a:cs typeface="华文楷体" panose="02010600040101010101" charset="-122"/>
                <a:sym typeface="+mn-ea"/>
              </a:rPr>
              <a:t>+</a:t>
            </a:r>
            <a:r>
              <a:rPr lang="zh-CN" altLang="en-US" sz="1045" dirty="0">
                <a:latin typeface="华文楷体" panose="02010600040101010101" charset="-122"/>
                <a:ea typeface="华文楷体" panose="02010600040101010101" charset="-122"/>
                <a:cs typeface="华文楷体" panose="02010600040101010101" charset="-122"/>
                <a:sym typeface="+mn-ea"/>
              </a:rPr>
              <a:t>产品期限</a:t>
            </a:r>
            <a:r>
              <a:rPr lang="en-US" altLang="zh-CN" sz="1045" dirty="0">
                <a:latin typeface="华文楷体" panose="02010600040101010101" charset="-122"/>
                <a:ea typeface="华文楷体" panose="02010600040101010101" charset="-122"/>
                <a:cs typeface="华文楷体" panose="02010600040101010101" charset="-122"/>
                <a:sym typeface="+mn-ea"/>
              </a:rPr>
              <a:t>+</a:t>
            </a:r>
            <a:r>
              <a:rPr lang="zh-CN" altLang="en-US" sz="1045" dirty="0">
                <a:latin typeface="华文楷体" panose="02010600040101010101" charset="-122"/>
                <a:ea typeface="华文楷体" panose="02010600040101010101" charset="-122"/>
                <a:cs typeface="华文楷体" panose="02010600040101010101" charset="-122"/>
                <a:sym typeface="+mn-ea"/>
              </a:rPr>
              <a:t>联系电话</a:t>
            </a:r>
            <a:r>
              <a:rPr lang="en-US" altLang="zh-CN" sz="1045" dirty="0">
                <a:latin typeface="华文楷体" panose="02010600040101010101" charset="-122"/>
                <a:ea typeface="华文楷体" panose="02010600040101010101" charset="-122"/>
                <a:cs typeface="华文楷体" panose="02010600040101010101" charset="-122"/>
                <a:sym typeface="+mn-ea"/>
              </a:rPr>
              <a:t>+</a:t>
            </a:r>
            <a:r>
              <a:rPr lang="zh-CN" altLang="en-US" sz="1045" dirty="0">
                <a:latin typeface="华文楷体" panose="02010600040101010101" charset="-122"/>
                <a:ea typeface="华文楷体" panose="02010600040101010101" charset="-122"/>
                <a:cs typeface="华文楷体" panose="02010600040101010101" charset="-122"/>
                <a:sym typeface="+mn-ea"/>
              </a:rPr>
              <a:t>联系地址</a:t>
            </a:r>
            <a:endParaRPr lang="zh-CN" altLang="en-US" sz="1045" dirty="0">
              <a:latin typeface="华文楷体" panose="02010600040101010101" charset="-122"/>
              <a:ea typeface="华文楷体" panose="02010600040101010101" charset="-122"/>
              <a:cs typeface="华文楷体" panose="02010600040101010101" charset="-122"/>
            </a:endParaRPr>
          </a:p>
          <a:p>
            <a:pPr algn="ctr"/>
            <a:endParaRPr lang="zh-CN" altLang="en-US" sz="1045" dirty="0">
              <a:latin typeface="华文楷体" panose="02010600040101010101" charset="-122"/>
              <a:ea typeface="华文楷体" panose="02010600040101010101" charset="-122"/>
              <a:cs typeface="华文楷体" panose="02010600040101010101" charset="-122"/>
              <a:sym typeface="Arial" panose="020B0604020202090204" pitchFamily="34" charset="0"/>
            </a:endParaRPr>
          </a:p>
        </p:txBody>
      </p:sp>
      <p:sp>
        <p:nvSpPr>
          <p:cNvPr id="48" name="文本框 47"/>
          <p:cNvSpPr txBox="1"/>
          <p:nvPr>
            <p:custDataLst>
              <p:tags r:id="rId21"/>
            </p:custDataLst>
          </p:nvPr>
        </p:nvSpPr>
        <p:spPr>
          <a:xfrm>
            <a:off x="2161078" y="2685467"/>
            <a:ext cx="1259201" cy="777379"/>
          </a:xfrm>
          <a:prstGeom prst="rect">
            <a:avLst/>
          </a:prstGeom>
          <a:noFill/>
        </p:spPr>
        <p:txBody>
          <a:bodyPr wrap="square" rtlCol="0">
            <a:normAutofit/>
          </a:bodyPr>
          <a:lstStyle/>
          <a:p>
            <a:pPr algn="ctr"/>
            <a:r>
              <a:rPr lang="zh-CN" altLang="en-US" sz="1045" dirty="0">
                <a:latin typeface="华文楷体" panose="02010600040101010101" charset="-122"/>
                <a:ea typeface="华文楷体" panose="02010600040101010101" charset="-122"/>
                <a:cs typeface="华文楷体" panose="02010600040101010101" charset="-122"/>
                <a:sym typeface="+mn-ea"/>
              </a:rPr>
              <a:t>身份证正反面图片+打款银行卡正反面图片</a:t>
            </a:r>
            <a:endParaRPr lang="zh-CN" altLang="en-US" sz="1045" dirty="0">
              <a:latin typeface="华文楷体" panose="02010600040101010101" charset="-122"/>
              <a:ea typeface="华文楷体" panose="02010600040101010101" charset="-122"/>
              <a:cs typeface="华文楷体" panose="02010600040101010101" charset="-122"/>
              <a:sym typeface="Arial" panose="020B0604020202090204" pitchFamily="34" charset="0"/>
            </a:endParaRPr>
          </a:p>
          <a:p>
            <a:pPr algn="ctr"/>
            <a:endParaRPr lang="zh-CN" altLang="en-US" dirty="0">
              <a:latin typeface="华文楷体" panose="02010600040101010101" charset="-122"/>
              <a:ea typeface="华文楷体" panose="02010600040101010101" charset="-122"/>
              <a:cs typeface="华文楷体" panose="02010600040101010101" charset="-122"/>
              <a:sym typeface="Arial" panose="020B0604020202090204" pitchFamily="34" charset="0"/>
            </a:endParaRPr>
          </a:p>
        </p:txBody>
      </p:sp>
      <p:sp>
        <p:nvSpPr>
          <p:cNvPr id="49" name="文本框 48"/>
          <p:cNvSpPr txBox="1"/>
          <p:nvPr>
            <p:custDataLst>
              <p:tags r:id="rId22"/>
            </p:custDataLst>
          </p:nvPr>
        </p:nvSpPr>
        <p:spPr>
          <a:xfrm>
            <a:off x="3484345" y="2304012"/>
            <a:ext cx="1276755" cy="777379"/>
          </a:xfrm>
          <a:prstGeom prst="rect">
            <a:avLst/>
          </a:prstGeom>
          <a:noFill/>
        </p:spPr>
        <p:txBody>
          <a:bodyPr wrap="square" rtlCol="0">
            <a:normAutofit/>
          </a:bodyPr>
          <a:lstStyle/>
          <a:p>
            <a:pPr algn="ctr"/>
            <a:r>
              <a:rPr lang="zh-CN" altLang="en-US" sz="1045" dirty="0">
                <a:latin typeface="华文楷体" panose="02010600040101010101" charset="-122"/>
                <a:ea typeface="华文楷体" panose="02010600040101010101" charset="-122"/>
                <a:cs typeface="华文楷体" panose="02010600040101010101" charset="-122"/>
                <a:sym typeface="Arial" panose="020B0604020202090204" pitchFamily="34" charset="0"/>
              </a:rPr>
              <a:t>三份《认购协议》+一份《产品说明书》</a:t>
            </a:r>
            <a:endParaRPr lang="zh-CN" altLang="en-US" sz="1045" dirty="0">
              <a:latin typeface="华文楷体" panose="02010600040101010101" charset="-122"/>
              <a:ea typeface="华文楷体" panose="02010600040101010101" charset="-122"/>
              <a:cs typeface="华文楷体" panose="02010600040101010101" charset="-122"/>
              <a:sym typeface="Arial" panose="020B0604020202090204" pitchFamily="34" charset="0"/>
            </a:endParaRPr>
          </a:p>
        </p:txBody>
      </p:sp>
      <p:sp>
        <p:nvSpPr>
          <p:cNvPr id="50" name="文本框 49"/>
          <p:cNvSpPr txBox="1"/>
          <p:nvPr>
            <p:custDataLst>
              <p:tags r:id="rId23"/>
            </p:custDataLst>
          </p:nvPr>
        </p:nvSpPr>
        <p:spPr>
          <a:xfrm>
            <a:off x="4807612" y="1922556"/>
            <a:ext cx="1324248" cy="777379"/>
          </a:xfrm>
          <a:prstGeom prst="rect">
            <a:avLst/>
          </a:prstGeom>
          <a:noFill/>
        </p:spPr>
        <p:txBody>
          <a:bodyPr wrap="square" rtlCol="0">
            <a:normAutofit/>
          </a:bodyPr>
          <a:lstStyle/>
          <a:p>
            <a:pPr algn="ctr"/>
            <a:r>
              <a:rPr lang="zh-CN" altLang="en-US" sz="1045" dirty="0">
                <a:latin typeface="华文楷体" panose="02010600040101010101" charset="-122"/>
                <a:ea typeface="华文楷体" panose="02010600040101010101" charset="-122"/>
                <a:cs typeface="微软雅黑" panose="020B0503020204020204" charset="-122"/>
                <a:sym typeface="Arial" panose="020B0604020202090204" pitchFamily="34" charset="0"/>
              </a:rPr>
              <a:t>凭打款凭证领取《认购协议》</a:t>
            </a:r>
            <a:endParaRPr lang="zh-CN" altLang="en-US" sz="1045" dirty="0">
              <a:latin typeface="华文楷体" panose="02010600040101010101" charset="-122"/>
              <a:ea typeface="华文楷体" panose="02010600040101010101" charset="-122"/>
              <a:cs typeface="微软雅黑" panose="020B0503020204020204" charset="-122"/>
              <a:sym typeface="Arial" panose="020B0604020202090204" pitchFamily="34" charset="0"/>
            </a:endParaRPr>
          </a:p>
        </p:txBody>
      </p:sp>
      <p:sp>
        <p:nvSpPr>
          <p:cNvPr id="51" name="文本框 50"/>
          <p:cNvSpPr txBox="1"/>
          <p:nvPr>
            <p:custDataLst>
              <p:tags r:id="rId24"/>
            </p:custDataLst>
          </p:nvPr>
        </p:nvSpPr>
        <p:spPr>
          <a:xfrm>
            <a:off x="6130879" y="1541101"/>
            <a:ext cx="1259199" cy="777379"/>
          </a:xfrm>
          <a:prstGeom prst="rect">
            <a:avLst/>
          </a:prstGeom>
          <a:noFill/>
        </p:spPr>
        <p:txBody>
          <a:bodyPr wrap="square" rtlCol="0">
            <a:normAutofit/>
          </a:bodyPr>
          <a:lstStyle/>
          <a:p>
            <a:pPr algn="ctr"/>
            <a:r>
              <a:rPr lang="zh-CN" altLang="en-US" sz="1045" dirty="0">
                <a:latin typeface="华文楷体" panose="02010600040101010101" charset="-122"/>
                <a:ea typeface="华文楷体" panose="02010600040101010101" charset="-122"/>
                <a:cs typeface="微软雅黑" panose="020B0503020204020204" charset="-122"/>
                <a:sym typeface="Arial" panose="020B0604020202090204" pitchFamily="34" charset="0"/>
              </a:rPr>
              <a:t>电话通知客户到账情况</a:t>
            </a:r>
            <a:endParaRPr lang="zh-CN" altLang="en-US" sz="1045" dirty="0">
              <a:latin typeface="华文楷体" panose="02010600040101010101" charset="-122"/>
              <a:ea typeface="华文楷体" panose="02010600040101010101" charset="-122"/>
              <a:cs typeface="微软雅黑" panose="020B0503020204020204" charset="-122"/>
              <a:sym typeface="Arial" panose="020B0604020202090204" pitchFamily="34" charset="0"/>
            </a:endParaRPr>
          </a:p>
        </p:txBody>
      </p:sp>
      <p:sp>
        <p:nvSpPr>
          <p:cNvPr id="52" name="文本框 51"/>
          <p:cNvSpPr txBox="1"/>
          <p:nvPr>
            <p:custDataLst>
              <p:tags r:id="rId25"/>
            </p:custDataLst>
          </p:nvPr>
        </p:nvSpPr>
        <p:spPr>
          <a:xfrm>
            <a:off x="7454145" y="1159646"/>
            <a:ext cx="1287401" cy="777379"/>
          </a:xfrm>
          <a:prstGeom prst="rect">
            <a:avLst/>
          </a:prstGeom>
          <a:noFill/>
        </p:spPr>
        <p:txBody>
          <a:bodyPr wrap="square" rtlCol="0">
            <a:normAutofit/>
          </a:bodyPr>
          <a:lstStyle/>
          <a:p>
            <a:pPr algn="ctr"/>
            <a:r>
              <a:rPr lang="zh-CN" altLang="en-US" sz="1045" dirty="0">
                <a:latin typeface="华文楷体" panose="02010600040101010101" charset="-122"/>
                <a:ea typeface="华文楷体" panose="02010600040101010101" charset="-122"/>
                <a:cs typeface="微软雅黑" panose="020B0503020204020204" charset="-122"/>
                <a:sym typeface="Arial" panose="020B0604020202090204" pitchFamily="34" charset="0"/>
              </a:rPr>
              <a:t>向客户发放《认购确认书》，至此，认购完成！</a:t>
            </a:r>
            <a:endParaRPr lang="zh-CN" altLang="en-US" sz="1045" dirty="0">
              <a:latin typeface="华文楷体" panose="02010600040101010101" charset="-122"/>
              <a:ea typeface="华文楷体" panose="02010600040101010101" charset="-122"/>
              <a:cs typeface="微软雅黑" panose="020B0503020204020204" charset="-122"/>
              <a:sym typeface="Arial" panose="020B0604020202090204" pitchFamily="34" charset="0"/>
            </a:endParaRPr>
          </a:p>
        </p:txBody>
      </p:sp>
      <p:sp>
        <p:nvSpPr>
          <p:cNvPr id="53" name="KSO_Shape"/>
          <p:cNvSpPr/>
          <p:nvPr>
            <p:custDataLst>
              <p:tags r:id="rId26"/>
            </p:custDataLst>
          </p:nvPr>
        </p:nvSpPr>
        <p:spPr bwMode="auto">
          <a:xfrm>
            <a:off x="1292287" y="2685467"/>
            <a:ext cx="357258" cy="304961"/>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rgbClr val="3069B4"/>
          </a:solidFill>
          <a:ln>
            <a:noFill/>
          </a:ln>
          <a:extLst>
            <a:ext uri="{91240B29-F687-4F45-9708-019B960494DF}">
              <a14:hiddenLine xmlns:a14="http://schemas.microsoft.com/office/drawing/2010/main" w="9525">
                <a:solidFill>
                  <a:srgbClr val="000000"/>
                </a:solidFill>
                <a:round/>
              </a14:hiddenLine>
            </a:ext>
          </a:extLst>
        </p:spPr>
        <p:txBody>
          <a:bodyPr anchor="ctr" anchorCtr="1">
            <a:normAutofit fontScale="67500" lnSpcReduction="20000"/>
          </a:bodyPr>
          <a:lstStyle/>
          <a:p>
            <a:endParaRPr lang="zh-CN" altLang="en-US" sz="2400">
              <a:latin typeface="华文楷体" panose="02010600040101010101" charset="-122"/>
              <a:ea typeface="华文楷体" panose="02010600040101010101" charset="-122"/>
              <a:sym typeface="Arial" panose="020B0604020202090204" pitchFamily="34" charset="0"/>
            </a:endParaRPr>
          </a:p>
        </p:txBody>
      </p:sp>
      <p:sp>
        <p:nvSpPr>
          <p:cNvPr id="54" name="KSO_Shape"/>
          <p:cNvSpPr/>
          <p:nvPr>
            <p:custDataLst>
              <p:tags r:id="rId27"/>
            </p:custDataLst>
          </p:nvPr>
        </p:nvSpPr>
        <p:spPr bwMode="auto">
          <a:xfrm>
            <a:off x="2669724" y="2376022"/>
            <a:ext cx="248916" cy="232234"/>
          </a:xfrm>
          <a:custGeom>
            <a:avLst/>
            <a:gdLst>
              <a:gd name="T0" fmla="*/ 0 w 8970958"/>
              <a:gd name="T1" fmla="*/ 599920 h 8375651"/>
              <a:gd name="T2" fmla="*/ 300757 w 8970958"/>
              <a:gd name="T3" fmla="*/ 599920 h 8375651"/>
              <a:gd name="T4" fmla="*/ 300757 w 8970958"/>
              <a:gd name="T5" fmla="*/ 1680923 h 8375651"/>
              <a:gd name="T6" fmla="*/ 0 w 8970958"/>
              <a:gd name="T7" fmla="*/ 1680923 h 8375651"/>
              <a:gd name="T8" fmla="*/ 982536 w 8970958"/>
              <a:gd name="T9" fmla="*/ 0 h 8375651"/>
              <a:gd name="T10" fmla="*/ 1076703 w 8970958"/>
              <a:gd name="T11" fmla="*/ 47488 h 8375651"/>
              <a:gd name="T12" fmla="*/ 1124163 w 8970958"/>
              <a:gd name="T13" fmla="*/ 600007 h 8375651"/>
              <a:gd name="T14" fmla="*/ 1593490 w 8970958"/>
              <a:gd name="T15" fmla="*/ 600007 h 8375651"/>
              <a:gd name="T16" fmla="*/ 1751690 w 8970958"/>
              <a:gd name="T17" fmla="*/ 654279 h 8375651"/>
              <a:gd name="T18" fmla="*/ 1799150 w 8970958"/>
              <a:gd name="T19" fmla="*/ 828401 h 8375651"/>
              <a:gd name="T20" fmla="*/ 1789357 w 8970958"/>
              <a:gd name="T21" fmla="*/ 957297 h 8375651"/>
              <a:gd name="T22" fmla="*/ 1170117 w 8970958"/>
              <a:gd name="T23" fmla="*/ 1680923 h 8375651"/>
              <a:gd name="T24" fmla="*/ 750510 w 8970958"/>
              <a:gd name="T25" fmla="*/ 1570872 h 8375651"/>
              <a:gd name="T26" fmla="*/ 487596 w 8970958"/>
              <a:gd name="T27" fmla="*/ 1498509 h 8375651"/>
              <a:gd name="T28" fmla="*/ 420550 w 8970958"/>
              <a:gd name="T29" fmla="*/ 1498509 h 8375651"/>
              <a:gd name="T30" fmla="*/ 420550 w 8970958"/>
              <a:gd name="T31" fmla="*/ 618097 h 8375651"/>
              <a:gd name="T32" fmla="*/ 840910 w 8970958"/>
              <a:gd name="T33" fmla="*/ 186183 h 8375651"/>
              <a:gd name="T34" fmla="*/ 982536 w 8970958"/>
              <a:gd name="T35" fmla="*/ 0 h 83756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70958" h="8375651">
                <a:moveTo>
                  <a:pt x="0" y="2989262"/>
                </a:moveTo>
                <a:lnTo>
                  <a:pt x="1498600" y="2989262"/>
                </a:lnTo>
                <a:lnTo>
                  <a:pt x="1498600" y="8375650"/>
                </a:lnTo>
                <a:lnTo>
                  <a:pt x="0" y="8375650"/>
                </a:lnTo>
                <a:lnTo>
                  <a:pt x="0" y="2989262"/>
                </a:lnTo>
                <a:close/>
                <a:moveTo>
                  <a:pt x="4895750" y="0"/>
                </a:moveTo>
                <a:cubicBezTo>
                  <a:pt x="5094695" y="11268"/>
                  <a:pt x="5244843" y="93898"/>
                  <a:pt x="5364961" y="236622"/>
                </a:cubicBezTo>
                <a:cubicBezTo>
                  <a:pt x="5751590" y="691085"/>
                  <a:pt x="5717807" y="1686398"/>
                  <a:pt x="5601443" y="2989694"/>
                </a:cubicBezTo>
                <a:cubicBezTo>
                  <a:pt x="5601443" y="2989694"/>
                  <a:pt x="5601443" y="2989694"/>
                  <a:pt x="7939989" y="2989694"/>
                </a:cubicBezTo>
                <a:cubicBezTo>
                  <a:pt x="8138935" y="2989694"/>
                  <a:pt x="8499289" y="3008474"/>
                  <a:pt x="8728264" y="3260119"/>
                </a:cubicBezTo>
                <a:cubicBezTo>
                  <a:pt x="8915948" y="3462937"/>
                  <a:pt x="8994775" y="3770921"/>
                  <a:pt x="8964746" y="4127731"/>
                </a:cubicBezTo>
                <a:cubicBezTo>
                  <a:pt x="8964746" y="4127731"/>
                  <a:pt x="8964746" y="4127731"/>
                  <a:pt x="8915948" y="4769990"/>
                </a:cubicBezTo>
                <a:cubicBezTo>
                  <a:pt x="8690727" y="7680810"/>
                  <a:pt x="8638175" y="8375651"/>
                  <a:pt x="5830418" y="8375651"/>
                </a:cubicBezTo>
                <a:cubicBezTo>
                  <a:pt x="4580440" y="8375651"/>
                  <a:pt x="4133752" y="8078935"/>
                  <a:pt x="3739615" y="7827290"/>
                </a:cubicBezTo>
                <a:cubicBezTo>
                  <a:pt x="3420551" y="7624472"/>
                  <a:pt x="3169054" y="7466724"/>
                  <a:pt x="2429578" y="7466724"/>
                </a:cubicBezTo>
                <a:cubicBezTo>
                  <a:pt x="2429578" y="7466724"/>
                  <a:pt x="2429578" y="7466724"/>
                  <a:pt x="2095500" y="7466724"/>
                </a:cubicBezTo>
                <a:cubicBezTo>
                  <a:pt x="2095500" y="7466724"/>
                  <a:pt x="2095500" y="7466724"/>
                  <a:pt x="2095500" y="3079836"/>
                </a:cubicBezTo>
                <a:cubicBezTo>
                  <a:pt x="3889762" y="2662932"/>
                  <a:pt x="4043663" y="1660107"/>
                  <a:pt x="4190057" y="927707"/>
                </a:cubicBezTo>
                <a:cubicBezTo>
                  <a:pt x="4276392" y="492023"/>
                  <a:pt x="4377741" y="0"/>
                  <a:pt x="4895750" y="0"/>
                </a:cubicBezTo>
                <a:close/>
              </a:path>
            </a:pathLst>
          </a:custGeom>
          <a:solidFill>
            <a:srgbClr val="15AA96"/>
          </a:solidFill>
          <a:ln>
            <a:noFill/>
          </a:ln>
        </p:spPr>
        <p:txBody>
          <a:bodyPr anchor="ctr" anchorCtr="1">
            <a:normAutofit fontScale="60000" lnSpcReduction="20000"/>
          </a:bodyPr>
          <a:lstStyle/>
          <a:p>
            <a:endParaRPr lang="zh-CN" altLang="en-US">
              <a:latin typeface="华文楷体" panose="02010600040101010101" charset="-122"/>
              <a:ea typeface="华文楷体" panose="02010600040101010101" charset="-122"/>
              <a:sym typeface="Arial" panose="020B0604020202090204" pitchFamily="34" charset="0"/>
            </a:endParaRPr>
          </a:p>
        </p:txBody>
      </p:sp>
      <p:sp>
        <p:nvSpPr>
          <p:cNvPr id="55" name="KSO_Shape"/>
          <p:cNvSpPr/>
          <p:nvPr>
            <p:custDataLst>
              <p:tags r:id="rId28"/>
            </p:custDataLst>
          </p:nvPr>
        </p:nvSpPr>
        <p:spPr bwMode="auto">
          <a:xfrm>
            <a:off x="3933532" y="2044297"/>
            <a:ext cx="343006" cy="189797"/>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rgbClr val="8DB545"/>
          </a:solidFill>
          <a:ln>
            <a:noFill/>
          </a:ln>
        </p:spPr>
        <p:txBody>
          <a:bodyPr anchor="ctr">
            <a:normAutofit fontScale="60000" lnSpcReduction="20000"/>
            <a:scene3d>
              <a:camera prst="orthographicFront"/>
              <a:lightRig rig="threePt" dir="t"/>
            </a:scene3d>
            <a:sp3d>
              <a:contourClr>
                <a:srgbClr val="FFFFFF"/>
              </a:contourClr>
            </a:sp3d>
          </a:bodyPr>
          <a:lstStyle/>
          <a:p>
            <a:pPr algn="ctr">
              <a:defRPr/>
            </a:pPr>
            <a:endParaRPr lang="zh-CN" altLang="en-US" sz="1200">
              <a:solidFill>
                <a:srgbClr val="FFFFFF"/>
              </a:solidFill>
              <a:latin typeface="华文楷体" panose="02010600040101010101" charset="-122"/>
              <a:ea typeface="华文楷体" panose="02010600040101010101" charset="-122"/>
              <a:sym typeface="Arial" panose="020B0604020202090204" pitchFamily="34" charset="0"/>
            </a:endParaRPr>
          </a:p>
        </p:txBody>
      </p:sp>
      <p:sp>
        <p:nvSpPr>
          <p:cNvPr id="56" name="KSO_Shape"/>
          <p:cNvSpPr>
            <a:spLocks noChangeAspect="1"/>
          </p:cNvSpPr>
          <p:nvPr>
            <p:custDataLst>
              <p:tags r:id="rId29"/>
            </p:custDataLst>
          </p:nvPr>
        </p:nvSpPr>
        <p:spPr bwMode="auto">
          <a:xfrm>
            <a:off x="5290355" y="1610088"/>
            <a:ext cx="321814" cy="235997"/>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rgbClr val="F4A516"/>
          </a:solidFill>
          <a:ln>
            <a:noFill/>
          </a:ln>
        </p:spPr>
        <p:txBody>
          <a:bodyPr anchor="ctr">
            <a:normAutofit fontScale="62500" lnSpcReduction="20000"/>
            <a:scene3d>
              <a:camera prst="orthographicFront"/>
              <a:lightRig rig="threePt" dir="t"/>
            </a:scene3d>
            <a:sp3d>
              <a:contourClr>
                <a:srgbClr val="FFFFFF"/>
              </a:contourClr>
            </a:sp3d>
          </a:bodyPr>
          <a:lstStyle/>
          <a:p>
            <a:pPr algn="ctr"/>
            <a:endParaRPr lang="zh-CN" altLang="en-US">
              <a:solidFill>
                <a:srgbClr val="FFFFFF"/>
              </a:solidFill>
              <a:latin typeface="华文楷体" panose="02010600040101010101" charset="-122"/>
              <a:ea typeface="华文楷体" panose="02010600040101010101" charset="-122"/>
              <a:sym typeface="Arial" panose="020B0604020202090204" pitchFamily="34" charset="0"/>
            </a:endParaRPr>
          </a:p>
        </p:txBody>
      </p:sp>
      <p:sp>
        <p:nvSpPr>
          <p:cNvPr id="57" name="KSO_Shape"/>
          <p:cNvSpPr/>
          <p:nvPr>
            <p:custDataLst>
              <p:tags r:id="rId30"/>
            </p:custDataLst>
          </p:nvPr>
        </p:nvSpPr>
        <p:spPr bwMode="auto">
          <a:xfrm>
            <a:off x="6619717" y="1281443"/>
            <a:ext cx="292728" cy="166855"/>
          </a:xfrm>
          <a:custGeom>
            <a:avLst/>
            <a:gdLst>
              <a:gd name="T0" fmla="*/ 2147483646 w 6286"/>
              <a:gd name="T1" fmla="*/ 2147483646 h 3585"/>
              <a:gd name="T2" fmla="*/ 2147483646 w 6286"/>
              <a:gd name="T3" fmla="*/ 2147483646 h 3585"/>
              <a:gd name="T4" fmla="*/ 2147483646 w 6286"/>
              <a:gd name="T5" fmla="*/ 1250331893 h 3585"/>
              <a:gd name="T6" fmla="*/ 2147483646 w 6286"/>
              <a:gd name="T7" fmla="*/ 2147483646 h 3585"/>
              <a:gd name="T8" fmla="*/ 2147483646 w 6286"/>
              <a:gd name="T9" fmla="*/ 2147483646 h 3585"/>
              <a:gd name="T10" fmla="*/ 2147483646 w 6286"/>
              <a:gd name="T11" fmla="*/ 2147483646 h 3585"/>
              <a:gd name="T12" fmla="*/ 2147483646 w 6286"/>
              <a:gd name="T13" fmla="*/ 2147483646 h 3585"/>
              <a:gd name="T14" fmla="*/ 2147483646 w 6286"/>
              <a:gd name="T15" fmla="*/ 2147483646 h 3585"/>
              <a:gd name="T16" fmla="*/ 2147483646 w 6286"/>
              <a:gd name="T17" fmla="*/ 2147483646 h 3585"/>
              <a:gd name="T18" fmla="*/ 2147483646 w 6286"/>
              <a:gd name="T19" fmla="*/ 55594914 h 3585"/>
              <a:gd name="T20" fmla="*/ 2147483646 w 6286"/>
              <a:gd name="T21" fmla="*/ 2147483646 h 3585"/>
              <a:gd name="T22" fmla="*/ 2147483646 w 6286"/>
              <a:gd name="T23" fmla="*/ 2147483646 h 3585"/>
              <a:gd name="T24" fmla="*/ 2147483646 w 6286"/>
              <a:gd name="T25" fmla="*/ 2147483646 h 3585"/>
              <a:gd name="T26" fmla="*/ 2147483646 w 6286"/>
              <a:gd name="T27" fmla="*/ 2147483646 h 3585"/>
              <a:gd name="T28" fmla="*/ 2147483646 w 6286"/>
              <a:gd name="T29" fmla="*/ 2147483646 h 3585"/>
              <a:gd name="T30" fmla="*/ 2147483646 w 6286"/>
              <a:gd name="T31" fmla="*/ 2147483646 h 3585"/>
              <a:gd name="T32" fmla="*/ 2147483646 w 6286"/>
              <a:gd name="T33" fmla="*/ 2147483646 h 3585"/>
              <a:gd name="T34" fmla="*/ 2147483646 w 6286"/>
              <a:gd name="T35" fmla="*/ 2147483646 h 3585"/>
              <a:gd name="T36" fmla="*/ 2147483646 w 6286"/>
              <a:gd name="T37" fmla="*/ 2147483646 h 3585"/>
              <a:gd name="T38" fmla="*/ 2147483646 w 6286"/>
              <a:gd name="T39" fmla="*/ 2147483646 h 3585"/>
              <a:gd name="T40" fmla="*/ 2147483646 w 6286"/>
              <a:gd name="T41" fmla="*/ 2147483646 h 3585"/>
              <a:gd name="T42" fmla="*/ 2147483646 w 6286"/>
              <a:gd name="T43" fmla="*/ 2147483646 h 3585"/>
              <a:gd name="T44" fmla="*/ 2147483646 w 6286"/>
              <a:gd name="T45" fmla="*/ 2147483646 h 3585"/>
              <a:gd name="T46" fmla="*/ 2147483646 w 6286"/>
              <a:gd name="T47" fmla="*/ 2147483646 h 3585"/>
              <a:gd name="T48" fmla="*/ 2147483646 w 6286"/>
              <a:gd name="T49" fmla="*/ 2147483646 h 3585"/>
              <a:gd name="T50" fmla="*/ 2147483646 w 6286"/>
              <a:gd name="T51" fmla="*/ 2147483646 h 3585"/>
              <a:gd name="T52" fmla="*/ 2147483646 w 6286"/>
              <a:gd name="T53" fmla="*/ 2147483646 h 3585"/>
              <a:gd name="T54" fmla="*/ 2147483646 w 6286"/>
              <a:gd name="T55" fmla="*/ 2147483646 h 3585"/>
              <a:gd name="T56" fmla="*/ 2147483646 w 6286"/>
              <a:gd name="T57" fmla="*/ 2147483646 h 3585"/>
              <a:gd name="T58" fmla="*/ 2147483646 w 6286"/>
              <a:gd name="T59" fmla="*/ 2147483646 h 3585"/>
              <a:gd name="T60" fmla="*/ 2147483646 w 6286"/>
              <a:gd name="T61" fmla="*/ 2147483646 h 3585"/>
              <a:gd name="T62" fmla="*/ 2147483646 w 6286"/>
              <a:gd name="T63" fmla="*/ 2147483646 h 3585"/>
              <a:gd name="T64" fmla="*/ 2147483646 w 6286"/>
              <a:gd name="T65" fmla="*/ 2147483646 h 3585"/>
              <a:gd name="T66" fmla="*/ 2147483646 w 6286"/>
              <a:gd name="T67" fmla="*/ 2147483646 h 3585"/>
              <a:gd name="T68" fmla="*/ 2147483646 w 6286"/>
              <a:gd name="T69" fmla="*/ 2147483646 h 3585"/>
              <a:gd name="T70" fmla="*/ 2147483646 w 6286"/>
              <a:gd name="T71" fmla="*/ 2147483646 h 3585"/>
              <a:gd name="T72" fmla="*/ 2147483646 w 6286"/>
              <a:gd name="T73" fmla="*/ 2147483646 h 3585"/>
              <a:gd name="T74" fmla="*/ 2147483646 w 6286"/>
              <a:gd name="T75" fmla="*/ 2147483646 h 3585"/>
              <a:gd name="T76" fmla="*/ 2147483646 w 6286"/>
              <a:gd name="T77" fmla="*/ 2147483646 h 3585"/>
              <a:gd name="T78" fmla="*/ 2147483646 w 6286"/>
              <a:gd name="T79" fmla="*/ 2147483646 h 3585"/>
              <a:gd name="T80" fmla="*/ 2147483646 w 6286"/>
              <a:gd name="T81" fmla="*/ 2147483646 h 3585"/>
              <a:gd name="T82" fmla="*/ 2147483646 w 6286"/>
              <a:gd name="T83" fmla="*/ 2147483646 h 3585"/>
              <a:gd name="T84" fmla="*/ 2147483646 w 6286"/>
              <a:gd name="T85" fmla="*/ 2147483646 h 3585"/>
              <a:gd name="T86" fmla="*/ 2147483646 w 6286"/>
              <a:gd name="T87" fmla="*/ 2147483646 h 3585"/>
              <a:gd name="T88" fmla="*/ 2147483646 w 6286"/>
              <a:gd name="T89" fmla="*/ 2147483646 h 3585"/>
              <a:gd name="T90" fmla="*/ 2147483646 w 6286"/>
              <a:gd name="T91" fmla="*/ 2147483646 h 3585"/>
              <a:gd name="T92" fmla="*/ 2147483646 w 6286"/>
              <a:gd name="T93" fmla="*/ 2147483646 h 3585"/>
              <a:gd name="T94" fmla="*/ 2147483646 w 6286"/>
              <a:gd name="T95" fmla="*/ 2147483646 h 3585"/>
              <a:gd name="T96" fmla="*/ 2147483646 w 6286"/>
              <a:gd name="T97" fmla="*/ 2147483646 h 3585"/>
              <a:gd name="T98" fmla="*/ 2147483646 w 6286"/>
              <a:gd name="T99" fmla="*/ 2147483646 h 3585"/>
              <a:gd name="T100" fmla="*/ 2147483646 w 6286"/>
              <a:gd name="T101" fmla="*/ 2147483646 h 3585"/>
              <a:gd name="T102" fmla="*/ 2147483646 w 6286"/>
              <a:gd name="T103" fmla="*/ 2147483646 h 3585"/>
              <a:gd name="T104" fmla="*/ 2147483646 w 6286"/>
              <a:gd name="T105" fmla="*/ 2147483646 h 3585"/>
              <a:gd name="T106" fmla="*/ 2147483646 w 6286"/>
              <a:gd name="T107" fmla="*/ 2147483646 h 3585"/>
              <a:gd name="T108" fmla="*/ 2147483646 w 6286"/>
              <a:gd name="T109" fmla="*/ 2147483646 h 3585"/>
              <a:gd name="T110" fmla="*/ 1864851352 w 6286"/>
              <a:gd name="T111" fmla="*/ 2147483646 h 3585"/>
              <a:gd name="T112" fmla="*/ 2147483646 w 6286"/>
              <a:gd name="T113" fmla="*/ 2147483646 h 3585"/>
              <a:gd name="T114" fmla="*/ 2147483646 w 6286"/>
              <a:gd name="T115" fmla="*/ 2147483646 h 3585"/>
              <a:gd name="T116" fmla="*/ 2147483646 w 6286"/>
              <a:gd name="T117" fmla="*/ 2147483646 h 3585"/>
              <a:gd name="T118" fmla="*/ 2147483646 w 6286"/>
              <a:gd name="T119" fmla="*/ 2147483646 h 3585"/>
              <a:gd name="T120" fmla="*/ 2147483646 w 6286"/>
              <a:gd name="T121" fmla="*/ 2147483646 h 3585"/>
              <a:gd name="T122" fmla="*/ 2147483646 w 6286"/>
              <a:gd name="T123" fmla="*/ 2147483646 h 3585"/>
              <a:gd name="T124" fmla="*/ 2147483646 w 6286"/>
              <a:gd name="T125" fmla="*/ 2147483646 h 35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86" h="3585">
                <a:moveTo>
                  <a:pt x="3934" y="1151"/>
                </a:moveTo>
                <a:lnTo>
                  <a:pt x="3934" y="1151"/>
                </a:lnTo>
                <a:lnTo>
                  <a:pt x="3962" y="1158"/>
                </a:lnTo>
                <a:lnTo>
                  <a:pt x="3991" y="1163"/>
                </a:lnTo>
                <a:lnTo>
                  <a:pt x="4019" y="1166"/>
                </a:lnTo>
                <a:lnTo>
                  <a:pt x="4047" y="1169"/>
                </a:lnTo>
                <a:lnTo>
                  <a:pt x="4074" y="1170"/>
                </a:lnTo>
                <a:lnTo>
                  <a:pt x="4103" y="1169"/>
                </a:lnTo>
                <a:lnTo>
                  <a:pt x="4130" y="1167"/>
                </a:lnTo>
                <a:lnTo>
                  <a:pt x="4157" y="1164"/>
                </a:lnTo>
                <a:lnTo>
                  <a:pt x="4184" y="1159"/>
                </a:lnTo>
                <a:lnTo>
                  <a:pt x="4211" y="1153"/>
                </a:lnTo>
                <a:lnTo>
                  <a:pt x="4237" y="1147"/>
                </a:lnTo>
                <a:lnTo>
                  <a:pt x="4263" y="1139"/>
                </a:lnTo>
                <a:lnTo>
                  <a:pt x="4288" y="1128"/>
                </a:lnTo>
                <a:lnTo>
                  <a:pt x="4313" y="1118"/>
                </a:lnTo>
                <a:lnTo>
                  <a:pt x="4338" y="1106"/>
                </a:lnTo>
                <a:lnTo>
                  <a:pt x="4361" y="1093"/>
                </a:lnTo>
                <a:lnTo>
                  <a:pt x="4384" y="1079"/>
                </a:lnTo>
                <a:lnTo>
                  <a:pt x="4406" y="1065"/>
                </a:lnTo>
                <a:lnTo>
                  <a:pt x="4428" y="1048"/>
                </a:lnTo>
                <a:lnTo>
                  <a:pt x="4448" y="1031"/>
                </a:lnTo>
                <a:lnTo>
                  <a:pt x="4469" y="1013"/>
                </a:lnTo>
                <a:lnTo>
                  <a:pt x="4487" y="993"/>
                </a:lnTo>
                <a:lnTo>
                  <a:pt x="4506" y="973"/>
                </a:lnTo>
                <a:lnTo>
                  <a:pt x="4524" y="951"/>
                </a:lnTo>
                <a:lnTo>
                  <a:pt x="4539" y="929"/>
                </a:lnTo>
                <a:lnTo>
                  <a:pt x="4555" y="907"/>
                </a:lnTo>
                <a:lnTo>
                  <a:pt x="4569" y="883"/>
                </a:lnTo>
                <a:lnTo>
                  <a:pt x="4582" y="858"/>
                </a:lnTo>
                <a:lnTo>
                  <a:pt x="4594" y="832"/>
                </a:lnTo>
                <a:lnTo>
                  <a:pt x="4604" y="806"/>
                </a:lnTo>
                <a:lnTo>
                  <a:pt x="4614" y="779"/>
                </a:lnTo>
                <a:lnTo>
                  <a:pt x="4622" y="751"/>
                </a:lnTo>
                <a:lnTo>
                  <a:pt x="4629" y="724"/>
                </a:lnTo>
                <a:lnTo>
                  <a:pt x="4634" y="695"/>
                </a:lnTo>
                <a:lnTo>
                  <a:pt x="4638" y="667"/>
                </a:lnTo>
                <a:lnTo>
                  <a:pt x="4641" y="639"/>
                </a:lnTo>
                <a:lnTo>
                  <a:pt x="4641" y="610"/>
                </a:lnTo>
                <a:lnTo>
                  <a:pt x="4641" y="583"/>
                </a:lnTo>
                <a:lnTo>
                  <a:pt x="4638" y="556"/>
                </a:lnTo>
                <a:lnTo>
                  <a:pt x="4636" y="528"/>
                </a:lnTo>
                <a:lnTo>
                  <a:pt x="4631" y="502"/>
                </a:lnTo>
                <a:lnTo>
                  <a:pt x="4625" y="475"/>
                </a:lnTo>
                <a:lnTo>
                  <a:pt x="4618" y="449"/>
                </a:lnTo>
                <a:lnTo>
                  <a:pt x="4610" y="423"/>
                </a:lnTo>
                <a:lnTo>
                  <a:pt x="4601" y="397"/>
                </a:lnTo>
                <a:lnTo>
                  <a:pt x="4590" y="372"/>
                </a:lnTo>
                <a:lnTo>
                  <a:pt x="4578" y="349"/>
                </a:lnTo>
                <a:lnTo>
                  <a:pt x="4565" y="325"/>
                </a:lnTo>
                <a:lnTo>
                  <a:pt x="4551" y="301"/>
                </a:lnTo>
                <a:lnTo>
                  <a:pt x="4536" y="279"/>
                </a:lnTo>
                <a:lnTo>
                  <a:pt x="4519" y="258"/>
                </a:lnTo>
                <a:lnTo>
                  <a:pt x="4503" y="238"/>
                </a:lnTo>
                <a:lnTo>
                  <a:pt x="4484" y="218"/>
                </a:lnTo>
                <a:lnTo>
                  <a:pt x="4465" y="197"/>
                </a:lnTo>
                <a:lnTo>
                  <a:pt x="4445" y="180"/>
                </a:lnTo>
                <a:lnTo>
                  <a:pt x="4424" y="162"/>
                </a:lnTo>
                <a:lnTo>
                  <a:pt x="4401" y="147"/>
                </a:lnTo>
                <a:lnTo>
                  <a:pt x="4378" y="131"/>
                </a:lnTo>
                <a:lnTo>
                  <a:pt x="4354" y="117"/>
                </a:lnTo>
                <a:lnTo>
                  <a:pt x="4329" y="104"/>
                </a:lnTo>
                <a:lnTo>
                  <a:pt x="4305" y="91"/>
                </a:lnTo>
                <a:lnTo>
                  <a:pt x="4277" y="81"/>
                </a:lnTo>
                <a:lnTo>
                  <a:pt x="4251" y="71"/>
                </a:lnTo>
                <a:lnTo>
                  <a:pt x="4223" y="63"/>
                </a:lnTo>
                <a:lnTo>
                  <a:pt x="4195" y="57"/>
                </a:lnTo>
                <a:lnTo>
                  <a:pt x="4166" y="51"/>
                </a:lnTo>
                <a:lnTo>
                  <a:pt x="4138" y="48"/>
                </a:lnTo>
                <a:lnTo>
                  <a:pt x="4111" y="45"/>
                </a:lnTo>
                <a:lnTo>
                  <a:pt x="4083" y="44"/>
                </a:lnTo>
                <a:lnTo>
                  <a:pt x="4054" y="45"/>
                </a:lnTo>
                <a:lnTo>
                  <a:pt x="4027" y="46"/>
                </a:lnTo>
                <a:lnTo>
                  <a:pt x="4000" y="50"/>
                </a:lnTo>
                <a:lnTo>
                  <a:pt x="3973" y="55"/>
                </a:lnTo>
                <a:lnTo>
                  <a:pt x="3947" y="61"/>
                </a:lnTo>
                <a:lnTo>
                  <a:pt x="3920" y="68"/>
                </a:lnTo>
                <a:lnTo>
                  <a:pt x="3895" y="76"/>
                </a:lnTo>
                <a:lnTo>
                  <a:pt x="3869" y="85"/>
                </a:lnTo>
                <a:lnTo>
                  <a:pt x="3844" y="96"/>
                </a:lnTo>
                <a:lnTo>
                  <a:pt x="3819" y="108"/>
                </a:lnTo>
                <a:lnTo>
                  <a:pt x="3796" y="121"/>
                </a:lnTo>
                <a:lnTo>
                  <a:pt x="3773" y="135"/>
                </a:lnTo>
                <a:lnTo>
                  <a:pt x="3751" y="150"/>
                </a:lnTo>
                <a:lnTo>
                  <a:pt x="3730" y="167"/>
                </a:lnTo>
                <a:lnTo>
                  <a:pt x="3709" y="183"/>
                </a:lnTo>
                <a:lnTo>
                  <a:pt x="3689" y="202"/>
                </a:lnTo>
                <a:lnTo>
                  <a:pt x="3670" y="221"/>
                </a:lnTo>
                <a:lnTo>
                  <a:pt x="3651" y="241"/>
                </a:lnTo>
                <a:lnTo>
                  <a:pt x="3634" y="262"/>
                </a:lnTo>
                <a:lnTo>
                  <a:pt x="3618" y="285"/>
                </a:lnTo>
                <a:lnTo>
                  <a:pt x="3602" y="307"/>
                </a:lnTo>
                <a:lnTo>
                  <a:pt x="3588" y="332"/>
                </a:lnTo>
                <a:lnTo>
                  <a:pt x="3575" y="357"/>
                </a:lnTo>
                <a:lnTo>
                  <a:pt x="3563" y="382"/>
                </a:lnTo>
                <a:lnTo>
                  <a:pt x="3553" y="408"/>
                </a:lnTo>
                <a:lnTo>
                  <a:pt x="3543" y="435"/>
                </a:lnTo>
                <a:lnTo>
                  <a:pt x="3535" y="463"/>
                </a:lnTo>
                <a:lnTo>
                  <a:pt x="3528" y="491"/>
                </a:lnTo>
                <a:lnTo>
                  <a:pt x="3523" y="520"/>
                </a:lnTo>
                <a:lnTo>
                  <a:pt x="3520" y="548"/>
                </a:lnTo>
                <a:lnTo>
                  <a:pt x="3517" y="575"/>
                </a:lnTo>
                <a:lnTo>
                  <a:pt x="3516" y="603"/>
                </a:lnTo>
                <a:lnTo>
                  <a:pt x="3516" y="631"/>
                </a:lnTo>
                <a:lnTo>
                  <a:pt x="3519" y="659"/>
                </a:lnTo>
                <a:lnTo>
                  <a:pt x="3522" y="686"/>
                </a:lnTo>
                <a:lnTo>
                  <a:pt x="3526" y="713"/>
                </a:lnTo>
                <a:lnTo>
                  <a:pt x="3532" y="739"/>
                </a:lnTo>
                <a:lnTo>
                  <a:pt x="3539" y="766"/>
                </a:lnTo>
                <a:lnTo>
                  <a:pt x="3547" y="791"/>
                </a:lnTo>
                <a:lnTo>
                  <a:pt x="3556" y="817"/>
                </a:lnTo>
                <a:lnTo>
                  <a:pt x="3567" y="842"/>
                </a:lnTo>
                <a:lnTo>
                  <a:pt x="3580" y="865"/>
                </a:lnTo>
                <a:lnTo>
                  <a:pt x="3593" y="890"/>
                </a:lnTo>
                <a:lnTo>
                  <a:pt x="3606" y="913"/>
                </a:lnTo>
                <a:lnTo>
                  <a:pt x="3621" y="935"/>
                </a:lnTo>
                <a:lnTo>
                  <a:pt x="3638" y="956"/>
                </a:lnTo>
                <a:lnTo>
                  <a:pt x="3655" y="977"/>
                </a:lnTo>
                <a:lnTo>
                  <a:pt x="3673" y="998"/>
                </a:lnTo>
                <a:lnTo>
                  <a:pt x="3693" y="1016"/>
                </a:lnTo>
                <a:lnTo>
                  <a:pt x="3713" y="1034"/>
                </a:lnTo>
                <a:lnTo>
                  <a:pt x="3735" y="1052"/>
                </a:lnTo>
                <a:lnTo>
                  <a:pt x="3756" y="1068"/>
                </a:lnTo>
                <a:lnTo>
                  <a:pt x="3779" y="1084"/>
                </a:lnTo>
                <a:lnTo>
                  <a:pt x="3803" y="1098"/>
                </a:lnTo>
                <a:lnTo>
                  <a:pt x="3828" y="1111"/>
                </a:lnTo>
                <a:lnTo>
                  <a:pt x="3854" y="1123"/>
                </a:lnTo>
                <a:lnTo>
                  <a:pt x="3880" y="1133"/>
                </a:lnTo>
                <a:lnTo>
                  <a:pt x="3907" y="1143"/>
                </a:lnTo>
                <a:lnTo>
                  <a:pt x="3934" y="1151"/>
                </a:lnTo>
                <a:close/>
                <a:moveTo>
                  <a:pt x="5747" y="1511"/>
                </a:moveTo>
                <a:lnTo>
                  <a:pt x="5747" y="1511"/>
                </a:lnTo>
                <a:lnTo>
                  <a:pt x="5739" y="1498"/>
                </a:lnTo>
                <a:lnTo>
                  <a:pt x="5732" y="1485"/>
                </a:lnTo>
                <a:lnTo>
                  <a:pt x="5725" y="1473"/>
                </a:lnTo>
                <a:lnTo>
                  <a:pt x="5717" y="1461"/>
                </a:lnTo>
                <a:lnTo>
                  <a:pt x="5699" y="1440"/>
                </a:lnTo>
                <a:lnTo>
                  <a:pt x="5680" y="1421"/>
                </a:lnTo>
                <a:lnTo>
                  <a:pt x="5659" y="1403"/>
                </a:lnTo>
                <a:lnTo>
                  <a:pt x="5637" y="1389"/>
                </a:lnTo>
                <a:lnTo>
                  <a:pt x="5613" y="1376"/>
                </a:lnTo>
                <a:lnTo>
                  <a:pt x="5588" y="1366"/>
                </a:lnTo>
                <a:lnTo>
                  <a:pt x="5562" y="1359"/>
                </a:lnTo>
                <a:lnTo>
                  <a:pt x="5537" y="1353"/>
                </a:lnTo>
                <a:lnTo>
                  <a:pt x="5509" y="1349"/>
                </a:lnTo>
                <a:lnTo>
                  <a:pt x="5482" y="1349"/>
                </a:lnTo>
                <a:lnTo>
                  <a:pt x="5455" y="1352"/>
                </a:lnTo>
                <a:lnTo>
                  <a:pt x="5428" y="1356"/>
                </a:lnTo>
                <a:lnTo>
                  <a:pt x="5415" y="1361"/>
                </a:lnTo>
                <a:lnTo>
                  <a:pt x="5401" y="1364"/>
                </a:lnTo>
                <a:lnTo>
                  <a:pt x="5388" y="1369"/>
                </a:lnTo>
                <a:lnTo>
                  <a:pt x="5375" y="1375"/>
                </a:lnTo>
                <a:lnTo>
                  <a:pt x="4968" y="1565"/>
                </a:lnTo>
                <a:lnTo>
                  <a:pt x="4912" y="1584"/>
                </a:lnTo>
                <a:lnTo>
                  <a:pt x="4854" y="1600"/>
                </a:lnTo>
                <a:lnTo>
                  <a:pt x="4798" y="1613"/>
                </a:lnTo>
                <a:lnTo>
                  <a:pt x="4739" y="1624"/>
                </a:lnTo>
                <a:lnTo>
                  <a:pt x="4681" y="1632"/>
                </a:lnTo>
                <a:lnTo>
                  <a:pt x="4623" y="1639"/>
                </a:lnTo>
                <a:lnTo>
                  <a:pt x="4564" y="1643"/>
                </a:lnTo>
                <a:lnTo>
                  <a:pt x="4506" y="1644"/>
                </a:lnTo>
                <a:lnTo>
                  <a:pt x="4469" y="1643"/>
                </a:lnTo>
                <a:lnTo>
                  <a:pt x="4431" y="1642"/>
                </a:lnTo>
                <a:lnTo>
                  <a:pt x="4394" y="1639"/>
                </a:lnTo>
                <a:lnTo>
                  <a:pt x="4358" y="1636"/>
                </a:lnTo>
                <a:lnTo>
                  <a:pt x="4321" y="1631"/>
                </a:lnTo>
                <a:lnTo>
                  <a:pt x="4286" y="1626"/>
                </a:lnTo>
                <a:lnTo>
                  <a:pt x="4250" y="1621"/>
                </a:lnTo>
                <a:lnTo>
                  <a:pt x="4215" y="1613"/>
                </a:lnTo>
                <a:lnTo>
                  <a:pt x="4179" y="1605"/>
                </a:lnTo>
                <a:lnTo>
                  <a:pt x="4145" y="1596"/>
                </a:lnTo>
                <a:lnTo>
                  <a:pt x="4111" y="1586"/>
                </a:lnTo>
                <a:lnTo>
                  <a:pt x="4077" y="1576"/>
                </a:lnTo>
                <a:lnTo>
                  <a:pt x="4044" y="1564"/>
                </a:lnTo>
                <a:lnTo>
                  <a:pt x="4012" y="1552"/>
                </a:lnTo>
                <a:lnTo>
                  <a:pt x="3980" y="1539"/>
                </a:lnTo>
                <a:lnTo>
                  <a:pt x="3948" y="1525"/>
                </a:lnTo>
                <a:lnTo>
                  <a:pt x="3917" y="1510"/>
                </a:lnTo>
                <a:lnTo>
                  <a:pt x="3887" y="1494"/>
                </a:lnTo>
                <a:lnTo>
                  <a:pt x="3857" y="1478"/>
                </a:lnTo>
                <a:lnTo>
                  <a:pt x="3829" y="1461"/>
                </a:lnTo>
                <a:lnTo>
                  <a:pt x="3801" y="1444"/>
                </a:lnTo>
                <a:lnTo>
                  <a:pt x="3773" y="1425"/>
                </a:lnTo>
                <a:lnTo>
                  <a:pt x="3748" y="1406"/>
                </a:lnTo>
                <a:lnTo>
                  <a:pt x="3722" y="1386"/>
                </a:lnTo>
                <a:lnTo>
                  <a:pt x="3697" y="1364"/>
                </a:lnTo>
                <a:lnTo>
                  <a:pt x="3673" y="1343"/>
                </a:lnTo>
                <a:lnTo>
                  <a:pt x="3651" y="1321"/>
                </a:lnTo>
                <a:lnTo>
                  <a:pt x="3628" y="1298"/>
                </a:lnTo>
                <a:lnTo>
                  <a:pt x="3607" y="1275"/>
                </a:lnTo>
                <a:lnTo>
                  <a:pt x="3587" y="1251"/>
                </a:lnTo>
                <a:lnTo>
                  <a:pt x="3568" y="1226"/>
                </a:lnTo>
                <a:lnTo>
                  <a:pt x="3550" y="1202"/>
                </a:lnTo>
                <a:lnTo>
                  <a:pt x="3440" y="1045"/>
                </a:lnTo>
                <a:lnTo>
                  <a:pt x="3358" y="927"/>
                </a:lnTo>
                <a:lnTo>
                  <a:pt x="3313" y="862"/>
                </a:lnTo>
                <a:lnTo>
                  <a:pt x="3280" y="811"/>
                </a:lnTo>
                <a:lnTo>
                  <a:pt x="3245" y="763"/>
                </a:lnTo>
                <a:lnTo>
                  <a:pt x="3209" y="715"/>
                </a:lnTo>
                <a:lnTo>
                  <a:pt x="3172" y="669"/>
                </a:lnTo>
                <a:lnTo>
                  <a:pt x="3133" y="625"/>
                </a:lnTo>
                <a:lnTo>
                  <a:pt x="3093" y="581"/>
                </a:lnTo>
                <a:lnTo>
                  <a:pt x="3051" y="540"/>
                </a:lnTo>
                <a:lnTo>
                  <a:pt x="3009" y="500"/>
                </a:lnTo>
                <a:lnTo>
                  <a:pt x="2965" y="459"/>
                </a:lnTo>
                <a:lnTo>
                  <a:pt x="2921" y="423"/>
                </a:lnTo>
                <a:lnTo>
                  <a:pt x="2875" y="386"/>
                </a:lnTo>
                <a:lnTo>
                  <a:pt x="2828" y="352"/>
                </a:lnTo>
                <a:lnTo>
                  <a:pt x="2781" y="319"/>
                </a:lnTo>
                <a:lnTo>
                  <a:pt x="2731" y="287"/>
                </a:lnTo>
                <a:lnTo>
                  <a:pt x="2682" y="256"/>
                </a:lnTo>
                <a:lnTo>
                  <a:pt x="2631" y="228"/>
                </a:lnTo>
                <a:lnTo>
                  <a:pt x="2580" y="201"/>
                </a:lnTo>
                <a:lnTo>
                  <a:pt x="2528" y="176"/>
                </a:lnTo>
                <a:lnTo>
                  <a:pt x="2475" y="153"/>
                </a:lnTo>
                <a:lnTo>
                  <a:pt x="2421" y="130"/>
                </a:lnTo>
                <a:lnTo>
                  <a:pt x="2367" y="110"/>
                </a:lnTo>
                <a:lnTo>
                  <a:pt x="2313" y="91"/>
                </a:lnTo>
                <a:lnTo>
                  <a:pt x="2256" y="75"/>
                </a:lnTo>
                <a:lnTo>
                  <a:pt x="2200" y="59"/>
                </a:lnTo>
                <a:lnTo>
                  <a:pt x="2144" y="45"/>
                </a:lnTo>
                <a:lnTo>
                  <a:pt x="2086" y="33"/>
                </a:lnTo>
                <a:lnTo>
                  <a:pt x="2029" y="23"/>
                </a:lnTo>
                <a:lnTo>
                  <a:pt x="1971" y="15"/>
                </a:lnTo>
                <a:lnTo>
                  <a:pt x="1912" y="9"/>
                </a:lnTo>
                <a:lnTo>
                  <a:pt x="1853" y="4"/>
                </a:lnTo>
                <a:lnTo>
                  <a:pt x="1794" y="2"/>
                </a:lnTo>
                <a:lnTo>
                  <a:pt x="1735" y="0"/>
                </a:lnTo>
                <a:lnTo>
                  <a:pt x="1697" y="0"/>
                </a:lnTo>
                <a:lnTo>
                  <a:pt x="1656" y="2"/>
                </a:lnTo>
                <a:lnTo>
                  <a:pt x="1616" y="4"/>
                </a:lnTo>
                <a:lnTo>
                  <a:pt x="1577" y="7"/>
                </a:lnTo>
                <a:lnTo>
                  <a:pt x="1537" y="11"/>
                </a:lnTo>
                <a:lnTo>
                  <a:pt x="1497" y="16"/>
                </a:lnTo>
                <a:lnTo>
                  <a:pt x="1457" y="22"/>
                </a:lnTo>
                <a:lnTo>
                  <a:pt x="1417" y="28"/>
                </a:lnTo>
                <a:lnTo>
                  <a:pt x="1378" y="35"/>
                </a:lnTo>
                <a:lnTo>
                  <a:pt x="1338" y="43"/>
                </a:lnTo>
                <a:lnTo>
                  <a:pt x="1298" y="52"/>
                </a:lnTo>
                <a:lnTo>
                  <a:pt x="1258" y="63"/>
                </a:lnTo>
                <a:lnTo>
                  <a:pt x="1219" y="74"/>
                </a:lnTo>
                <a:lnTo>
                  <a:pt x="1178" y="85"/>
                </a:lnTo>
                <a:lnTo>
                  <a:pt x="1140" y="98"/>
                </a:lnTo>
                <a:lnTo>
                  <a:pt x="1101" y="111"/>
                </a:lnTo>
                <a:lnTo>
                  <a:pt x="1076" y="122"/>
                </a:lnTo>
                <a:lnTo>
                  <a:pt x="657" y="318"/>
                </a:lnTo>
                <a:lnTo>
                  <a:pt x="644" y="324"/>
                </a:lnTo>
                <a:lnTo>
                  <a:pt x="632" y="331"/>
                </a:lnTo>
                <a:lnTo>
                  <a:pt x="620" y="339"/>
                </a:lnTo>
                <a:lnTo>
                  <a:pt x="608" y="346"/>
                </a:lnTo>
                <a:lnTo>
                  <a:pt x="587" y="364"/>
                </a:lnTo>
                <a:lnTo>
                  <a:pt x="568" y="384"/>
                </a:lnTo>
                <a:lnTo>
                  <a:pt x="551" y="405"/>
                </a:lnTo>
                <a:lnTo>
                  <a:pt x="535" y="428"/>
                </a:lnTo>
                <a:lnTo>
                  <a:pt x="524" y="451"/>
                </a:lnTo>
                <a:lnTo>
                  <a:pt x="513" y="476"/>
                </a:lnTo>
                <a:lnTo>
                  <a:pt x="505" y="502"/>
                </a:lnTo>
                <a:lnTo>
                  <a:pt x="500" y="528"/>
                </a:lnTo>
                <a:lnTo>
                  <a:pt x="496" y="555"/>
                </a:lnTo>
                <a:lnTo>
                  <a:pt x="496" y="582"/>
                </a:lnTo>
                <a:lnTo>
                  <a:pt x="499" y="609"/>
                </a:lnTo>
                <a:lnTo>
                  <a:pt x="503" y="636"/>
                </a:lnTo>
                <a:lnTo>
                  <a:pt x="507" y="649"/>
                </a:lnTo>
                <a:lnTo>
                  <a:pt x="512" y="664"/>
                </a:lnTo>
                <a:lnTo>
                  <a:pt x="516" y="677"/>
                </a:lnTo>
                <a:lnTo>
                  <a:pt x="522" y="690"/>
                </a:lnTo>
                <a:lnTo>
                  <a:pt x="529" y="703"/>
                </a:lnTo>
                <a:lnTo>
                  <a:pt x="537" y="714"/>
                </a:lnTo>
                <a:lnTo>
                  <a:pt x="544" y="727"/>
                </a:lnTo>
                <a:lnTo>
                  <a:pt x="552" y="738"/>
                </a:lnTo>
                <a:lnTo>
                  <a:pt x="570" y="759"/>
                </a:lnTo>
                <a:lnTo>
                  <a:pt x="588" y="779"/>
                </a:lnTo>
                <a:lnTo>
                  <a:pt x="610" y="796"/>
                </a:lnTo>
                <a:lnTo>
                  <a:pt x="632" y="811"/>
                </a:lnTo>
                <a:lnTo>
                  <a:pt x="656" y="823"/>
                </a:lnTo>
                <a:lnTo>
                  <a:pt x="680" y="833"/>
                </a:lnTo>
                <a:lnTo>
                  <a:pt x="706" y="842"/>
                </a:lnTo>
                <a:lnTo>
                  <a:pt x="732" y="848"/>
                </a:lnTo>
                <a:lnTo>
                  <a:pt x="760" y="850"/>
                </a:lnTo>
                <a:lnTo>
                  <a:pt x="787" y="850"/>
                </a:lnTo>
                <a:lnTo>
                  <a:pt x="814" y="848"/>
                </a:lnTo>
                <a:lnTo>
                  <a:pt x="841" y="843"/>
                </a:lnTo>
                <a:lnTo>
                  <a:pt x="854" y="839"/>
                </a:lnTo>
                <a:lnTo>
                  <a:pt x="868" y="835"/>
                </a:lnTo>
                <a:lnTo>
                  <a:pt x="881" y="830"/>
                </a:lnTo>
                <a:lnTo>
                  <a:pt x="894" y="824"/>
                </a:lnTo>
                <a:lnTo>
                  <a:pt x="1301" y="633"/>
                </a:lnTo>
                <a:lnTo>
                  <a:pt x="1355" y="616"/>
                </a:lnTo>
                <a:lnTo>
                  <a:pt x="1410" y="601"/>
                </a:lnTo>
                <a:lnTo>
                  <a:pt x="1464" y="588"/>
                </a:lnTo>
                <a:lnTo>
                  <a:pt x="1518" y="577"/>
                </a:lnTo>
                <a:lnTo>
                  <a:pt x="1573" y="569"/>
                </a:lnTo>
                <a:lnTo>
                  <a:pt x="1627" y="563"/>
                </a:lnTo>
                <a:lnTo>
                  <a:pt x="1681" y="561"/>
                </a:lnTo>
                <a:lnTo>
                  <a:pt x="1735" y="560"/>
                </a:lnTo>
                <a:lnTo>
                  <a:pt x="1792" y="561"/>
                </a:lnTo>
                <a:lnTo>
                  <a:pt x="1848" y="564"/>
                </a:lnTo>
                <a:lnTo>
                  <a:pt x="1902" y="570"/>
                </a:lnTo>
                <a:lnTo>
                  <a:pt x="1957" y="579"/>
                </a:lnTo>
                <a:lnTo>
                  <a:pt x="2010" y="589"/>
                </a:lnTo>
                <a:lnTo>
                  <a:pt x="2065" y="601"/>
                </a:lnTo>
                <a:lnTo>
                  <a:pt x="2118" y="616"/>
                </a:lnTo>
                <a:lnTo>
                  <a:pt x="2170" y="634"/>
                </a:lnTo>
                <a:lnTo>
                  <a:pt x="2222" y="653"/>
                </a:lnTo>
                <a:lnTo>
                  <a:pt x="2271" y="674"/>
                </a:lnTo>
                <a:lnTo>
                  <a:pt x="2322" y="698"/>
                </a:lnTo>
                <a:lnTo>
                  <a:pt x="2370" y="723"/>
                </a:lnTo>
                <a:lnTo>
                  <a:pt x="2418" y="751"/>
                </a:lnTo>
                <a:lnTo>
                  <a:pt x="2464" y="780"/>
                </a:lnTo>
                <a:lnTo>
                  <a:pt x="2510" y="811"/>
                </a:lnTo>
                <a:lnTo>
                  <a:pt x="2553" y="844"/>
                </a:lnTo>
                <a:lnTo>
                  <a:pt x="809" y="1655"/>
                </a:lnTo>
                <a:lnTo>
                  <a:pt x="839" y="1656"/>
                </a:lnTo>
                <a:lnTo>
                  <a:pt x="868" y="1658"/>
                </a:lnTo>
                <a:lnTo>
                  <a:pt x="924" y="1663"/>
                </a:lnTo>
                <a:lnTo>
                  <a:pt x="977" y="1670"/>
                </a:lnTo>
                <a:lnTo>
                  <a:pt x="1029" y="1680"/>
                </a:lnTo>
                <a:lnTo>
                  <a:pt x="1076" y="1691"/>
                </a:lnTo>
                <a:lnTo>
                  <a:pt x="1122" y="1704"/>
                </a:lnTo>
                <a:lnTo>
                  <a:pt x="1165" y="1720"/>
                </a:lnTo>
                <a:lnTo>
                  <a:pt x="1207" y="1735"/>
                </a:lnTo>
                <a:lnTo>
                  <a:pt x="1246" y="1752"/>
                </a:lnTo>
                <a:lnTo>
                  <a:pt x="1282" y="1769"/>
                </a:lnTo>
                <a:lnTo>
                  <a:pt x="1318" y="1787"/>
                </a:lnTo>
                <a:lnTo>
                  <a:pt x="1350" y="1805"/>
                </a:lnTo>
                <a:lnTo>
                  <a:pt x="1380" y="1822"/>
                </a:lnTo>
                <a:lnTo>
                  <a:pt x="1409" y="1840"/>
                </a:lnTo>
                <a:lnTo>
                  <a:pt x="1459" y="1873"/>
                </a:lnTo>
                <a:lnTo>
                  <a:pt x="1510" y="1905"/>
                </a:lnTo>
                <a:lnTo>
                  <a:pt x="1564" y="1937"/>
                </a:lnTo>
                <a:lnTo>
                  <a:pt x="1593" y="1952"/>
                </a:lnTo>
                <a:lnTo>
                  <a:pt x="1621" y="1967"/>
                </a:lnTo>
                <a:lnTo>
                  <a:pt x="1653" y="1982"/>
                </a:lnTo>
                <a:lnTo>
                  <a:pt x="1685" y="1996"/>
                </a:lnTo>
                <a:lnTo>
                  <a:pt x="1719" y="2009"/>
                </a:lnTo>
                <a:lnTo>
                  <a:pt x="1754" y="2021"/>
                </a:lnTo>
                <a:lnTo>
                  <a:pt x="1792" y="2030"/>
                </a:lnTo>
                <a:lnTo>
                  <a:pt x="1832" y="2039"/>
                </a:lnTo>
                <a:lnTo>
                  <a:pt x="1875" y="2047"/>
                </a:lnTo>
                <a:lnTo>
                  <a:pt x="1921" y="2052"/>
                </a:lnTo>
                <a:lnTo>
                  <a:pt x="1968" y="2056"/>
                </a:lnTo>
                <a:lnTo>
                  <a:pt x="2019" y="2057"/>
                </a:lnTo>
                <a:lnTo>
                  <a:pt x="2069" y="2056"/>
                </a:lnTo>
                <a:lnTo>
                  <a:pt x="2117" y="2052"/>
                </a:lnTo>
                <a:lnTo>
                  <a:pt x="2161" y="2047"/>
                </a:lnTo>
                <a:lnTo>
                  <a:pt x="2204" y="2039"/>
                </a:lnTo>
                <a:lnTo>
                  <a:pt x="2243" y="2031"/>
                </a:lnTo>
                <a:lnTo>
                  <a:pt x="2281" y="2021"/>
                </a:lnTo>
                <a:lnTo>
                  <a:pt x="2316" y="2010"/>
                </a:lnTo>
                <a:lnTo>
                  <a:pt x="2349" y="1997"/>
                </a:lnTo>
                <a:lnTo>
                  <a:pt x="2381" y="1983"/>
                </a:lnTo>
                <a:lnTo>
                  <a:pt x="2412" y="1969"/>
                </a:lnTo>
                <a:lnTo>
                  <a:pt x="2441" y="1953"/>
                </a:lnTo>
                <a:lnTo>
                  <a:pt x="2469" y="1938"/>
                </a:lnTo>
                <a:lnTo>
                  <a:pt x="2525" y="1905"/>
                </a:lnTo>
                <a:lnTo>
                  <a:pt x="2578" y="1872"/>
                </a:lnTo>
                <a:lnTo>
                  <a:pt x="2634" y="1838"/>
                </a:lnTo>
                <a:lnTo>
                  <a:pt x="2663" y="1820"/>
                </a:lnTo>
                <a:lnTo>
                  <a:pt x="2695" y="1801"/>
                </a:lnTo>
                <a:lnTo>
                  <a:pt x="2728" y="1783"/>
                </a:lnTo>
                <a:lnTo>
                  <a:pt x="2765" y="1765"/>
                </a:lnTo>
                <a:lnTo>
                  <a:pt x="2802" y="1747"/>
                </a:lnTo>
                <a:lnTo>
                  <a:pt x="2842" y="1730"/>
                </a:lnTo>
                <a:lnTo>
                  <a:pt x="2884" y="1714"/>
                </a:lnTo>
                <a:lnTo>
                  <a:pt x="2929" y="1700"/>
                </a:lnTo>
                <a:lnTo>
                  <a:pt x="2976" y="1687"/>
                </a:lnTo>
                <a:lnTo>
                  <a:pt x="3026" y="1675"/>
                </a:lnTo>
                <a:lnTo>
                  <a:pt x="3078" y="1667"/>
                </a:lnTo>
                <a:lnTo>
                  <a:pt x="3106" y="1663"/>
                </a:lnTo>
                <a:lnTo>
                  <a:pt x="3134" y="1659"/>
                </a:lnTo>
                <a:lnTo>
                  <a:pt x="3162" y="1657"/>
                </a:lnTo>
                <a:lnTo>
                  <a:pt x="3192" y="1655"/>
                </a:lnTo>
                <a:lnTo>
                  <a:pt x="3222" y="1655"/>
                </a:lnTo>
                <a:lnTo>
                  <a:pt x="3253" y="1654"/>
                </a:lnTo>
                <a:lnTo>
                  <a:pt x="3284" y="1655"/>
                </a:lnTo>
                <a:lnTo>
                  <a:pt x="3314" y="1656"/>
                </a:lnTo>
                <a:lnTo>
                  <a:pt x="3344" y="1657"/>
                </a:lnTo>
                <a:lnTo>
                  <a:pt x="3373" y="1659"/>
                </a:lnTo>
                <a:lnTo>
                  <a:pt x="3402" y="1663"/>
                </a:lnTo>
                <a:lnTo>
                  <a:pt x="3429" y="1667"/>
                </a:lnTo>
                <a:lnTo>
                  <a:pt x="3482" y="1676"/>
                </a:lnTo>
                <a:lnTo>
                  <a:pt x="3533" y="1687"/>
                </a:lnTo>
                <a:lnTo>
                  <a:pt x="3580" y="1701"/>
                </a:lnTo>
                <a:lnTo>
                  <a:pt x="3625" y="1715"/>
                </a:lnTo>
                <a:lnTo>
                  <a:pt x="3668" y="1731"/>
                </a:lnTo>
                <a:lnTo>
                  <a:pt x="3709" y="1748"/>
                </a:lnTo>
                <a:lnTo>
                  <a:pt x="3746" y="1766"/>
                </a:lnTo>
                <a:lnTo>
                  <a:pt x="3782" y="1785"/>
                </a:lnTo>
                <a:lnTo>
                  <a:pt x="3816" y="1802"/>
                </a:lnTo>
                <a:lnTo>
                  <a:pt x="3848" y="1821"/>
                </a:lnTo>
                <a:lnTo>
                  <a:pt x="3876" y="1839"/>
                </a:lnTo>
                <a:lnTo>
                  <a:pt x="3929" y="1873"/>
                </a:lnTo>
                <a:lnTo>
                  <a:pt x="3942" y="1881"/>
                </a:lnTo>
                <a:lnTo>
                  <a:pt x="3992" y="1912"/>
                </a:lnTo>
                <a:lnTo>
                  <a:pt x="4044" y="1943"/>
                </a:lnTo>
                <a:lnTo>
                  <a:pt x="4072" y="1958"/>
                </a:lnTo>
                <a:lnTo>
                  <a:pt x="4100" y="1972"/>
                </a:lnTo>
                <a:lnTo>
                  <a:pt x="4131" y="1986"/>
                </a:lnTo>
                <a:lnTo>
                  <a:pt x="4163" y="1999"/>
                </a:lnTo>
                <a:lnTo>
                  <a:pt x="4196" y="2011"/>
                </a:lnTo>
                <a:lnTo>
                  <a:pt x="4231" y="2022"/>
                </a:lnTo>
                <a:lnTo>
                  <a:pt x="4268" y="2032"/>
                </a:lnTo>
                <a:lnTo>
                  <a:pt x="4307" y="2041"/>
                </a:lnTo>
                <a:lnTo>
                  <a:pt x="4348" y="2047"/>
                </a:lnTo>
                <a:lnTo>
                  <a:pt x="4393" y="2052"/>
                </a:lnTo>
                <a:lnTo>
                  <a:pt x="4439" y="2056"/>
                </a:lnTo>
                <a:lnTo>
                  <a:pt x="4489" y="2057"/>
                </a:lnTo>
                <a:lnTo>
                  <a:pt x="4538" y="2056"/>
                </a:lnTo>
                <a:lnTo>
                  <a:pt x="4587" y="2052"/>
                </a:lnTo>
                <a:lnTo>
                  <a:pt x="4631" y="2047"/>
                </a:lnTo>
                <a:lnTo>
                  <a:pt x="4673" y="2039"/>
                </a:lnTo>
                <a:lnTo>
                  <a:pt x="4713" y="2031"/>
                </a:lnTo>
                <a:lnTo>
                  <a:pt x="4749" y="2021"/>
                </a:lnTo>
                <a:lnTo>
                  <a:pt x="4785" y="2010"/>
                </a:lnTo>
                <a:lnTo>
                  <a:pt x="4819" y="1997"/>
                </a:lnTo>
                <a:lnTo>
                  <a:pt x="4851" y="1983"/>
                </a:lnTo>
                <a:lnTo>
                  <a:pt x="4882" y="1969"/>
                </a:lnTo>
                <a:lnTo>
                  <a:pt x="4911" y="1953"/>
                </a:lnTo>
                <a:lnTo>
                  <a:pt x="4939" y="1938"/>
                </a:lnTo>
                <a:lnTo>
                  <a:pt x="4994" y="1905"/>
                </a:lnTo>
                <a:lnTo>
                  <a:pt x="5048" y="1872"/>
                </a:lnTo>
                <a:lnTo>
                  <a:pt x="5101" y="1839"/>
                </a:lnTo>
                <a:lnTo>
                  <a:pt x="5131" y="1821"/>
                </a:lnTo>
                <a:lnTo>
                  <a:pt x="5161" y="1802"/>
                </a:lnTo>
                <a:lnTo>
                  <a:pt x="5194" y="1785"/>
                </a:lnTo>
                <a:lnTo>
                  <a:pt x="5230" y="1767"/>
                </a:lnTo>
                <a:lnTo>
                  <a:pt x="5266" y="1749"/>
                </a:lnTo>
                <a:lnTo>
                  <a:pt x="5305" y="1733"/>
                </a:lnTo>
                <a:lnTo>
                  <a:pt x="5347" y="1717"/>
                </a:lnTo>
                <a:lnTo>
                  <a:pt x="5390" y="1702"/>
                </a:lnTo>
                <a:lnTo>
                  <a:pt x="5436" y="1689"/>
                </a:lnTo>
                <a:lnTo>
                  <a:pt x="5485" y="1677"/>
                </a:lnTo>
                <a:lnTo>
                  <a:pt x="5535" y="1668"/>
                </a:lnTo>
                <a:lnTo>
                  <a:pt x="5588" y="1661"/>
                </a:lnTo>
                <a:lnTo>
                  <a:pt x="5617" y="1658"/>
                </a:lnTo>
                <a:lnTo>
                  <a:pt x="5645" y="1656"/>
                </a:lnTo>
                <a:lnTo>
                  <a:pt x="5675" y="1655"/>
                </a:lnTo>
                <a:lnTo>
                  <a:pt x="5704" y="1654"/>
                </a:lnTo>
                <a:lnTo>
                  <a:pt x="5770" y="1656"/>
                </a:lnTo>
                <a:lnTo>
                  <a:pt x="5771" y="1638"/>
                </a:lnTo>
                <a:lnTo>
                  <a:pt x="5771" y="1619"/>
                </a:lnTo>
                <a:lnTo>
                  <a:pt x="5770" y="1602"/>
                </a:lnTo>
                <a:lnTo>
                  <a:pt x="5768" y="1583"/>
                </a:lnTo>
                <a:lnTo>
                  <a:pt x="5764" y="1565"/>
                </a:lnTo>
                <a:lnTo>
                  <a:pt x="5760" y="1546"/>
                </a:lnTo>
                <a:lnTo>
                  <a:pt x="5754" y="1529"/>
                </a:lnTo>
                <a:lnTo>
                  <a:pt x="5747" y="1511"/>
                </a:lnTo>
                <a:close/>
                <a:moveTo>
                  <a:pt x="5042" y="2637"/>
                </a:moveTo>
                <a:lnTo>
                  <a:pt x="5042" y="2637"/>
                </a:lnTo>
                <a:lnTo>
                  <a:pt x="4988" y="2671"/>
                </a:lnTo>
                <a:lnTo>
                  <a:pt x="4933" y="2703"/>
                </a:lnTo>
                <a:lnTo>
                  <a:pt x="4905" y="2718"/>
                </a:lnTo>
                <a:lnTo>
                  <a:pt x="4876" y="2733"/>
                </a:lnTo>
                <a:lnTo>
                  <a:pt x="4846" y="2747"/>
                </a:lnTo>
                <a:lnTo>
                  <a:pt x="4814" y="2762"/>
                </a:lnTo>
                <a:lnTo>
                  <a:pt x="4781" y="2773"/>
                </a:lnTo>
                <a:lnTo>
                  <a:pt x="4746" y="2785"/>
                </a:lnTo>
                <a:lnTo>
                  <a:pt x="4709" y="2795"/>
                </a:lnTo>
                <a:lnTo>
                  <a:pt x="4670" y="2803"/>
                </a:lnTo>
                <a:lnTo>
                  <a:pt x="4629" y="2810"/>
                </a:lnTo>
                <a:lnTo>
                  <a:pt x="4585" y="2816"/>
                </a:lnTo>
                <a:lnTo>
                  <a:pt x="4538" y="2819"/>
                </a:lnTo>
                <a:lnTo>
                  <a:pt x="4487" y="2821"/>
                </a:lnTo>
                <a:lnTo>
                  <a:pt x="4440" y="2819"/>
                </a:lnTo>
                <a:lnTo>
                  <a:pt x="4395" y="2816"/>
                </a:lnTo>
                <a:lnTo>
                  <a:pt x="4353" y="2811"/>
                </a:lnTo>
                <a:lnTo>
                  <a:pt x="4313" y="2804"/>
                </a:lnTo>
                <a:lnTo>
                  <a:pt x="4275" y="2797"/>
                </a:lnTo>
                <a:lnTo>
                  <a:pt x="4238" y="2788"/>
                </a:lnTo>
                <a:lnTo>
                  <a:pt x="4204" y="2777"/>
                </a:lnTo>
                <a:lnTo>
                  <a:pt x="4172" y="2765"/>
                </a:lnTo>
                <a:lnTo>
                  <a:pt x="4140" y="2753"/>
                </a:lnTo>
                <a:lnTo>
                  <a:pt x="4111" y="2739"/>
                </a:lnTo>
                <a:lnTo>
                  <a:pt x="4083" y="2725"/>
                </a:lnTo>
                <a:lnTo>
                  <a:pt x="4057" y="2711"/>
                </a:lnTo>
                <a:lnTo>
                  <a:pt x="4005" y="2681"/>
                </a:lnTo>
                <a:lnTo>
                  <a:pt x="3956" y="2651"/>
                </a:lnTo>
                <a:lnTo>
                  <a:pt x="3935" y="2638"/>
                </a:lnTo>
                <a:lnTo>
                  <a:pt x="3883" y="2605"/>
                </a:lnTo>
                <a:lnTo>
                  <a:pt x="3854" y="2586"/>
                </a:lnTo>
                <a:lnTo>
                  <a:pt x="3822" y="2568"/>
                </a:lnTo>
                <a:lnTo>
                  <a:pt x="3788" y="2549"/>
                </a:lnTo>
                <a:lnTo>
                  <a:pt x="3751" y="2530"/>
                </a:lnTo>
                <a:lnTo>
                  <a:pt x="3713" y="2513"/>
                </a:lnTo>
                <a:lnTo>
                  <a:pt x="3672" y="2495"/>
                </a:lnTo>
                <a:lnTo>
                  <a:pt x="3628" y="2480"/>
                </a:lnTo>
                <a:lnTo>
                  <a:pt x="3583" y="2464"/>
                </a:lnTo>
                <a:lnTo>
                  <a:pt x="3535" y="2451"/>
                </a:lnTo>
                <a:lnTo>
                  <a:pt x="3484" y="2439"/>
                </a:lnTo>
                <a:lnTo>
                  <a:pt x="3430" y="2430"/>
                </a:lnTo>
                <a:lnTo>
                  <a:pt x="3403" y="2426"/>
                </a:lnTo>
                <a:lnTo>
                  <a:pt x="3375" y="2423"/>
                </a:lnTo>
                <a:lnTo>
                  <a:pt x="3345" y="2421"/>
                </a:lnTo>
                <a:lnTo>
                  <a:pt x="3314" y="2418"/>
                </a:lnTo>
                <a:lnTo>
                  <a:pt x="3285" y="2418"/>
                </a:lnTo>
                <a:lnTo>
                  <a:pt x="3253" y="2417"/>
                </a:lnTo>
                <a:lnTo>
                  <a:pt x="3222" y="2418"/>
                </a:lnTo>
                <a:lnTo>
                  <a:pt x="3192" y="2418"/>
                </a:lnTo>
                <a:lnTo>
                  <a:pt x="3162" y="2421"/>
                </a:lnTo>
                <a:lnTo>
                  <a:pt x="3133" y="2423"/>
                </a:lnTo>
                <a:lnTo>
                  <a:pt x="3104" y="2426"/>
                </a:lnTo>
                <a:lnTo>
                  <a:pt x="3077" y="2430"/>
                </a:lnTo>
                <a:lnTo>
                  <a:pt x="3024" y="2439"/>
                </a:lnTo>
                <a:lnTo>
                  <a:pt x="2973" y="2450"/>
                </a:lnTo>
                <a:lnTo>
                  <a:pt x="2925" y="2463"/>
                </a:lnTo>
                <a:lnTo>
                  <a:pt x="2880" y="2478"/>
                </a:lnTo>
                <a:lnTo>
                  <a:pt x="2838" y="2495"/>
                </a:lnTo>
                <a:lnTo>
                  <a:pt x="2796" y="2511"/>
                </a:lnTo>
                <a:lnTo>
                  <a:pt x="2759" y="2529"/>
                </a:lnTo>
                <a:lnTo>
                  <a:pt x="2723" y="2548"/>
                </a:lnTo>
                <a:lnTo>
                  <a:pt x="2689" y="2567"/>
                </a:lnTo>
                <a:lnTo>
                  <a:pt x="2657" y="2585"/>
                </a:lnTo>
                <a:lnTo>
                  <a:pt x="2626" y="2603"/>
                </a:lnTo>
                <a:lnTo>
                  <a:pt x="2572" y="2637"/>
                </a:lnTo>
                <a:lnTo>
                  <a:pt x="2518" y="2671"/>
                </a:lnTo>
                <a:lnTo>
                  <a:pt x="2464" y="2703"/>
                </a:lnTo>
                <a:lnTo>
                  <a:pt x="2435" y="2718"/>
                </a:lnTo>
                <a:lnTo>
                  <a:pt x="2407" y="2733"/>
                </a:lnTo>
                <a:lnTo>
                  <a:pt x="2376" y="2747"/>
                </a:lnTo>
                <a:lnTo>
                  <a:pt x="2344" y="2762"/>
                </a:lnTo>
                <a:lnTo>
                  <a:pt x="2311" y="2773"/>
                </a:lnTo>
                <a:lnTo>
                  <a:pt x="2277" y="2785"/>
                </a:lnTo>
                <a:lnTo>
                  <a:pt x="2241" y="2795"/>
                </a:lnTo>
                <a:lnTo>
                  <a:pt x="2202" y="2803"/>
                </a:lnTo>
                <a:lnTo>
                  <a:pt x="2159" y="2810"/>
                </a:lnTo>
                <a:lnTo>
                  <a:pt x="2115" y="2816"/>
                </a:lnTo>
                <a:lnTo>
                  <a:pt x="2068" y="2819"/>
                </a:lnTo>
                <a:lnTo>
                  <a:pt x="2019" y="2821"/>
                </a:lnTo>
                <a:lnTo>
                  <a:pt x="1968" y="2819"/>
                </a:lnTo>
                <a:lnTo>
                  <a:pt x="1921" y="2816"/>
                </a:lnTo>
                <a:lnTo>
                  <a:pt x="1877" y="2810"/>
                </a:lnTo>
                <a:lnTo>
                  <a:pt x="1835" y="2803"/>
                </a:lnTo>
                <a:lnTo>
                  <a:pt x="1796" y="2795"/>
                </a:lnTo>
                <a:lnTo>
                  <a:pt x="1758" y="2784"/>
                </a:lnTo>
                <a:lnTo>
                  <a:pt x="1722" y="2772"/>
                </a:lnTo>
                <a:lnTo>
                  <a:pt x="1689" y="2760"/>
                </a:lnTo>
                <a:lnTo>
                  <a:pt x="1658" y="2746"/>
                </a:lnTo>
                <a:lnTo>
                  <a:pt x="1627" y="2732"/>
                </a:lnTo>
                <a:lnTo>
                  <a:pt x="1597" y="2717"/>
                </a:lnTo>
                <a:lnTo>
                  <a:pt x="1570" y="2701"/>
                </a:lnTo>
                <a:lnTo>
                  <a:pt x="1517" y="2670"/>
                </a:lnTo>
                <a:lnTo>
                  <a:pt x="1466" y="2638"/>
                </a:lnTo>
                <a:lnTo>
                  <a:pt x="1413" y="2605"/>
                </a:lnTo>
                <a:lnTo>
                  <a:pt x="1384" y="2586"/>
                </a:lnTo>
                <a:lnTo>
                  <a:pt x="1352" y="2568"/>
                </a:lnTo>
                <a:lnTo>
                  <a:pt x="1318" y="2549"/>
                </a:lnTo>
                <a:lnTo>
                  <a:pt x="1282" y="2530"/>
                </a:lnTo>
                <a:lnTo>
                  <a:pt x="1243" y="2513"/>
                </a:lnTo>
                <a:lnTo>
                  <a:pt x="1203" y="2495"/>
                </a:lnTo>
                <a:lnTo>
                  <a:pt x="1160" y="2480"/>
                </a:lnTo>
                <a:lnTo>
                  <a:pt x="1114" y="2464"/>
                </a:lnTo>
                <a:lnTo>
                  <a:pt x="1065" y="2451"/>
                </a:lnTo>
                <a:lnTo>
                  <a:pt x="1014" y="2439"/>
                </a:lnTo>
                <a:lnTo>
                  <a:pt x="961" y="2430"/>
                </a:lnTo>
                <a:lnTo>
                  <a:pt x="933" y="2426"/>
                </a:lnTo>
                <a:lnTo>
                  <a:pt x="905" y="2423"/>
                </a:lnTo>
                <a:lnTo>
                  <a:pt x="875" y="2421"/>
                </a:lnTo>
                <a:lnTo>
                  <a:pt x="846" y="2418"/>
                </a:lnTo>
                <a:lnTo>
                  <a:pt x="815" y="2418"/>
                </a:lnTo>
                <a:lnTo>
                  <a:pt x="783" y="2417"/>
                </a:lnTo>
                <a:lnTo>
                  <a:pt x="752" y="2418"/>
                </a:lnTo>
                <a:lnTo>
                  <a:pt x="722" y="2418"/>
                </a:lnTo>
                <a:lnTo>
                  <a:pt x="692" y="2421"/>
                </a:lnTo>
                <a:lnTo>
                  <a:pt x="663" y="2423"/>
                </a:lnTo>
                <a:lnTo>
                  <a:pt x="634" y="2426"/>
                </a:lnTo>
                <a:lnTo>
                  <a:pt x="607" y="2430"/>
                </a:lnTo>
                <a:lnTo>
                  <a:pt x="554" y="2439"/>
                </a:lnTo>
                <a:lnTo>
                  <a:pt x="503" y="2450"/>
                </a:lnTo>
                <a:lnTo>
                  <a:pt x="456" y="2463"/>
                </a:lnTo>
                <a:lnTo>
                  <a:pt x="410" y="2478"/>
                </a:lnTo>
                <a:lnTo>
                  <a:pt x="368" y="2495"/>
                </a:lnTo>
                <a:lnTo>
                  <a:pt x="328" y="2511"/>
                </a:lnTo>
                <a:lnTo>
                  <a:pt x="289" y="2529"/>
                </a:lnTo>
                <a:lnTo>
                  <a:pt x="253" y="2548"/>
                </a:lnTo>
                <a:lnTo>
                  <a:pt x="219" y="2567"/>
                </a:lnTo>
                <a:lnTo>
                  <a:pt x="187" y="2585"/>
                </a:lnTo>
                <a:lnTo>
                  <a:pt x="158" y="2603"/>
                </a:lnTo>
                <a:lnTo>
                  <a:pt x="102" y="2637"/>
                </a:lnTo>
                <a:lnTo>
                  <a:pt x="51" y="2668"/>
                </a:lnTo>
                <a:lnTo>
                  <a:pt x="0" y="2700"/>
                </a:lnTo>
                <a:lnTo>
                  <a:pt x="0" y="2969"/>
                </a:lnTo>
                <a:lnTo>
                  <a:pt x="34" y="2954"/>
                </a:lnTo>
                <a:lnTo>
                  <a:pt x="67" y="2937"/>
                </a:lnTo>
                <a:lnTo>
                  <a:pt x="98" y="2921"/>
                </a:lnTo>
                <a:lnTo>
                  <a:pt x="127" y="2904"/>
                </a:lnTo>
                <a:lnTo>
                  <a:pt x="181" y="2873"/>
                </a:lnTo>
                <a:lnTo>
                  <a:pt x="230" y="2842"/>
                </a:lnTo>
                <a:lnTo>
                  <a:pt x="284" y="2809"/>
                </a:lnTo>
                <a:lnTo>
                  <a:pt x="338" y="2777"/>
                </a:lnTo>
                <a:lnTo>
                  <a:pt x="367" y="2760"/>
                </a:lnTo>
                <a:lnTo>
                  <a:pt x="396" y="2746"/>
                </a:lnTo>
                <a:lnTo>
                  <a:pt x="426" y="2732"/>
                </a:lnTo>
                <a:lnTo>
                  <a:pt x="457" y="2718"/>
                </a:lnTo>
                <a:lnTo>
                  <a:pt x="490" y="2706"/>
                </a:lnTo>
                <a:lnTo>
                  <a:pt x="526" y="2694"/>
                </a:lnTo>
                <a:lnTo>
                  <a:pt x="562" y="2685"/>
                </a:lnTo>
                <a:lnTo>
                  <a:pt x="601" y="2675"/>
                </a:lnTo>
                <a:lnTo>
                  <a:pt x="643" y="2670"/>
                </a:lnTo>
                <a:lnTo>
                  <a:pt x="686" y="2664"/>
                </a:lnTo>
                <a:lnTo>
                  <a:pt x="734" y="2660"/>
                </a:lnTo>
                <a:lnTo>
                  <a:pt x="783" y="2659"/>
                </a:lnTo>
                <a:lnTo>
                  <a:pt x="834" y="2660"/>
                </a:lnTo>
                <a:lnTo>
                  <a:pt x="881" y="2664"/>
                </a:lnTo>
                <a:lnTo>
                  <a:pt x="926" y="2670"/>
                </a:lnTo>
                <a:lnTo>
                  <a:pt x="967" y="2677"/>
                </a:lnTo>
                <a:lnTo>
                  <a:pt x="1007" y="2685"/>
                </a:lnTo>
                <a:lnTo>
                  <a:pt x="1044" y="2696"/>
                </a:lnTo>
                <a:lnTo>
                  <a:pt x="1079" y="2707"/>
                </a:lnTo>
                <a:lnTo>
                  <a:pt x="1114" y="2719"/>
                </a:lnTo>
                <a:lnTo>
                  <a:pt x="1145" y="2733"/>
                </a:lnTo>
                <a:lnTo>
                  <a:pt x="1176" y="2747"/>
                </a:lnTo>
                <a:lnTo>
                  <a:pt x="1204" y="2763"/>
                </a:lnTo>
                <a:lnTo>
                  <a:pt x="1233" y="2778"/>
                </a:lnTo>
                <a:lnTo>
                  <a:pt x="1286" y="2810"/>
                </a:lnTo>
                <a:lnTo>
                  <a:pt x="1337" y="2842"/>
                </a:lnTo>
                <a:lnTo>
                  <a:pt x="1389" y="2875"/>
                </a:lnTo>
                <a:lnTo>
                  <a:pt x="1418" y="2893"/>
                </a:lnTo>
                <a:lnTo>
                  <a:pt x="1450" y="2911"/>
                </a:lnTo>
                <a:lnTo>
                  <a:pt x="1484" y="2930"/>
                </a:lnTo>
                <a:lnTo>
                  <a:pt x="1520" y="2948"/>
                </a:lnTo>
                <a:lnTo>
                  <a:pt x="1558" y="2967"/>
                </a:lnTo>
                <a:lnTo>
                  <a:pt x="1600" y="2983"/>
                </a:lnTo>
                <a:lnTo>
                  <a:pt x="1642" y="3000"/>
                </a:lnTo>
                <a:lnTo>
                  <a:pt x="1688" y="3015"/>
                </a:lnTo>
                <a:lnTo>
                  <a:pt x="1737" y="3028"/>
                </a:lnTo>
                <a:lnTo>
                  <a:pt x="1787" y="3040"/>
                </a:lnTo>
                <a:lnTo>
                  <a:pt x="1842" y="3050"/>
                </a:lnTo>
                <a:lnTo>
                  <a:pt x="1869" y="3053"/>
                </a:lnTo>
                <a:lnTo>
                  <a:pt x="1897" y="3057"/>
                </a:lnTo>
                <a:lnTo>
                  <a:pt x="1927" y="3059"/>
                </a:lnTo>
                <a:lnTo>
                  <a:pt x="1956" y="3060"/>
                </a:lnTo>
                <a:lnTo>
                  <a:pt x="1987" y="3061"/>
                </a:lnTo>
                <a:lnTo>
                  <a:pt x="2019" y="3061"/>
                </a:lnTo>
                <a:lnTo>
                  <a:pt x="2049" y="3061"/>
                </a:lnTo>
                <a:lnTo>
                  <a:pt x="2080" y="3060"/>
                </a:lnTo>
                <a:lnTo>
                  <a:pt x="2110" y="3059"/>
                </a:lnTo>
                <a:lnTo>
                  <a:pt x="2139" y="3057"/>
                </a:lnTo>
                <a:lnTo>
                  <a:pt x="2167" y="3053"/>
                </a:lnTo>
                <a:lnTo>
                  <a:pt x="2195" y="3050"/>
                </a:lnTo>
                <a:lnTo>
                  <a:pt x="2248" y="3040"/>
                </a:lnTo>
                <a:lnTo>
                  <a:pt x="2298" y="3029"/>
                </a:lnTo>
                <a:lnTo>
                  <a:pt x="2347" y="3015"/>
                </a:lnTo>
                <a:lnTo>
                  <a:pt x="2392" y="3001"/>
                </a:lnTo>
                <a:lnTo>
                  <a:pt x="2434" y="2985"/>
                </a:lnTo>
                <a:lnTo>
                  <a:pt x="2474" y="2968"/>
                </a:lnTo>
                <a:lnTo>
                  <a:pt x="2513" y="2950"/>
                </a:lnTo>
                <a:lnTo>
                  <a:pt x="2549" y="2932"/>
                </a:lnTo>
                <a:lnTo>
                  <a:pt x="2583" y="2913"/>
                </a:lnTo>
                <a:lnTo>
                  <a:pt x="2615" y="2895"/>
                </a:lnTo>
                <a:lnTo>
                  <a:pt x="2645" y="2876"/>
                </a:lnTo>
                <a:lnTo>
                  <a:pt x="2700" y="2842"/>
                </a:lnTo>
                <a:lnTo>
                  <a:pt x="2753" y="2809"/>
                </a:lnTo>
                <a:lnTo>
                  <a:pt x="2808" y="2777"/>
                </a:lnTo>
                <a:lnTo>
                  <a:pt x="2836" y="2760"/>
                </a:lnTo>
                <a:lnTo>
                  <a:pt x="2865" y="2746"/>
                </a:lnTo>
                <a:lnTo>
                  <a:pt x="2895" y="2732"/>
                </a:lnTo>
                <a:lnTo>
                  <a:pt x="2927" y="2718"/>
                </a:lnTo>
                <a:lnTo>
                  <a:pt x="2960" y="2706"/>
                </a:lnTo>
                <a:lnTo>
                  <a:pt x="2995" y="2694"/>
                </a:lnTo>
                <a:lnTo>
                  <a:pt x="3031" y="2685"/>
                </a:lnTo>
                <a:lnTo>
                  <a:pt x="3070" y="2675"/>
                </a:lnTo>
                <a:lnTo>
                  <a:pt x="3111" y="2670"/>
                </a:lnTo>
                <a:lnTo>
                  <a:pt x="3156" y="2664"/>
                </a:lnTo>
                <a:lnTo>
                  <a:pt x="3203" y="2660"/>
                </a:lnTo>
                <a:lnTo>
                  <a:pt x="3253" y="2659"/>
                </a:lnTo>
                <a:lnTo>
                  <a:pt x="3303" y="2660"/>
                </a:lnTo>
                <a:lnTo>
                  <a:pt x="3350" y="2664"/>
                </a:lnTo>
                <a:lnTo>
                  <a:pt x="3395" y="2670"/>
                </a:lnTo>
                <a:lnTo>
                  <a:pt x="3437" y="2677"/>
                </a:lnTo>
                <a:lnTo>
                  <a:pt x="3476" y="2685"/>
                </a:lnTo>
                <a:lnTo>
                  <a:pt x="3514" y="2696"/>
                </a:lnTo>
                <a:lnTo>
                  <a:pt x="3549" y="2707"/>
                </a:lnTo>
                <a:lnTo>
                  <a:pt x="3582" y="2719"/>
                </a:lnTo>
                <a:lnTo>
                  <a:pt x="3614" y="2733"/>
                </a:lnTo>
                <a:lnTo>
                  <a:pt x="3645" y="2747"/>
                </a:lnTo>
                <a:lnTo>
                  <a:pt x="3674" y="2763"/>
                </a:lnTo>
                <a:lnTo>
                  <a:pt x="3701" y="2778"/>
                </a:lnTo>
                <a:lnTo>
                  <a:pt x="3755" y="2810"/>
                </a:lnTo>
                <a:lnTo>
                  <a:pt x="3805" y="2842"/>
                </a:lnTo>
                <a:lnTo>
                  <a:pt x="3858" y="2875"/>
                </a:lnTo>
                <a:lnTo>
                  <a:pt x="3888" y="2893"/>
                </a:lnTo>
                <a:lnTo>
                  <a:pt x="3920" y="2911"/>
                </a:lnTo>
                <a:lnTo>
                  <a:pt x="3953" y="2930"/>
                </a:lnTo>
                <a:lnTo>
                  <a:pt x="3989" y="2948"/>
                </a:lnTo>
                <a:lnTo>
                  <a:pt x="4028" y="2967"/>
                </a:lnTo>
                <a:lnTo>
                  <a:pt x="4068" y="2983"/>
                </a:lnTo>
                <a:lnTo>
                  <a:pt x="4112" y="3000"/>
                </a:lnTo>
                <a:lnTo>
                  <a:pt x="4158" y="3015"/>
                </a:lnTo>
                <a:lnTo>
                  <a:pt x="4207" y="3028"/>
                </a:lnTo>
                <a:lnTo>
                  <a:pt x="4257" y="3040"/>
                </a:lnTo>
                <a:lnTo>
                  <a:pt x="4310" y="3050"/>
                </a:lnTo>
                <a:lnTo>
                  <a:pt x="4339" y="3053"/>
                </a:lnTo>
                <a:lnTo>
                  <a:pt x="4367" y="3057"/>
                </a:lnTo>
                <a:lnTo>
                  <a:pt x="4397" y="3059"/>
                </a:lnTo>
                <a:lnTo>
                  <a:pt x="4426" y="3060"/>
                </a:lnTo>
                <a:lnTo>
                  <a:pt x="4457" y="3061"/>
                </a:lnTo>
                <a:lnTo>
                  <a:pt x="4487" y="3061"/>
                </a:lnTo>
                <a:lnTo>
                  <a:pt x="4519" y="3061"/>
                </a:lnTo>
                <a:lnTo>
                  <a:pt x="4550" y="3060"/>
                </a:lnTo>
                <a:lnTo>
                  <a:pt x="4579" y="3059"/>
                </a:lnTo>
                <a:lnTo>
                  <a:pt x="4609" y="3057"/>
                </a:lnTo>
                <a:lnTo>
                  <a:pt x="4637" y="3053"/>
                </a:lnTo>
                <a:lnTo>
                  <a:pt x="4664" y="3050"/>
                </a:lnTo>
                <a:lnTo>
                  <a:pt x="4718" y="3040"/>
                </a:lnTo>
                <a:lnTo>
                  <a:pt x="4768" y="3029"/>
                </a:lnTo>
                <a:lnTo>
                  <a:pt x="4815" y="3015"/>
                </a:lnTo>
                <a:lnTo>
                  <a:pt x="4860" y="3001"/>
                </a:lnTo>
                <a:lnTo>
                  <a:pt x="4904" y="2985"/>
                </a:lnTo>
                <a:lnTo>
                  <a:pt x="4944" y="2968"/>
                </a:lnTo>
                <a:lnTo>
                  <a:pt x="4982" y="2950"/>
                </a:lnTo>
                <a:lnTo>
                  <a:pt x="5018" y="2932"/>
                </a:lnTo>
                <a:lnTo>
                  <a:pt x="5053" y="2913"/>
                </a:lnTo>
                <a:lnTo>
                  <a:pt x="5085" y="2895"/>
                </a:lnTo>
                <a:lnTo>
                  <a:pt x="5114" y="2876"/>
                </a:lnTo>
                <a:lnTo>
                  <a:pt x="5170" y="2842"/>
                </a:lnTo>
                <a:lnTo>
                  <a:pt x="5223" y="2809"/>
                </a:lnTo>
                <a:lnTo>
                  <a:pt x="5277" y="2777"/>
                </a:lnTo>
                <a:lnTo>
                  <a:pt x="5305" y="2760"/>
                </a:lnTo>
                <a:lnTo>
                  <a:pt x="5335" y="2746"/>
                </a:lnTo>
                <a:lnTo>
                  <a:pt x="5364" y="2732"/>
                </a:lnTo>
                <a:lnTo>
                  <a:pt x="5396" y="2718"/>
                </a:lnTo>
                <a:lnTo>
                  <a:pt x="5429" y="2706"/>
                </a:lnTo>
                <a:lnTo>
                  <a:pt x="5465" y="2694"/>
                </a:lnTo>
                <a:lnTo>
                  <a:pt x="5501" y="2685"/>
                </a:lnTo>
                <a:lnTo>
                  <a:pt x="5540" y="2675"/>
                </a:lnTo>
                <a:lnTo>
                  <a:pt x="5581" y="2670"/>
                </a:lnTo>
                <a:lnTo>
                  <a:pt x="5625" y="2664"/>
                </a:lnTo>
                <a:lnTo>
                  <a:pt x="5672" y="2660"/>
                </a:lnTo>
                <a:lnTo>
                  <a:pt x="5723" y="2659"/>
                </a:lnTo>
                <a:lnTo>
                  <a:pt x="5773" y="2660"/>
                </a:lnTo>
                <a:lnTo>
                  <a:pt x="5820" y="2664"/>
                </a:lnTo>
                <a:lnTo>
                  <a:pt x="5865" y="2670"/>
                </a:lnTo>
                <a:lnTo>
                  <a:pt x="5906" y="2677"/>
                </a:lnTo>
                <a:lnTo>
                  <a:pt x="5946" y="2685"/>
                </a:lnTo>
                <a:lnTo>
                  <a:pt x="5984" y="2696"/>
                </a:lnTo>
                <a:lnTo>
                  <a:pt x="6019" y="2707"/>
                </a:lnTo>
                <a:lnTo>
                  <a:pt x="6052" y="2719"/>
                </a:lnTo>
                <a:lnTo>
                  <a:pt x="6084" y="2733"/>
                </a:lnTo>
                <a:lnTo>
                  <a:pt x="6115" y="2747"/>
                </a:lnTo>
                <a:lnTo>
                  <a:pt x="6143" y="2763"/>
                </a:lnTo>
                <a:lnTo>
                  <a:pt x="6171" y="2778"/>
                </a:lnTo>
                <a:lnTo>
                  <a:pt x="6225" y="2810"/>
                </a:lnTo>
                <a:lnTo>
                  <a:pt x="6275" y="2842"/>
                </a:lnTo>
                <a:lnTo>
                  <a:pt x="6286" y="2848"/>
                </a:lnTo>
                <a:lnTo>
                  <a:pt x="6286" y="2565"/>
                </a:lnTo>
                <a:lnTo>
                  <a:pt x="6234" y="2537"/>
                </a:lnTo>
                <a:lnTo>
                  <a:pt x="6207" y="2524"/>
                </a:lnTo>
                <a:lnTo>
                  <a:pt x="6177" y="2510"/>
                </a:lnTo>
                <a:lnTo>
                  <a:pt x="6148" y="2498"/>
                </a:lnTo>
                <a:lnTo>
                  <a:pt x="6116" y="2485"/>
                </a:lnTo>
                <a:lnTo>
                  <a:pt x="6083" y="2474"/>
                </a:lnTo>
                <a:lnTo>
                  <a:pt x="6049" y="2463"/>
                </a:lnTo>
                <a:lnTo>
                  <a:pt x="6013" y="2454"/>
                </a:lnTo>
                <a:lnTo>
                  <a:pt x="5976" y="2444"/>
                </a:lnTo>
                <a:lnTo>
                  <a:pt x="5938" y="2436"/>
                </a:lnTo>
                <a:lnTo>
                  <a:pt x="5898" y="2430"/>
                </a:lnTo>
                <a:lnTo>
                  <a:pt x="5856" y="2424"/>
                </a:lnTo>
                <a:lnTo>
                  <a:pt x="5813" y="2421"/>
                </a:lnTo>
                <a:lnTo>
                  <a:pt x="5769" y="2418"/>
                </a:lnTo>
                <a:lnTo>
                  <a:pt x="5723" y="2417"/>
                </a:lnTo>
                <a:lnTo>
                  <a:pt x="5691" y="2418"/>
                </a:lnTo>
                <a:lnTo>
                  <a:pt x="5660" y="2418"/>
                </a:lnTo>
                <a:lnTo>
                  <a:pt x="5631" y="2421"/>
                </a:lnTo>
                <a:lnTo>
                  <a:pt x="5603" y="2423"/>
                </a:lnTo>
                <a:lnTo>
                  <a:pt x="5574" y="2426"/>
                </a:lnTo>
                <a:lnTo>
                  <a:pt x="5546" y="2430"/>
                </a:lnTo>
                <a:lnTo>
                  <a:pt x="5493" y="2439"/>
                </a:lnTo>
                <a:lnTo>
                  <a:pt x="5442" y="2450"/>
                </a:lnTo>
                <a:lnTo>
                  <a:pt x="5395" y="2463"/>
                </a:lnTo>
                <a:lnTo>
                  <a:pt x="5350" y="2478"/>
                </a:lnTo>
                <a:lnTo>
                  <a:pt x="5306" y="2495"/>
                </a:lnTo>
                <a:lnTo>
                  <a:pt x="5266" y="2511"/>
                </a:lnTo>
                <a:lnTo>
                  <a:pt x="5229" y="2529"/>
                </a:lnTo>
                <a:lnTo>
                  <a:pt x="5192" y="2548"/>
                </a:lnTo>
                <a:lnTo>
                  <a:pt x="5158" y="2567"/>
                </a:lnTo>
                <a:lnTo>
                  <a:pt x="5126" y="2585"/>
                </a:lnTo>
                <a:lnTo>
                  <a:pt x="5096" y="2603"/>
                </a:lnTo>
                <a:lnTo>
                  <a:pt x="5042" y="2637"/>
                </a:lnTo>
                <a:close/>
                <a:moveTo>
                  <a:pt x="5042" y="3160"/>
                </a:moveTo>
                <a:lnTo>
                  <a:pt x="5042" y="3160"/>
                </a:lnTo>
                <a:lnTo>
                  <a:pt x="4988" y="3193"/>
                </a:lnTo>
                <a:lnTo>
                  <a:pt x="4933" y="3227"/>
                </a:lnTo>
                <a:lnTo>
                  <a:pt x="4905" y="3242"/>
                </a:lnTo>
                <a:lnTo>
                  <a:pt x="4876" y="3257"/>
                </a:lnTo>
                <a:lnTo>
                  <a:pt x="4846" y="3271"/>
                </a:lnTo>
                <a:lnTo>
                  <a:pt x="4814" y="3284"/>
                </a:lnTo>
                <a:lnTo>
                  <a:pt x="4781" y="3297"/>
                </a:lnTo>
                <a:lnTo>
                  <a:pt x="4746" y="3308"/>
                </a:lnTo>
                <a:lnTo>
                  <a:pt x="4709" y="3319"/>
                </a:lnTo>
                <a:lnTo>
                  <a:pt x="4670" y="3327"/>
                </a:lnTo>
                <a:lnTo>
                  <a:pt x="4629" y="3334"/>
                </a:lnTo>
                <a:lnTo>
                  <a:pt x="4585" y="3339"/>
                </a:lnTo>
                <a:lnTo>
                  <a:pt x="4538" y="3342"/>
                </a:lnTo>
                <a:lnTo>
                  <a:pt x="4487" y="3343"/>
                </a:lnTo>
                <a:lnTo>
                  <a:pt x="4440" y="3342"/>
                </a:lnTo>
                <a:lnTo>
                  <a:pt x="4397" y="3340"/>
                </a:lnTo>
                <a:lnTo>
                  <a:pt x="4354" y="3335"/>
                </a:lnTo>
                <a:lnTo>
                  <a:pt x="4314" y="3328"/>
                </a:lnTo>
                <a:lnTo>
                  <a:pt x="4276" y="3321"/>
                </a:lnTo>
                <a:lnTo>
                  <a:pt x="4240" y="3311"/>
                </a:lnTo>
                <a:lnTo>
                  <a:pt x="4205" y="3301"/>
                </a:lnTo>
                <a:lnTo>
                  <a:pt x="4174" y="3289"/>
                </a:lnTo>
                <a:lnTo>
                  <a:pt x="4143" y="3277"/>
                </a:lnTo>
                <a:lnTo>
                  <a:pt x="4113" y="3264"/>
                </a:lnTo>
                <a:lnTo>
                  <a:pt x="4085" y="3250"/>
                </a:lnTo>
                <a:lnTo>
                  <a:pt x="4058" y="3236"/>
                </a:lnTo>
                <a:lnTo>
                  <a:pt x="4007" y="3206"/>
                </a:lnTo>
                <a:lnTo>
                  <a:pt x="3959" y="3176"/>
                </a:lnTo>
                <a:lnTo>
                  <a:pt x="3935" y="3162"/>
                </a:lnTo>
                <a:lnTo>
                  <a:pt x="3883" y="3127"/>
                </a:lnTo>
                <a:lnTo>
                  <a:pt x="3854" y="3110"/>
                </a:lnTo>
                <a:lnTo>
                  <a:pt x="3822" y="3091"/>
                </a:lnTo>
                <a:lnTo>
                  <a:pt x="3788" y="3073"/>
                </a:lnTo>
                <a:lnTo>
                  <a:pt x="3751" y="3054"/>
                </a:lnTo>
                <a:lnTo>
                  <a:pt x="3713" y="3037"/>
                </a:lnTo>
                <a:lnTo>
                  <a:pt x="3672" y="3019"/>
                </a:lnTo>
                <a:lnTo>
                  <a:pt x="3628" y="3002"/>
                </a:lnTo>
                <a:lnTo>
                  <a:pt x="3583" y="2988"/>
                </a:lnTo>
                <a:lnTo>
                  <a:pt x="3535" y="2974"/>
                </a:lnTo>
                <a:lnTo>
                  <a:pt x="3484" y="2963"/>
                </a:lnTo>
                <a:lnTo>
                  <a:pt x="3430" y="2954"/>
                </a:lnTo>
                <a:lnTo>
                  <a:pt x="3403" y="2949"/>
                </a:lnTo>
                <a:lnTo>
                  <a:pt x="3375" y="2947"/>
                </a:lnTo>
                <a:lnTo>
                  <a:pt x="3345" y="2945"/>
                </a:lnTo>
                <a:lnTo>
                  <a:pt x="3314" y="2942"/>
                </a:lnTo>
                <a:lnTo>
                  <a:pt x="3285" y="2941"/>
                </a:lnTo>
                <a:lnTo>
                  <a:pt x="3253" y="2941"/>
                </a:lnTo>
                <a:lnTo>
                  <a:pt x="3222" y="2941"/>
                </a:lnTo>
                <a:lnTo>
                  <a:pt x="3192" y="2942"/>
                </a:lnTo>
                <a:lnTo>
                  <a:pt x="3162" y="2945"/>
                </a:lnTo>
                <a:lnTo>
                  <a:pt x="3133" y="2947"/>
                </a:lnTo>
                <a:lnTo>
                  <a:pt x="3104" y="2949"/>
                </a:lnTo>
                <a:lnTo>
                  <a:pt x="3077" y="2953"/>
                </a:lnTo>
                <a:lnTo>
                  <a:pt x="3024" y="2962"/>
                </a:lnTo>
                <a:lnTo>
                  <a:pt x="2973" y="2974"/>
                </a:lnTo>
                <a:lnTo>
                  <a:pt x="2925" y="2987"/>
                </a:lnTo>
                <a:lnTo>
                  <a:pt x="2880" y="3002"/>
                </a:lnTo>
                <a:lnTo>
                  <a:pt x="2838" y="3018"/>
                </a:lnTo>
                <a:lnTo>
                  <a:pt x="2796" y="3035"/>
                </a:lnTo>
                <a:lnTo>
                  <a:pt x="2759" y="3053"/>
                </a:lnTo>
                <a:lnTo>
                  <a:pt x="2723" y="3071"/>
                </a:lnTo>
                <a:lnTo>
                  <a:pt x="2689" y="3090"/>
                </a:lnTo>
                <a:lnTo>
                  <a:pt x="2657" y="3109"/>
                </a:lnTo>
                <a:lnTo>
                  <a:pt x="2626" y="3126"/>
                </a:lnTo>
                <a:lnTo>
                  <a:pt x="2572" y="3160"/>
                </a:lnTo>
                <a:lnTo>
                  <a:pt x="2518" y="3193"/>
                </a:lnTo>
                <a:lnTo>
                  <a:pt x="2464" y="3227"/>
                </a:lnTo>
                <a:lnTo>
                  <a:pt x="2435" y="3242"/>
                </a:lnTo>
                <a:lnTo>
                  <a:pt x="2407" y="3257"/>
                </a:lnTo>
                <a:lnTo>
                  <a:pt x="2376" y="3271"/>
                </a:lnTo>
                <a:lnTo>
                  <a:pt x="2344" y="3284"/>
                </a:lnTo>
                <a:lnTo>
                  <a:pt x="2311" y="3297"/>
                </a:lnTo>
                <a:lnTo>
                  <a:pt x="2277" y="3308"/>
                </a:lnTo>
                <a:lnTo>
                  <a:pt x="2241" y="3319"/>
                </a:lnTo>
                <a:lnTo>
                  <a:pt x="2202" y="3327"/>
                </a:lnTo>
                <a:lnTo>
                  <a:pt x="2159" y="3334"/>
                </a:lnTo>
                <a:lnTo>
                  <a:pt x="2115" y="3339"/>
                </a:lnTo>
                <a:lnTo>
                  <a:pt x="2068" y="3342"/>
                </a:lnTo>
                <a:lnTo>
                  <a:pt x="2019" y="3343"/>
                </a:lnTo>
                <a:lnTo>
                  <a:pt x="1968" y="3342"/>
                </a:lnTo>
                <a:lnTo>
                  <a:pt x="1921" y="3339"/>
                </a:lnTo>
                <a:lnTo>
                  <a:pt x="1877" y="3334"/>
                </a:lnTo>
                <a:lnTo>
                  <a:pt x="1835" y="3327"/>
                </a:lnTo>
                <a:lnTo>
                  <a:pt x="1796" y="3317"/>
                </a:lnTo>
                <a:lnTo>
                  <a:pt x="1758" y="3308"/>
                </a:lnTo>
                <a:lnTo>
                  <a:pt x="1722" y="3296"/>
                </a:lnTo>
                <a:lnTo>
                  <a:pt x="1689" y="3283"/>
                </a:lnTo>
                <a:lnTo>
                  <a:pt x="1658" y="3270"/>
                </a:lnTo>
                <a:lnTo>
                  <a:pt x="1627" y="3256"/>
                </a:lnTo>
                <a:lnTo>
                  <a:pt x="1597" y="3241"/>
                </a:lnTo>
                <a:lnTo>
                  <a:pt x="1570" y="3225"/>
                </a:lnTo>
                <a:lnTo>
                  <a:pt x="1517" y="3193"/>
                </a:lnTo>
                <a:lnTo>
                  <a:pt x="1466" y="3162"/>
                </a:lnTo>
                <a:lnTo>
                  <a:pt x="1413" y="3127"/>
                </a:lnTo>
                <a:lnTo>
                  <a:pt x="1384" y="3110"/>
                </a:lnTo>
                <a:lnTo>
                  <a:pt x="1352" y="3091"/>
                </a:lnTo>
                <a:lnTo>
                  <a:pt x="1318" y="3073"/>
                </a:lnTo>
                <a:lnTo>
                  <a:pt x="1282" y="3054"/>
                </a:lnTo>
                <a:lnTo>
                  <a:pt x="1243" y="3037"/>
                </a:lnTo>
                <a:lnTo>
                  <a:pt x="1203" y="3019"/>
                </a:lnTo>
                <a:lnTo>
                  <a:pt x="1160" y="3002"/>
                </a:lnTo>
                <a:lnTo>
                  <a:pt x="1114" y="2988"/>
                </a:lnTo>
                <a:lnTo>
                  <a:pt x="1065" y="2974"/>
                </a:lnTo>
                <a:lnTo>
                  <a:pt x="1014" y="2963"/>
                </a:lnTo>
                <a:lnTo>
                  <a:pt x="961" y="2954"/>
                </a:lnTo>
                <a:lnTo>
                  <a:pt x="933" y="2949"/>
                </a:lnTo>
                <a:lnTo>
                  <a:pt x="905" y="2947"/>
                </a:lnTo>
                <a:lnTo>
                  <a:pt x="875" y="2945"/>
                </a:lnTo>
                <a:lnTo>
                  <a:pt x="846" y="2942"/>
                </a:lnTo>
                <a:lnTo>
                  <a:pt x="815" y="2941"/>
                </a:lnTo>
                <a:lnTo>
                  <a:pt x="783" y="2941"/>
                </a:lnTo>
                <a:lnTo>
                  <a:pt x="752" y="2941"/>
                </a:lnTo>
                <a:lnTo>
                  <a:pt x="722" y="2942"/>
                </a:lnTo>
                <a:lnTo>
                  <a:pt x="692" y="2945"/>
                </a:lnTo>
                <a:lnTo>
                  <a:pt x="663" y="2947"/>
                </a:lnTo>
                <a:lnTo>
                  <a:pt x="634" y="2949"/>
                </a:lnTo>
                <a:lnTo>
                  <a:pt x="607" y="2953"/>
                </a:lnTo>
                <a:lnTo>
                  <a:pt x="554" y="2962"/>
                </a:lnTo>
                <a:lnTo>
                  <a:pt x="503" y="2974"/>
                </a:lnTo>
                <a:lnTo>
                  <a:pt x="456" y="2987"/>
                </a:lnTo>
                <a:lnTo>
                  <a:pt x="410" y="3002"/>
                </a:lnTo>
                <a:lnTo>
                  <a:pt x="368" y="3018"/>
                </a:lnTo>
                <a:lnTo>
                  <a:pt x="328" y="3035"/>
                </a:lnTo>
                <a:lnTo>
                  <a:pt x="289" y="3053"/>
                </a:lnTo>
                <a:lnTo>
                  <a:pt x="253" y="3071"/>
                </a:lnTo>
                <a:lnTo>
                  <a:pt x="219" y="3090"/>
                </a:lnTo>
                <a:lnTo>
                  <a:pt x="187" y="3109"/>
                </a:lnTo>
                <a:lnTo>
                  <a:pt x="158" y="3126"/>
                </a:lnTo>
                <a:lnTo>
                  <a:pt x="102" y="3160"/>
                </a:lnTo>
                <a:lnTo>
                  <a:pt x="51" y="3192"/>
                </a:lnTo>
                <a:lnTo>
                  <a:pt x="0" y="3223"/>
                </a:lnTo>
                <a:lnTo>
                  <a:pt x="0" y="3493"/>
                </a:lnTo>
                <a:lnTo>
                  <a:pt x="34" y="3477"/>
                </a:lnTo>
                <a:lnTo>
                  <a:pt x="67" y="3461"/>
                </a:lnTo>
                <a:lnTo>
                  <a:pt x="98" y="3445"/>
                </a:lnTo>
                <a:lnTo>
                  <a:pt x="127" y="3428"/>
                </a:lnTo>
                <a:lnTo>
                  <a:pt x="181" y="3396"/>
                </a:lnTo>
                <a:lnTo>
                  <a:pt x="230" y="3366"/>
                </a:lnTo>
                <a:lnTo>
                  <a:pt x="284" y="3333"/>
                </a:lnTo>
                <a:lnTo>
                  <a:pt x="338" y="3300"/>
                </a:lnTo>
                <a:lnTo>
                  <a:pt x="367" y="3284"/>
                </a:lnTo>
                <a:lnTo>
                  <a:pt x="396" y="3269"/>
                </a:lnTo>
                <a:lnTo>
                  <a:pt x="426" y="3255"/>
                </a:lnTo>
                <a:lnTo>
                  <a:pt x="457" y="3242"/>
                </a:lnTo>
                <a:lnTo>
                  <a:pt x="490" y="3229"/>
                </a:lnTo>
                <a:lnTo>
                  <a:pt x="526" y="3218"/>
                </a:lnTo>
                <a:lnTo>
                  <a:pt x="562" y="3208"/>
                </a:lnTo>
                <a:lnTo>
                  <a:pt x="601" y="3199"/>
                </a:lnTo>
                <a:lnTo>
                  <a:pt x="643" y="3192"/>
                </a:lnTo>
                <a:lnTo>
                  <a:pt x="686" y="3188"/>
                </a:lnTo>
                <a:lnTo>
                  <a:pt x="734" y="3184"/>
                </a:lnTo>
                <a:lnTo>
                  <a:pt x="783" y="3183"/>
                </a:lnTo>
                <a:lnTo>
                  <a:pt x="834" y="3184"/>
                </a:lnTo>
                <a:lnTo>
                  <a:pt x="881" y="3188"/>
                </a:lnTo>
                <a:lnTo>
                  <a:pt x="926" y="3192"/>
                </a:lnTo>
                <a:lnTo>
                  <a:pt x="967" y="3199"/>
                </a:lnTo>
                <a:lnTo>
                  <a:pt x="1007" y="3209"/>
                </a:lnTo>
                <a:lnTo>
                  <a:pt x="1044" y="3219"/>
                </a:lnTo>
                <a:lnTo>
                  <a:pt x="1079" y="3230"/>
                </a:lnTo>
                <a:lnTo>
                  <a:pt x="1114" y="3243"/>
                </a:lnTo>
                <a:lnTo>
                  <a:pt x="1145" y="3256"/>
                </a:lnTo>
                <a:lnTo>
                  <a:pt x="1176" y="3271"/>
                </a:lnTo>
                <a:lnTo>
                  <a:pt x="1204" y="3286"/>
                </a:lnTo>
                <a:lnTo>
                  <a:pt x="1233" y="3301"/>
                </a:lnTo>
                <a:lnTo>
                  <a:pt x="1286" y="3333"/>
                </a:lnTo>
                <a:lnTo>
                  <a:pt x="1337" y="3365"/>
                </a:lnTo>
                <a:lnTo>
                  <a:pt x="1389" y="3399"/>
                </a:lnTo>
                <a:lnTo>
                  <a:pt x="1418" y="3417"/>
                </a:lnTo>
                <a:lnTo>
                  <a:pt x="1450" y="3435"/>
                </a:lnTo>
                <a:lnTo>
                  <a:pt x="1484" y="3453"/>
                </a:lnTo>
                <a:lnTo>
                  <a:pt x="1520" y="3472"/>
                </a:lnTo>
                <a:lnTo>
                  <a:pt x="1558" y="3490"/>
                </a:lnTo>
                <a:lnTo>
                  <a:pt x="1600" y="3507"/>
                </a:lnTo>
                <a:lnTo>
                  <a:pt x="1642" y="3524"/>
                </a:lnTo>
                <a:lnTo>
                  <a:pt x="1688" y="3538"/>
                </a:lnTo>
                <a:lnTo>
                  <a:pt x="1737" y="3552"/>
                </a:lnTo>
                <a:lnTo>
                  <a:pt x="1787" y="3563"/>
                </a:lnTo>
                <a:lnTo>
                  <a:pt x="1842" y="3572"/>
                </a:lnTo>
                <a:lnTo>
                  <a:pt x="1869" y="3577"/>
                </a:lnTo>
                <a:lnTo>
                  <a:pt x="1897" y="3579"/>
                </a:lnTo>
                <a:lnTo>
                  <a:pt x="1927" y="3582"/>
                </a:lnTo>
                <a:lnTo>
                  <a:pt x="1956" y="3584"/>
                </a:lnTo>
                <a:lnTo>
                  <a:pt x="1987" y="3585"/>
                </a:lnTo>
                <a:lnTo>
                  <a:pt x="2019" y="3585"/>
                </a:lnTo>
                <a:lnTo>
                  <a:pt x="2049" y="3585"/>
                </a:lnTo>
                <a:lnTo>
                  <a:pt x="2080" y="3584"/>
                </a:lnTo>
                <a:lnTo>
                  <a:pt x="2110" y="3583"/>
                </a:lnTo>
                <a:lnTo>
                  <a:pt x="2139" y="3579"/>
                </a:lnTo>
                <a:lnTo>
                  <a:pt x="2167" y="3577"/>
                </a:lnTo>
                <a:lnTo>
                  <a:pt x="2195" y="3573"/>
                </a:lnTo>
                <a:lnTo>
                  <a:pt x="2248" y="3564"/>
                </a:lnTo>
                <a:lnTo>
                  <a:pt x="2298" y="3552"/>
                </a:lnTo>
                <a:lnTo>
                  <a:pt x="2347" y="3539"/>
                </a:lnTo>
                <a:lnTo>
                  <a:pt x="2392" y="3525"/>
                </a:lnTo>
                <a:lnTo>
                  <a:pt x="2434" y="3509"/>
                </a:lnTo>
                <a:lnTo>
                  <a:pt x="2474" y="3491"/>
                </a:lnTo>
                <a:lnTo>
                  <a:pt x="2513" y="3473"/>
                </a:lnTo>
                <a:lnTo>
                  <a:pt x="2549" y="3455"/>
                </a:lnTo>
                <a:lnTo>
                  <a:pt x="2583" y="3437"/>
                </a:lnTo>
                <a:lnTo>
                  <a:pt x="2615" y="3418"/>
                </a:lnTo>
                <a:lnTo>
                  <a:pt x="2645" y="3400"/>
                </a:lnTo>
                <a:lnTo>
                  <a:pt x="2700" y="3366"/>
                </a:lnTo>
                <a:lnTo>
                  <a:pt x="2753" y="3333"/>
                </a:lnTo>
                <a:lnTo>
                  <a:pt x="2808" y="3300"/>
                </a:lnTo>
                <a:lnTo>
                  <a:pt x="2836" y="3284"/>
                </a:lnTo>
                <a:lnTo>
                  <a:pt x="2865" y="3269"/>
                </a:lnTo>
                <a:lnTo>
                  <a:pt x="2895" y="3255"/>
                </a:lnTo>
                <a:lnTo>
                  <a:pt x="2927" y="3242"/>
                </a:lnTo>
                <a:lnTo>
                  <a:pt x="2960" y="3229"/>
                </a:lnTo>
                <a:lnTo>
                  <a:pt x="2995" y="3218"/>
                </a:lnTo>
                <a:lnTo>
                  <a:pt x="3031" y="3208"/>
                </a:lnTo>
                <a:lnTo>
                  <a:pt x="3070" y="3199"/>
                </a:lnTo>
                <a:lnTo>
                  <a:pt x="3111" y="3192"/>
                </a:lnTo>
                <a:lnTo>
                  <a:pt x="3156" y="3188"/>
                </a:lnTo>
                <a:lnTo>
                  <a:pt x="3203" y="3184"/>
                </a:lnTo>
                <a:lnTo>
                  <a:pt x="3253" y="3183"/>
                </a:lnTo>
                <a:lnTo>
                  <a:pt x="3303" y="3184"/>
                </a:lnTo>
                <a:lnTo>
                  <a:pt x="3350" y="3188"/>
                </a:lnTo>
                <a:lnTo>
                  <a:pt x="3395" y="3192"/>
                </a:lnTo>
                <a:lnTo>
                  <a:pt x="3437" y="3199"/>
                </a:lnTo>
                <a:lnTo>
                  <a:pt x="3476" y="3209"/>
                </a:lnTo>
                <a:lnTo>
                  <a:pt x="3514" y="3219"/>
                </a:lnTo>
                <a:lnTo>
                  <a:pt x="3549" y="3230"/>
                </a:lnTo>
                <a:lnTo>
                  <a:pt x="3582" y="3243"/>
                </a:lnTo>
                <a:lnTo>
                  <a:pt x="3614" y="3256"/>
                </a:lnTo>
                <a:lnTo>
                  <a:pt x="3645" y="3271"/>
                </a:lnTo>
                <a:lnTo>
                  <a:pt x="3674" y="3286"/>
                </a:lnTo>
                <a:lnTo>
                  <a:pt x="3701" y="3301"/>
                </a:lnTo>
                <a:lnTo>
                  <a:pt x="3755" y="3333"/>
                </a:lnTo>
                <a:lnTo>
                  <a:pt x="3805" y="3365"/>
                </a:lnTo>
                <a:lnTo>
                  <a:pt x="3858" y="3399"/>
                </a:lnTo>
                <a:lnTo>
                  <a:pt x="3888" y="3417"/>
                </a:lnTo>
                <a:lnTo>
                  <a:pt x="3920" y="3435"/>
                </a:lnTo>
                <a:lnTo>
                  <a:pt x="3953" y="3453"/>
                </a:lnTo>
                <a:lnTo>
                  <a:pt x="3989" y="3472"/>
                </a:lnTo>
                <a:lnTo>
                  <a:pt x="4028" y="3490"/>
                </a:lnTo>
                <a:lnTo>
                  <a:pt x="4068" y="3507"/>
                </a:lnTo>
                <a:lnTo>
                  <a:pt x="4112" y="3524"/>
                </a:lnTo>
                <a:lnTo>
                  <a:pt x="4158" y="3538"/>
                </a:lnTo>
                <a:lnTo>
                  <a:pt x="4207" y="3552"/>
                </a:lnTo>
                <a:lnTo>
                  <a:pt x="4257" y="3563"/>
                </a:lnTo>
                <a:lnTo>
                  <a:pt x="4310" y="3572"/>
                </a:lnTo>
                <a:lnTo>
                  <a:pt x="4339" y="3577"/>
                </a:lnTo>
                <a:lnTo>
                  <a:pt x="4367" y="3579"/>
                </a:lnTo>
                <a:lnTo>
                  <a:pt x="4397" y="3582"/>
                </a:lnTo>
                <a:lnTo>
                  <a:pt x="4426" y="3584"/>
                </a:lnTo>
                <a:lnTo>
                  <a:pt x="4457" y="3585"/>
                </a:lnTo>
                <a:lnTo>
                  <a:pt x="4487" y="3585"/>
                </a:lnTo>
                <a:lnTo>
                  <a:pt x="4519" y="3585"/>
                </a:lnTo>
                <a:lnTo>
                  <a:pt x="4550" y="3584"/>
                </a:lnTo>
                <a:lnTo>
                  <a:pt x="4579" y="3583"/>
                </a:lnTo>
                <a:lnTo>
                  <a:pt x="4609" y="3579"/>
                </a:lnTo>
                <a:lnTo>
                  <a:pt x="4637" y="3577"/>
                </a:lnTo>
                <a:lnTo>
                  <a:pt x="4664" y="3573"/>
                </a:lnTo>
                <a:lnTo>
                  <a:pt x="4718" y="3564"/>
                </a:lnTo>
                <a:lnTo>
                  <a:pt x="4768" y="3552"/>
                </a:lnTo>
                <a:lnTo>
                  <a:pt x="4815" y="3539"/>
                </a:lnTo>
                <a:lnTo>
                  <a:pt x="4860" y="3525"/>
                </a:lnTo>
                <a:lnTo>
                  <a:pt x="4904" y="3509"/>
                </a:lnTo>
                <a:lnTo>
                  <a:pt x="4944" y="3491"/>
                </a:lnTo>
                <a:lnTo>
                  <a:pt x="4982" y="3473"/>
                </a:lnTo>
                <a:lnTo>
                  <a:pt x="5018" y="3455"/>
                </a:lnTo>
                <a:lnTo>
                  <a:pt x="5053" y="3437"/>
                </a:lnTo>
                <a:lnTo>
                  <a:pt x="5085" y="3418"/>
                </a:lnTo>
                <a:lnTo>
                  <a:pt x="5114" y="3400"/>
                </a:lnTo>
                <a:lnTo>
                  <a:pt x="5170" y="3366"/>
                </a:lnTo>
                <a:lnTo>
                  <a:pt x="5223" y="3333"/>
                </a:lnTo>
                <a:lnTo>
                  <a:pt x="5277" y="3300"/>
                </a:lnTo>
                <a:lnTo>
                  <a:pt x="5305" y="3284"/>
                </a:lnTo>
                <a:lnTo>
                  <a:pt x="5335" y="3269"/>
                </a:lnTo>
                <a:lnTo>
                  <a:pt x="5364" y="3255"/>
                </a:lnTo>
                <a:lnTo>
                  <a:pt x="5396" y="3242"/>
                </a:lnTo>
                <a:lnTo>
                  <a:pt x="5429" y="3229"/>
                </a:lnTo>
                <a:lnTo>
                  <a:pt x="5465" y="3218"/>
                </a:lnTo>
                <a:lnTo>
                  <a:pt x="5501" y="3208"/>
                </a:lnTo>
                <a:lnTo>
                  <a:pt x="5540" y="3199"/>
                </a:lnTo>
                <a:lnTo>
                  <a:pt x="5581" y="3192"/>
                </a:lnTo>
                <a:lnTo>
                  <a:pt x="5625" y="3188"/>
                </a:lnTo>
                <a:lnTo>
                  <a:pt x="5672" y="3184"/>
                </a:lnTo>
                <a:lnTo>
                  <a:pt x="5723" y="3183"/>
                </a:lnTo>
                <a:lnTo>
                  <a:pt x="5773" y="3184"/>
                </a:lnTo>
                <a:lnTo>
                  <a:pt x="5820" y="3188"/>
                </a:lnTo>
                <a:lnTo>
                  <a:pt x="5865" y="3192"/>
                </a:lnTo>
                <a:lnTo>
                  <a:pt x="5906" y="3199"/>
                </a:lnTo>
                <a:lnTo>
                  <a:pt x="5946" y="3209"/>
                </a:lnTo>
                <a:lnTo>
                  <a:pt x="5984" y="3219"/>
                </a:lnTo>
                <a:lnTo>
                  <a:pt x="6019" y="3230"/>
                </a:lnTo>
                <a:lnTo>
                  <a:pt x="6052" y="3243"/>
                </a:lnTo>
                <a:lnTo>
                  <a:pt x="6084" y="3256"/>
                </a:lnTo>
                <a:lnTo>
                  <a:pt x="6115" y="3271"/>
                </a:lnTo>
                <a:lnTo>
                  <a:pt x="6143" y="3286"/>
                </a:lnTo>
                <a:lnTo>
                  <a:pt x="6171" y="3301"/>
                </a:lnTo>
                <a:lnTo>
                  <a:pt x="6225" y="3333"/>
                </a:lnTo>
                <a:lnTo>
                  <a:pt x="6275" y="3365"/>
                </a:lnTo>
                <a:lnTo>
                  <a:pt x="6286" y="3372"/>
                </a:lnTo>
                <a:lnTo>
                  <a:pt x="6286" y="3088"/>
                </a:lnTo>
                <a:lnTo>
                  <a:pt x="6234" y="3061"/>
                </a:lnTo>
                <a:lnTo>
                  <a:pt x="6207" y="3047"/>
                </a:lnTo>
                <a:lnTo>
                  <a:pt x="6177" y="3034"/>
                </a:lnTo>
                <a:lnTo>
                  <a:pt x="6148" y="3021"/>
                </a:lnTo>
                <a:lnTo>
                  <a:pt x="6116" y="3009"/>
                </a:lnTo>
                <a:lnTo>
                  <a:pt x="6083" y="2998"/>
                </a:lnTo>
                <a:lnTo>
                  <a:pt x="6049" y="2987"/>
                </a:lnTo>
                <a:lnTo>
                  <a:pt x="6013" y="2976"/>
                </a:lnTo>
                <a:lnTo>
                  <a:pt x="5976" y="2968"/>
                </a:lnTo>
                <a:lnTo>
                  <a:pt x="5938" y="2960"/>
                </a:lnTo>
                <a:lnTo>
                  <a:pt x="5898" y="2953"/>
                </a:lnTo>
                <a:lnTo>
                  <a:pt x="5856" y="2948"/>
                </a:lnTo>
                <a:lnTo>
                  <a:pt x="5813" y="2945"/>
                </a:lnTo>
                <a:lnTo>
                  <a:pt x="5769" y="2942"/>
                </a:lnTo>
                <a:lnTo>
                  <a:pt x="5723" y="2941"/>
                </a:lnTo>
                <a:lnTo>
                  <a:pt x="5691" y="2941"/>
                </a:lnTo>
                <a:lnTo>
                  <a:pt x="5660" y="2942"/>
                </a:lnTo>
                <a:lnTo>
                  <a:pt x="5631" y="2945"/>
                </a:lnTo>
                <a:lnTo>
                  <a:pt x="5603" y="2947"/>
                </a:lnTo>
                <a:lnTo>
                  <a:pt x="5574" y="2949"/>
                </a:lnTo>
                <a:lnTo>
                  <a:pt x="5546" y="2953"/>
                </a:lnTo>
                <a:lnTo>
                  <a:pt x="5493" y="2962"/>
                </a:lnTo>
                <a:lnTo>
                  <a:pt x="5442" y="2974"/>
                </a:lnTo>
                <a:lnTo>
                  <a:pt x="5395" y="2987"/>
                </a:lnTo>
                <a:lnTo>
                  <a:pt x="5350" y="3002"/>
                </a:lnTo>
                <a:lnTo>
                  <a:pt x="5306" y="3018"/>
                </a:lnTo>
                <a:lnTo>
                  <a:pt x="5266" y="3035"/>
                </a:lnTo>
                <a:lnTo>
                  <a:pt x="5229" y="3053"/>
                </a:lnTo>
                <a:lnTo>
                  <a:pt x="5192" y="3071"/>
                </a:lnTo>
                <a:lnTo>
                  <a:pt x="5158" y="3090"/>
                </a:lnTo>
                <a:lnTo>
                  <a:pt x="5126" y="3109"/>
                </a:lnTo>
                <a:lnTo>
                  <a:pt x="5096" y="3126"/>
                </a:lnTo>
                <a:lnTo>
                  <a:pt x="5042" y="3160"/>
                </a:lnTo>
                <a:close/>
                <a:moveTo>
                  <a:pt x="5723" y="1893"/>
                </a:moveTo>
                <a:lnTo>
                  <a:pt x="5723" y="1893"/>
                </a:lnTo>
                <a:lnTo>
                  <a:pt x="5691" y="1893"/>
                </a:lnTo>
                <a:lnTo>
                  <a:pt x="5660" y="1894"/>
                </a:lnTo>
                <a:lnTo>
                  <a:pt x="5631" y="1897"/>
                </a:lnTo>
                <a:lnTo>
                  <a:pt x="5603" y="1899"/>
                </a:lnTo>
                <a:lnTo>
                  <a:pt x="5574" y="1901"/>
                </a:lnTo>
                <a:lnTo>
                  <a:pt x="5546" y="1906"/>
                </a:lnTo>
                <a:lnTo>
                  <a:pt x="5493" y="1914"/>
                </a:lnTo>
                <a:lnTo>
                  <a:pt x="5442" y="1926"/>
                </a:lnTo>
                <a:lnTo>
                  <a:pt x="5395" y="1939"/>
                </a:lnTo>
                <a:lnTo>
                  <a:pt x="5350" y="1954"/>
                </a:lnTo>
                <a:lnTo>
                  <a:pt x="5306" y="1970"/>
                </a:lnTo>
                <a:lnTo>
                  <a:pt x="5266" y="1988"/>
                </a:lnTo>
                <a:lnTo>
                  <a:pt x="5229" y="2005"/>
                </a:lnTo>
                <a:lnTo>
                  <a:pt x="5192" y="2024"/>
                </a:lnTo>
                <a:lnTo>
                  <a:pt x="5158" y="2042"/>
                </a:lnTo>
                <a:lnTo>
                  <a:pt x="5126" y="2061"/>
                </a:lnTo>
                <a:lnTo>
                  <a:pt x="5096" y="2078"/>
                </a:lnTo>
                <a:lnTo>
                  <a:pt x="5041" y="2113"/>
                </a:lnTo>
                <a:lnTo>
                  <a:pt x="4988" y="2146"/>
                </a:lnTo>
                <a:lnTo>
                  <a:pt x="4933" y="2179"/>
                </a:lnTo>
                <a:lnTo>
                  <a:pt x="4905" y="2194"/>
                </a:lnTo>
                <a:lnTo>
                  <a:pt x="4876" y="2209"/>
                </a:lnTo>
                <a:lnTo>
                  <a:pt x="4846" y="2224"/>
                </a:lnTo>
                <a:lnTo>
                  <a:pt x="4814" y="2237"/>
                </a:lnTo>
                <a:lnTo>
                  <a:pt x="4781" y="2249"/>
                </a:lnTo>
                <a:lnTo>
                  <a:pt x="4746" y="2260"/>
                </a:lnTo>
                <a:lnTo>
                  <a:pt x="4709" y="2271"/>
                </a:lnTo>
                <a:lnTo>
                  <a:pt x="4670" y="2279"/>
                </a:lnTo>
                <a:lnTo>
                  <a:pt x="4629" y="2286"/>
                </a:lnTo>
                <a:lnTo>
                  <a:pt x="4585" y="2291"/>
                </a:lnTo>
                <a:lnTo>
                  <a:pt x="4538" y="2294"/>
                </a:lnTo>
                <a:lnTo>
                  <a:pt x="4487" y="2296"/>
                </a:lnTo>
                <a:lnTo>
                  <a:pt x="4440" y="2294"/>
                </a:lnTo>
                <a:lnTo>
                  <a:pt x="4395" y="2292"/>
                </a:lnTo>
                <a:lnTo>
                  <a:pt x="4353" y="2287"/>
                </a:lnTo>
                <a:lnTo>
                  <a:pt x="4313" y="2280"/>
                </a:lnTo>
                <a:lnTo>
                  <a:pt x="4275" y="2272"/>
                </a:lnTo>
                <a:lnTo>
                  <a:pt x="4238" y="2264"/>
                </a:lnTo>
                <a:lnTo>
                  <a:pt x="4204" y="2253"/>
                </a:lnTo>
                <a:lnTo>
                  <a:pt x="4172" y="2241"/>
                </a:lnTo>
                <a:lnTo>
                  <a:pt x="4140" y="2228"/>
                </a:lnTo>
                <a:lnTo>
                  <a:pt x="4111" y="2215"/>
                </a:lnTo>
                <a:lnTo>
                  <a:pt x="4083" y="2201"/>
                </a:lnTo>
                <a:lnTo>
                  <a:pt x="4057" y="2187"/>
                </a:lnTo>
                <a:lnTo>
                  <a:pt x="4005" y="2157"/>
                </a:lnTo>
                <a:lnTo>
                  <a:pt x="3956" y="2127"/>
                </a:lnTo>
                <a:lnTo>
                  <a:pt x="3935" y="2114"/>
                </a:lnTo>
                <a:lnTo>
                  <a:pt x="3883" y="2080"/>
                </a:lnTo>
                <a:lnTo>
                  <a:pt x="3854" y="2062"/>
                </a:lnTo>
                <a:lnTo>
                  <a:pt x="3822" y="2043"/>
                </a:lnTo>
                <a:lnTo>
                  <a:pt x="3788" y="2025"/>
                </a:lnTo>
                <a:lnTo>
                  <a:pt x="3751" y="2006"/>
                </a:lnTo>
                <a:lnTo>
                  <a:pt x="3713" y="1989"/>
                </a:lnTo>
                <a:lnTo>
                  <a:pt x="3672" y="1971"/>
                </a:lnTo>
                <a:lnTo>
                  <a:pt x="3628" y="1956"/>
                </a:lnTo>
                <a:lnTo>
                  <a:pt x="3583" y="1940"/>
                </a:lnTo>
                <a:lnTo>
                  <a:pt x="3535" y="1927"/>
                </a:lnTo>
                <a:lnTo>
                  <a:pt x="3484" y="1916"/>
                </a:lnTo>
                <a:lnTo>
                  <a:pt x="3430" y="1906"/>
                </a:lnTo>
                <a:lnTo>
                  <a:pt x="3403" y="1903"/>
                </a:lnTo>
                <a:lnTo>
                  <a:pt x="3375" y="1899"/>
                </a:lnTo>
                <a:lnTo>
                  <a:pt x="3345" y="1897"/>
                </a:lnTo>
                <a:lnTo>
                  <a:pt x="3314" y="1894"/>
                </a:lnTo>
                <a:lnTo>
                  <a:pt x="3285" y="1893"/>
                </a:lnTo>
                <a:lnTo>
                  <a:pt x="3253" y="1893"/>
                </a:lnTo>
                <a:lnTo>
                  <a:pt x="3222" y="1893"/>
                </a:lnTo>
                <a:lnTo>
                  <a:pt x="3192" y="1894"/>
                </a:lnTo>
                <a:lnTo>
                  <a:pt x="3162" y="1897"/>
                </a:lnTo>
                <a:lnTo>
                  <a:pt x="3133" y="1899"/>
                </a:lnTo>
                <a:lnTo>
                  <a:pt x="3104" y="1901"/>
                </a:lnTo>
                <a:lnTo>
                  <a:pt x="3077" y="1906"/>
                </a:lnTo>
                <a:lnTo>
                  <a:pt x="3024" y="1914"/>
                </a:lnTo>
                <a:lnTo>
                  <a:pt x="2973" y="1926"/>
                </a:lnTo>
                <a:lnTo>
                  <a:pt x="2925" y="1939"/>
                </a:lnTo>
                <a:lnTo>
                  <a:pt x="2880" y="1954"/>
                </a:lnTo>
                <a:lnTo>
                  <a:pt x="2838" y="1970"/>
                </a:lnTo>
                <a:lnTo>
                  <a:pt x="2796" y="1988"/>
                </a:lnTo>
                <a:lnTo>
                  <a:pt x="2759" y="2005"/>
                </a:lnTo>
                <a:lnTo>
                  <a:pt x="2722" y="2024"/>
                </a:lnTo>
                <a:lnTo>
                  <a:pt x="2689" y="2042"/>
                </a:lnTo>
                <a:lnTo>
                  <a:pt x="2657" y="2061"/>
                </a:lnTo>
                <a:lnTo>
                  <a:pt x="2626" y="2078"/>
                </a:lnTo>
                <a:lnTo>
                  <a:pt x="2572" y="2113"/>
                </a:lnTo>
                <a:lnTo>
                  <a:pt x="2518" y="2146"/>
                </a:lnTo>
                <a:lnTo>
                  <a:pt x="2464" y="2179"/>
                </a:lnTo>
                <a:lnTo>
                  <a:pt x="2435" y="2194"/>
                </a:lnTo>
                <a:lnTo>
                  <a:pt x="2407" y="2209"/>
                </a:lnTo>
                <a:lnTo>
                  <a:pt x="2376" y="2224"/>
                </a:lnTo>
                <a:lnTo>
                  <a:pt x="2344" y="2237"/>
                </a:lnTo>
                <a:lnTo>
                  <a:pt x="2311" y="2249"/>
                </a:lnTo>
                <a:lnTo>
                  <a:pt x="2277" y="2260"/>
                </a:lnTo>
                <a:lnTo>
                  <a:pt x="2241" y="2271"/>
                </a:lnTo>
                <a:lnTo>
                  <a:pt x="2202" y="2279"/>
                </a:lnTo>
                <a:lnTo>
                  <a:pt x="2159" y="2286"/>
                </a:lnTo>
                <a:lnTo>
                  <a:pt x="2115" y="2291"/>
                </a:lnTo>
                <a:lnTo>
                  <a:pt x="2068" y="2294"/>
                </a:lnTo>
                <a:lnTo>
                  <a:pt x="2019" y="2296"/>
                </a:lnTo>
                <a:lnTo>
                  <a:pt x="1968" y="2294"/>
                </a:lnTo>
                <a:lnTo>
                  <a:pt x="1921" y="2291"/>
                </a:lnTo>
                <a:lnTo>
                  <a:pt x="1877" y="2286"/>
                </a:lnTo>
                <a:lnTo>
                  <a:pt x="1835" y="2279"/>
                </a:lnTo>
                <a:lnTo>
                  <a:pt x="1796" y="2270"/>
                </a:lnTo>
                <a:lnTo>
                  <a:pt x="1758" y="2260"/>
                </a:lnTo>
                <a:lnTo>
                  <a:pt x="1722" y="2248"/>
                </a:lnTo>
                <a:lnTo>
                  <a:pt x="1689" y="2235"/>
                </a:lnTo>
                <a:lnTo>
                  <a:pt x="1658" y="2222"/>
                </a:lnTo>
                <a:lnTo>
                  <a:pt x="1627" y="2208"/>
                </a:lnTo>
                <a:lnTo>
                  <a:pt x="1597" y="2193"/>
                </a:lnTo>
                <a:lnTo>
                  <a:pt x="1570" y="2178"/>
                </a:lnTo>
                <a:lnTo>
                  <a:pt x="1517" y="2146"/>
                </a:lnTo>
                <a:lnTo>
                  <a:pt x="1466" y="2114"/>
                </a:lnTo>
                <a:lnTo>
                  <a:pt x="1413" y="2080"/>
                </a:lnTo>
                <a:lnTo>
                  <a:pt x="1384" y="2062"/>
                </a:lnTo>
                <a:lnTo>
                  <a:pt x="1352" y="2043"/>
                </a:lnTo>
                <a:lnTo>
                  <a:pt x="1318" y="2025"/>
                </a:lnTo>
                <a:lnTo>
                  <a:pt x="1282" y="2006"/>
                </a:lnTo>
                <a:lnTo>
                  <a:pt x="1243" y="1989"/>
                </a:lnTo>
                <a:lnTo>
                  <a:pt x="1203" y="1971"/>
                </a:lnTo>
                <a:lnTo>
                  <a:pt x="1160" y="1956"/>
                </a:lnTo>
                <a:lnTo>
                  <a:pt x="1114" y="1940"/>
                </a:lnTo>
                <a:lnTo>
                  <a:pt x="1065" y="1927"/>
                </a:lnTo>
                <a:lnTo>
                  <a:pt x="1014" y="1916"/>
                </a:lnTo>
                <a:lnTo>
                  <a:pt x="961" y="1906"/>
                </a:lnTo>
                <a:lnTo>
                  <a:pt x="933" y="1903"/>
                </a:lnTo>
                <a:lnTo>
                  <a:pt x="905" y="1899"/>
                </a:lnTo>
                <a:lnTo>
                  <a:pt x="875" y="1897"/>
                </a:lnTo>
                <a:lnTo>
                  <a:pt x="846" y="1894"/>
                </a:lnTo>
                <a:lnTo>
                  <a:pt x="815" y="1893"/>
                </a:lnTo>
                <a:lnTo>
                  <a:pt x="783" y="1893"/>
                </a:lnTo>
                <a:lnTo>
                  <a:pt x="752" y="1893"/>
                </a:lnTo>
                <a:lnTo>
                  <a:pt x="722" y="1894"/>
                </a:lnTo>
                <a:lnTo>
                  <a:pt x="692" y="1897"/>
                </a:lnTo>
                <a:lnTo>
                  <a:pt x="663" y="1899"/>
                </a:lnTo>
                <a:lnTo>
                  <a:pt x="634" y="1901"/>
                </a:lnTo>
                <a:lnTo>
                  <a:pt x="607" y="1906"/>
                </a:lnTo>
                <a:lnTo>
                  <a:pt x="554" y="1914"/>
                </a:lnTo>
                <a:lnTo>
                  <a:pt x="503" y="1926"/>
                </a:lnTo>
                <a:lnTo>
                  <a:pt x="456" y="1939"/>
                </a:lnTo>
                <a:lnTo>
                  <a:pt x="410" y="1954"/>
                </a:lnTo>
                <a:lnTo>
                  <a:pt x="368" y="1970"/>
                </a:lnTo>
                <a:lnTo>
                  <a:pt x="328" y="1988"/>
                </a:lnTo>
                <a:lnTo>
                  <a:pt x="289" y="2005"/>
                </a:lnTo>
                <a:lnTo>
                  <a:pt x="253" y="2024"/>
                </a:lnTo>
                <a:lnTo>
                  <a:pt x="219" y="2042"/>
                </a:lnTo>
                <a:lnTo>
                  <a:pt x="187" y="2061"/>
                </a:lnTo>
                <a:lnTo>
                  <a:pt x="158" y="2078"/>
                </a:lnTo>
                <a:lnTo>
                  <a:pt x="102" y="2113"/>
                </a:lnTo>
                <a:lnTo>
                  <a:pt x="51" y="2144"/>
                </a:lnTo>
                <a:lnTo>
                  <a:pt x="0" y="2175"/>
                </a:lnTo>
                <a:lnTo>
                  <a:pt x="0" y="2445"/>
                </a:lnTo>
                <a:lnTo>
                  <a:pt x="34" y="2430"/>
                </a:lnTo>
                <a:lnTo>
                  <a:pt x="67" y="2414"/>
                </a:lnTo>
                <a:lnTo>
                  <a:pt x="98" y="2397"/>
                </a:lnTo>
                <a:lnTo>
                  <a:pt x="127" y="2380"/>
                </a:lnTo>
                <a:lnTo>
                  <a:pt x="181" y="2349"/>
                </a:lnTo>
                <a:lnTo>
                  <a:pt x="230" y="2318"/>
                </a:lnTo>
                <a:lnTo>
                  <a:pt x="284" y="2285"/>
                </a:lnTo>
                <a:lnTo>
                  <a:pt x="338" y="2253"/>
                </a:lnTo>
                <a:lnTo>
                  <a:pt x="367" y="2237"/>
                </a:lnTo>
                <a:lnTo>
                  <a:pt x="396" y="2222"/>
                </a:lnTo>
                <a:lnTo>
                  <a:pt x="426" y="2207"/>
                </a:lnTo>
                <a:lnTo>
                  <a:pt x="457" y="2194"/>
                </a:lnTo>
                <a:lnTo>
                  <a:pt x="490" y="2182"/>
                </a:lnTo>
                <a:lnTo>
                  <a:pt x="526" y="2170"/>
                </a:lnTo>
                <a:lnTo>
                  <a:pt x="562" y="2161"/>
                </a:lnTo>
                <a:lnTo>
                  <a:pt x="601" y="2152"/>
                </a:lnTo>
                <a:lnTo>
                  <a:pt x="643" y="2144"/>
                </a:lnTo>
                <a:lnTo>
                  <a:pt x="686" y="2140"/>
                </a:lnTo>
                <a:lnTo>
                  <a:pt x="734" y="2136"/>
                </a:lnTo>
                <a:lnTo>
                  <a:pt x="783" y="2135"/>
                </a:lnTo>
                <a:lnTo>
                  <a:pt x="834" y="2136"/>
                </a:lnTo>
                <a:lnTo>
                  <a:pt x="881" y="2140"/>
                </a:lnTo>
                <a:lnTo>
                  <a:pt x="926" y="2146"/>
                </a:lnTo>
                <a:lnTo>
                  <a:pt x="967" y="2153"/>
                </a:lnTo>
                <a:lnTo>
                  <a:pt x="1007" y="2161"/>
                </a:lnTo>
                <a:lnTo>
                  <a:pt x="1044" y="2172"/>
                </a:lnTo>
                <a:lnTo>
                  <a:pt x="1079" y="2182"/>
                </a:lnTo>
                <a:lnTo>
                  <a:pt x="1114" y="2195"/>
                </a:lnTo>
                <a:lnTo>
                  <a:pt x="1145" y="2209"/>
                </a:lnTo>
                <a:lnTo>
                  <a:pt x="1176" y="2224"/>
                </a:lnTo>
                <a:lnTo>
                  <a:pt x="1204" y="2238"/>
                </a:lnTo>
                <a:lnTo>
                  <a:pt x="1233" y="2254"/>
                </a:lnTo>
                <a:lnTo>
                  <a:pt x="1286" y="2285"/>
                </a:lnTo>
                <a:lnTo>
                  <a:pt x="1337" y="2317"/>
                </a:lnTo>
                <a:lnTo>
                  <a:pt x="1389" y="2351"/>
                </a:lnTo>
                <a:lnTo>
                  <a:pt x="1418" y="2369"/>
                </a:lnTo>
                <a:lnTo>
                  <a:pt x="1450" y="2388"/>
                </a:lnTo>
                <a:lnTo>
                  <a:pt x="1484" y="2406"/>
                </a:lnTo>
                <a:lnTo>
                  <a:pt x="1520" y="2424"/>
                </a:lnTo>
                <a:lnTo>
                  <a:pt x="1558" y="2442"/>
                </a:lnTo>
                <a:lnTo>
                  <a:pt x="1600" y="2460"/>
                </a:lnTo>
                <a:lnTo>
                  <a:pt x="1642" y="2476"/>
                </a:lnTo>
                <a:lnTo>
                  <a:pt x="1688" y="2491"/>
                </a:lnTo>
                <a:lnTo>
                  <a:pt x="1737" y="2504"/>
                </a:lnTo>
                <a:lnTo>
                  <a:pt x="1787" y="2516"/>
                </a:lnTo>
                <a:lnTo>
                  <a:pt x="1842" y="2526"/>
                </a:lnTo>
                <a:lnTo>
                  <a:pt x="1869" y="2529"/>
                </a:lnTo>
                <a:lnTo>
                  <a:pt x="1897" y="2533"/>
                </a:lnTo>
                <a:lnTo>
                  <a:pt x="1927" y="2535"/>
                </a:lnTo>
                <a:lnTo>
                  <a:pt x="1956" y="2536"/>
                </a:lnTo>
                <a:lnTo>
                  <a:pt x="1987" y="2537"/>
                </a:lnTo>
                <a:lnTo>
                  <a:pt x="2019" y="2537"/>
                </a:lnTo>
                <a:lnTo>
                  <a:pt x="2049" y="2537"/>
                </a:lnTo>
                <a:lnTo>
                  <a:pt x="2080" y="2536"/>
                </a:lnTo>
                <a:lnTo>
                  <a:pt x="2110" y="2535"/>
                </a:lnTo>
                <a:lnTo>
                  <a:pt x="2139" y="2533"/>
                </a:lnTo>
                <a:lnTo>
                  <a:pt x="2167" y="2529"/>
                </a:lnTo>
                <a:lnTo>
                  <a:pt x="2195" y="2526"/>
                </a:lnTo>
                <a:lnTo>
                  <a:pt x="2248" y="2516"/>
                </a:lnTo>
                <a:lnTo>
                  <a:pt x="2298" y="2506"/>
                </a:lnTo>
                <a:lnTo>
                  <a:pt x="2347" y="2491"/>
                </a:lnTo>
                <a:lnTo>
                  <a:pt x="2392" y="2477"/>
                </a:lnTo>
                <a:lnTo>
                  <a:pt x="2434" y="2461"/>
                </a:lnTo>
                <a:lnTo>
                  <a:pt x="2474" y="2444"/>
                </a:lnTo>
                <a:lnTo>
                  <a:pt x="2513" y="2425"/>
                </a:lnTo>
                <a:lnTo>
                  <a:pt x="2549" y="2408"/>
                </a:lnTo>
                <a:lnTo>
                  <a:pt x="2583" y="2389"/>
                </a:lnTo>
                <a:lnTo>
                  <a:pt x="2615" y="2370"/>
                </a:lnTo>
                <a:lnTo>
                  <a:pt x="2645" y="2352"/>
                </a:lnTo>
                <a:lnTo>
                  <a:pt x="2700" y="2318"/>
                </a:lnTo>
                <a:lnTo>
                  <a:pt x="2753" y="2285"/>
                </a:lnTo>
                <a:lnTo>
                  <a:pt x="2808" y="2253"/>
                </a:lnTo>
                <a:lnTo>
                  <a:pt x="2836" y="2237"/>
                </a:lnTo>
                <a:lnTo>
                  <a:pt x="2865" y="2222"/>
                </a:lnTo>
                <a:lnTo>
                  <a:pt x="2895" y="2207"/>
                </a:lnTo>
                <a:lnTo>
                  <a:pt x="2927" y="2194"/>
                </a:lnTo>
                <a:lnTo>
                  <a:pt x="2960" y="2182"/>
                </a:lnTo>
                <a:lnTo>
                  <a:pt x="2995" y="2170"/>
                </a:lnTo>
                <a:lnTo>
                  <a:pt x="3031" y="2161"/>
                </a:lnTo>
                <a:lnTo>
                  <a:pt x="3070" y="2152"/>
                </a:lnTo>
                <a:lnTo>
                  <a:pt x="3111" y="2144"/>
                </a:lnTo>
                <a:lnTo>
                  <a:pt x="3156" y="2140"/>
                </a:lnTo>
                <a:lnTo>
                  <a:pt x="3203" y="2136"/>
                </a:lnTo>
                <a:lnTo>
                  <a:pt x="3253" y="2135"/>
                </a:lnTo>
                <a:lnTo>
                  <a:pt x="3303" y="2136"/>
                </a:lnTo>
                <a:lnTo>
                  <a:pt x="3350" y="2140"/>
                </a:lnTo>
                <a:lnTo>
                  <a:pt x="3395" y="2146"/>
                </a:lnTo>
                <a:lnTo>
                  <a:pt x="3437" y="2153"/>
                </a:lnTo>
                <a:lnTo>
                  <a:pt x="3476" y="2161"/>
                </a:lnTo>
                <a:lnTo>
                  <a:pt x="3514" y="2172"/>
                </a:lnTo>
                <a:lnTo>
                  <a:pt x="3549" y="2182"/>
                </a:lnTo>
                <a:lnTo>
                  <a:pt x="3582" y="2195"/>
                </a:lnTo>
                <a:lnTo>
                  <a:pt x="3614" y="2209"/>
                </a:lnTo>
                <a:lnTo>
                  <a:pt x="3645" y="2224"/>
                </a:lnTo>
                <a:lnTo>
                  <a:pt x="3674" y="2238"/>
                </a:lnTo>
                <a:lnTo>
                  <a:pt x="3701" y="2254"/>
                </a:lnTo>
                <a:lnTo>
                  <a:pt x="3755" y="2285"/>
                </a:lnTo>
                <a:lnTo>
                  <a:pt x="3805" y="2317"/>
                </a:lnTo>
                <a:lnTo>
                  <a:pt x="3858" y="2351"/>
                </a:lnTo>
                <a:lnTo>
                  <a:pt x="3888" y="2369"/>
                </a:lnTo>
                <a:lnTo>
                  <a:pt x="3920" y="2388"/>
                </a:lnTo>
                <a:lnTo>
                  <a:pt x="3953" y="2406"/>
                </a:lnTo>
                <a:lnTo>
                  <a:pt x="3989" y="2424"/>
                </a:lnTo>
                <a:lnTo>
                  <a:pt x="4028" y="2442"/>
                </a:lnTo>
                <a:lnTo>
                  <a:pt x="4068" y="2460"/>
                </a:lnTo>
                <a:lnTo>
                  <a:pt x="4112" y="2476"/>
                </a:lnTo>
                <a:lnTo>
                  <a:pt x="4158" y="2491"/>
                </a:lnTo>
                <a:lnTo>
                  <a:pt x="4207" y="2504"/>
                </a:lnTo>
                <a:lnTo>
                  <a:pt x="4257" y="2516"/>
                </a:lnTo>
                <a:lnTo>
                  <a:pt x="4310" y="2526"/>
                </a:lnTo>
                <a:lnTo>
                  <a:pt x="4339" y="2529"/>
                </a:lnTo>
                <a:lnTo>
                  <a:pt x="4367" y="2533"/>
                </a:lnTo>
                <a:lnTo>
                  <a:pt x="4397" y="2535"/>
                </a:lnTo>
                <a:lnTo>
                  <a:pt x="4426" y="2536"/>
                </a:lnTo>
                <a:lnTo>
                  <a:pt x="4457" y="2537"/>
                </a:lnTo>
                <a:lnTo>
                  <a:pt x="4487" y="2537"/>
                </a:lnTo>
                <a:lnTo>
                  <a:pt x="4519" y="2537"/>
                </a:lnTo>
                <a:lnTo>
                  <a:pt x="4550" y="2536"/>
                </a:lnTo>
                <a:lnTo>
                  <a:pt x="4579" y="2535"/>
                </a:lnTo>
                <a:lnTo>
                  <a:pt x="4609" y="2533"/>
                </a:lnTo>
                <a:lnTo>
                  <a:pt x="4637" y="2529"/>
                </a:lnTo>
                <a:lnTo>
                  <a:pt x="4664" y="2526"/>
                </a:lnTo>
                <a:lnTo>
                  <a:pt x="4718" y="2516"/>
                </a:lnTo>
                <a:lnTo>
                  <a:pt x="4768" y="2506"/>
                </a:lnTo>
                <a:lnTo>
                  <a:pt x="4815" y="2491"/>
                </a:lnTo>
                <a:lnTo>
                  <a:pt x="4860" y="2477"/>
                </a:lnTo>
                <a:lnTo>
                  <a:pt x="4904" y="2461"/>
                </a:lnTo>
                <a:lnTo>
                  <a:pt x="4944" y="2444"/>
                </a:lnTo>
                <a:lnTo>
                  <a:pt x="4982" y="2425"/>
                </a:lnTo>
                <a:lnTo>
                  <a:pt x="5018" y="2408"/>
                </a:lnTo>
                <a:lnTo>
                  <a:pt x="5053" y="2389"/>
                </a:lnTo>
                <a:lnTo>
                  <a:pt x="5085" y="2370"/>
                </a:lnTo>
                <a:lnTo>
                  <a:pt x="5114" y="2352"/>
                </a:lnTo>
                <a:lnTo>
                  <a:pt x="5170" y="2318"/>
                </a:lnTo>
                <a:lnTo>
                  <a:pt x="5223" y="2285"/>
                </a:lnTo>
                <a:lnTo>
                  <a:pt x="5277" y="2253"/>
                </a:lnTo>
                <a:lnTo>
                  <a:pt x="5305" y="2237"/>
                </a:lnTo>
                <a:lnTo>
                  <a:pt x="5335" y="2222"/>
                </a:lnTo>
                <a:lnTo>
                  <a:pt x="5364" y="2207"/>
                </a:lnTo>
                <a:lnTo>
                  <a:pt x="5396" y="2194"/>
                </a:lnTo>
                <a:lnTo>
                  <a:pt x="5429" y="2182"/>
                </a:lnTo>
                <a:lnTo>
                  <a:pt x="5465" y="2170"/>
                </a:lnTo>
                <a:lnTo>
                  <a:pt x="5501" y="2161"/>
                </a:lnTo>
                <a:lnTo>
                  <a:pt x="5540" y="2152"/>
                </a:lnTo>
                <a:lnTo>
                  <a:pt x="5581" y="2144"/>
                </a:lnTo>
                <a:lnTo>
                  <a:pt x="5625" y="2140"/>
                </a:lnTo>
                <a:lnTo>
                  <a:pt x="5672" y="2136"/>
                </a:lnTo>
                <a:lnTo>
                  <a:pt x="5723" y="2135"/>
                </a:lnTo>
                <a:lnTo>
                  <a:pt x="5773" y="2136"/>
                </a:lnTo>
                <a:lnTo>
                  <a:pt x="5820" y="2140"/>
                </a:lnTo>
                <a:lnTo>
                  <a:pt x="5865" y="2146"/>
                </a:lnTo>
                <a:lnTo>
                  <a:pt x="5906" y="2153"/>
                </a:lnTo>
                <a:lnTo>
                  <a:pt x="5946" y="2161"/>
                </a:lnTo>
                <a:lnTo>
                  <a:pt x="5984" y="2172"/>
                </a:lnTo>
                <a:lnTo>
                  <a:pt x="6019" y="2182"/>
                </a:lnTo>
                <a:lnTo>
                  <a:pt x="6052" y="2195"/>
                </a:lnTo>
                <a:lnTo>
                  <a:pt x="6084" y="2209"/>
                </a:lnTo>
                <a:lnTo>
                  <a:pt x="6115" y="2224"/>
                </a:lnTo>
                <a:lnTo>
                  <a:pt x="6143" y="2238"/>
                </a:lnTo>
                <a:lnTo>
                  <a:pt x="6171" y="2254"/>
                </a:lnTo>
                <a:lnTo>
                  <a:pt x="6225" y="2285"/>
                </a:lnTo>
                <a:lnTo>
                  <a:pt x="6275" y="2317"/>
                </a:lnTo>
                <a:lnTo>
                  <a:pt x="6286" y="2324"/>
                </a:lnTo>
                <a:lnTo>
                  <a:pt x="6286" y="2041"/>
                </a:lnTo>
                <a:lnTo>
                  <a:pt x="6234" y="2013"/>
                </a:lnTo>
                <a:lnTo>
                  <a:pt x="6207" y="1999"/>
                </a:lnTo>
                <a:lnTo>
                  <a:pt x="6177" y="1986"/>
                </a:lnTo>
                <a:lnTo>
                  <a:pt x="6148" y="1973"/>
                </a:lnTo>
                <a:lnTo>
                  <a:pt x="6116" y="1962"/>
                </a:lnTo>
                <a:lnTo>
                  <a:pt x="6083" y="1950"/>
                </a:lnTo>
                <a:lnTo>
                  <a:pt x="6049" y="1939"/>
                </a:lnTo>
                <a:lnTo>
                  <a:pt x="6013" y="1929"/>
                </a:lnTo>
                <a:lnTo>
                  <a:pt x="5976" y="1920"/>
                </a:lnTo>
                <a:lnTo>
                  <a:pt x="5938" y="1912"/>
                </a:lnTo>
                <a:lnTo>
                  <a:pt x="5898" y="1906"/>
                </a:lnTo>
                <a:lnTo>
                  <a:pt x="5856" y="1900"/>
                </a:lnTo>
                <a:lnTo>
                  <a:pt x="5813" y="1897"/>
                </a:lnTo>
                <a:lnTo>
                  <a:pt x="5769" y="1894"/>
                </a:lnTo>
                <a:lnTo>
                  <a:pt x="5723" y="1893"/>
                </a:lnTo>
                <a:close/>
              </a:path>
            </a:pathLst>
          </a:custGeom>
          <a:solidFill>
            <a:srgbClr val="BA433A"/>
          </a:solidFill>
          <a:ln>
            <a:noFill/>
          </a:ln>
        </p:spPr>
        <p:txBody>
          <a:bodyPr anchor="ctr">
            <a:normAutofit fontScale="57500" lnSpcReduction="20000"/>
            <a:scene3d>
              <a:camera prst="orthographicFront"/>
              <a:lightRig rig="threePt" dir="t"/>
            </a:scene3d>
            <a:sp3d>
              <a:contourClr>
                <a:srgbClr val="FFFFFF"/>
              </a:contourClr>
            </a:sp3d>
          </a:bodyPr>
          <a:lstStyle/>
          <a:p>
            <a:pPr algn="ctr">
              <a:defRPr/>
            </a:pPr>
            <a:endParaRPr lang="zh-CN" altLang="en-US" sz="900">
              <a:solidFill>
                <a:srgbClr val="FFFFFF"/>
              </a:solidFill>
              <a:latin typeface="华文楷体" panose="02010600040101010101" charset="-122"/>
              <a:ea typeface="华文楷体" panose="02010600040101010101" charset="-122"/>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3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2" name="椭圆 41"/>
          <p:cNvSpPr/>
          <p:nvPr/>
        </p:nvSpPr>
        <p:spPr>
          <a:xfrm>
            <a:off x="9722985" y="6139992"/>
            <a:ext cx="377371" cy="377371"/>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3" name="椭圆 42"/>
          <p:cNvSpPr/>
          <p:nvPr/>
        </p:nvSpPr>
        <p:spPr>
          <a:xfrm>
            <a:off x="10331451" y="6139995"/>
            <a:ext cx="377371" cy="377371"/>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4" name="椭圆 43"/>
          <p:cNvSpPr/>
          <p:nvPr/>
        </p:nvSpPr>
        <p:spPr>
          <a:xfrm>
            <a:off x="10939917" y="6139995"/>
            <a:ext cx="377371" cy="377371"/>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39" name="椭圆 11"/>
          <p:cNvSpPr/>
          <p:nvPr/>
        </p:nvSpPr>
        <p:spPr>
          <a:xfrm>
            <a:off x="9813775" y="6227763"/>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0" name="椭圆 23"/>
          <p:cNvSpPr/>
          <p:nvPr/>
        </p:nvSpPr>
        <p:spPr>
          <a:xfrm>
            <a:off x="10419225" y="6234399"/>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41" name="椭圆 32"/>
          <p:cNvSpPr/>
          <p:nvPr/>
        </p:nvSpPr>
        <p:spPr>
          <a:xfrm>
            <a:off x="11027691" y="6247080"/>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15" name="文本框 14"/>
          <p:cNvSpPr txBox="1"/>
          <p:nvPr/>
        </p:nvSpPr>
        <p:spPr>
          <a:xfrm>
            <a:off x="3568700" y="4536490"/>
            <a:ext cx="5054600" cy="829945"/>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感谢您的观看</a:t>
            </a:r>
            <a:endParaRPr kumimoji="0" lang="zh-CN" altLang="en-US" sz="4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grpSp>
        <p:nvGrpSpPr>
          <p:cNvPr id="20" name="组合 19"/>
          <p:cNvGrpSpPr/>
          <p:nvPr/>
        </p:nvGrpSpPr>
        <p:grpSpPr>
          <a:xfrm>
            <a:off x="3925865" y="1088434"/>
            <a:ext cx="4340270" cy="3445466"/>
            <a:chOff x="3925865" y="1088434"/>
            <a:chExt cx="4340270" cy="3445466"/>
          </a:xfrm>
        </p:grpSpPr>
        <p:pic>
          <p:nvPicPr>
            <p:cNvPr id="18" name="图片 17"/>
            <p:cNvPicPr>
              <a:picLocks noChangeAspect="1"/>
            </p:cNvPicPr>
            <p:nvPr/>
          </p:nvPicPr>
          <p:blipFill rotWithShape="1">
            <a:blip r:embed="rId2" cstate="screen"/>
            <a:srcRect/>
            <a:stretch>
              <a:fillRect/>
            </a:stretch>
          </p:blipFill>
          <p:spPr>
            <a:xfrm>
              <a:off x="3925865" y="1088434"/>
              <a:ext cx="4340270" cy="3445466"/>
            </a:xfrm>
            <a:prstGeom prst="rect">
              <a:avLst/>
            </a:prstGeom>
          </p:spPr>
        </p:pic>
        <p:sp>
          <p:nvSpPr>
            <p:cNvPr id="17" name="文本框 16"/>
            <p:cNvSpPr txBox="1"/>
            <p:nvPr/>
          </p:nvSpPr>
          <p:spPr>
            <a:xfrm>
              <a:off x="5061102" y="2180083"/>
              <a:ext cx="2069797"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rPr>
                <a:t>2023</a:t>
              </a:r>
              <a:endParaRPr kumimoji="0" lang="zh-CN" altLang="en-US"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animEffect transition="in" filter="fade">
                                      <p:cBhvr>
                                        <p:cTn id="36" dur="500"/>
                                        <p:tgtEl>
                                          <p:spTgt spid="3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9" grpId="0" animBg="1"/>
      <p:bldP spid="40" grpId="0" animBg="1"/>
      <p:bldP spid="41"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6957475" y="1602487"/>
            <a:ext cx="4637570" cy="3403790"/>
          </a:xfrm>
          <a:prstGeom prst="rect">
            <a:avLst/>
          </a:prstGeom>
        </p:spPr>
      </p:pic>
      <p:sp>
        <p:nvSpPr>
          <p:cNvPr id="8" name="文本框 7"/>
          <p:cNvSpPr txBox="1"/>
          <p:nvPr/>
        </p:nvSpPr>
        <p:spPr>
          <a:xfrm>
            <a:off x="8504176" y="2788331"/>
            <a:ext cx="1828800" cy="922020"/>
          </a:xfrm>
          <a:prstGeom prst="rect">
            <a:avLst/>
          </a:prstGeom>
          <a:noFill/>
        </p:spPr>
        <p:txBody>
          <a:bodyPr wrap="square" rtlCol="0">
            <a:spAutoFit/>
            <a:scene3d>
              <a:camera prst="orthographicFront"/>
              <a:lightRig rig="threePt" dir="t"/>
            </a:scene3d>
            <a:sp3d contourW="12700"/>
          </a:bodyPr>
          <a:lstStyle/>
          <a:p>
            <a:pPr algn="dist"/>
            <a:r>
              <a:rPr lang="zh-CN" altLang="en-US" sz="5400" b="1" dirty="0">
                <a:solidFill>
                  <a:schemeClr val="bg1"/>
                </a:solidFill>
                <a:latin typeface="楷体" panose="02010609060101010101" charset="-122"/>
                <a:ea typeface="楷体" panose="02010609060101010101" charset="-122"/>
              </a:rPr>
              <a:t>目录</a:t>
            </a:r>
            <a:endParaRPr lang="zh-CN" altLang="en-US" sz="5400" b="1" dirty="0">
              <a:solidFill>
                <a:schemeClr val="bg1"/>
              </a:solidFill>
              <a:latin typeface="楷体" panose="02010609060101010101" charset="-122"/>
              <a:ea typeface="楷体" panose="02010609060101010101" charset="-122"/>
            </a:endParaRPr>
          </a:p>
        </p:txBody>
      </p:sp>
      <p:grpSp>
        <p:nvGrpSpPr>
          <p:cNvPr id="25" name="组合 24"/>
          <p:cNvGrpSpPr/>
          <p:nvPr/>
        </p:nvGrpSpPr>
        <p:grpSpPr>
          <a:xfrm>
            <a:off x="1208313" y="889408"/>
            <a:ext cx="4420809" cy="713079"/>
            <a:chOff x="6288313" y="1301531"/>
            <a:chExt cx="4420809" cy="713079"/>
          </a:xfrm>
        </p:grpSpPr>
        <p:pic>
          <p:nvPicPr>
            <p:cNvPr id="3" name="图片 2"/>
            <p:cNvPicPr>
              <a:picLocks noChangeAspect="1"/>
            </p:cNvPicPr>
            <p:nvPr/>
          </p:nvPicPr>
          <p:blipFill rotWithShape="1">
            <a:blip r:embed="rId3" cstate="screen"/>
            <a:srcRect/>
            <a:stretch>
              <a:fillRect/>
            </a:stretch>
          </p:blipFill>
          <p:spPr>
            <a:xfrm>
              <a:off x="6288313" y="1301531"/>
              <a:ext cx="971550" cy="713079"/>
            </a:xfrm>
            <a:prstGeom prst="rect">
              <a:avLst/>
            </a:prstGeom>
          </p:spPr>
        </p:pic>
        <p:sp>
          <p:nvSpPr>
            <p:cNvPr id="9" name="文本框 8"/>
            <p:cNvSpPr txBox="1"/>
            <p:nvPr/>
          </p:nvSpPr>
          <p:spPr>
            <a:xfrm>
              <a:off x="6570761" y="1332672"/>
              <a:ext cx="362585" cy="52197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latin typeface="楷体" panose="02010609060101010101" charset="-122"/>
                  <a:ea typeface="楷体" panose="02010609060101010101" charset="-122"/>
                </a:rPr>
                <a:t>1</a:t>
              </a:r>
              <a:endParaRPr lang="en-US" altLang="zh-CN" sz="2800" b="1" dirty="0">
                <a:solidFill>
                  <a:schemeClr val="bg1"/>
                </a:solidFill>
                <a:latin typeface="楷体" panose="02010609060101010101" charset="-122"/>
                <a:ea typeface="楷体" panose="02010609060101010101" charset="-122"/>
              </a:endParaRPr>
            </a:p>
          </p:txBody>
        </p:sp>
        <p:sp>
          <p:nvSpPr>
            <p:cNvPr id="14" name="文本框 13"/>
            <p:cNvSpPr txBox="1"/>
            <p:nvPr/>
          </p:nvSpPr>
          <p:spPr>
            <a:xfrm>
              <a:off x="7413805" y="1428297"/>
              <a:ext cx="3295317" cy="52197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85000"/>
                      <a:lumOff val="15000"/>
                    </a:schemeClr>
                  </a:solidFill>
                  <a:latin typeface="楷体" panose="02010609060101010101" charset="-122"/>
                  <a:ea typeface="楷体" panose="02010609060101010101" charset="-122"/>
                </a:rPr>
                <a:t>产品介绍</a:t>
              </a:r>
              <a:endParaRPr lang="zh-CN" altLang="en-US" sz="2800" b="1" dirty="0">
                <a:solidFill>
                  <a:schemeClr val="tx1">
                    <a:lumMod val="85000"/>
                    <a:lumOff val="15000"/>
                  </a:schemeClr>
                </a:solidFill>
                <a:latin typeface="楷体" panose="02010609060101010101" charset="-122"/>
                <a:ea typeface="楷体" panose="02010609060101010101" charset="-122"/>
              </a:endParaRPr>
            </a:p>
          </p:txBody>
        </p:sp>
      </p:grpSp>
      <p:grpSp>
        <p:nvGrpSpPr>
          <p:cNvPr id="26" name="组合 25"/>
          <p:cNvGrpSpPr/>
          <p:nvPr/>
        </p:nvGrpSpPr>
        <p:grpSpPr>
          <a:xfrm>
            <a:off x="1208313" y="1970442"/>
            <a:ext cx="4426524" cy="713079"/>
            <a:chOff x="6288313" y="2490681"/>
            <a:chExt cx="4426524" cy="713079"/>
          </a:xfrm>
        </p:grpSpPr>
        <p:pic>
          <p:nvPicPr>
            <p:cNvPr id="4" name="图片 3"/>
            <p:cNvPicPr>
              <a:picLocks noChangeAspect="1"/>
            </p:cNvPicPr>
            <p:nvPr/>
          </p:nvPicPr>
          <p:blipFill rotWithShape="1">
            <a:blip r:embed="rId3" cstate="screen"/>
            <a:srcRect/>
            <a:stretch>
              <a:fillRect/>
            </a:stretch>
          </p:blipFill>
          <p:spPr>
            <a:xfrm>
              <a:off x="6288313" y="2490681"/>
              <a:ext cx="971550" cy="713079"/>
            </a:xfrm>
            <a:prstGeom prst="rect">
              <a:avLst/>
            </a:prstGeom>
          </p:spPr>
        </p:pic>
        <p:sp>
          <p:nvSpPr>
            <p:cNvPr id="10" name="文本框 9"/>
            <p:cNvSpPr txBox="1"/>
            <p:nvPr/>
          </p:nvSpPr>
          <p:spPr>
            <a:xfrm>
              <a:off x="6559532" y="2523732"/>
              <a:ext cx="385041"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rPr>
                <a:t>2</a:t>
              </a:r>
              <a:endParaRPr lang="zh-CN" altLang="en-US" sz="2800" b="1" dirty="0">
                <a:solidFill>
                  <a:schemeClr val="bg1"/>
                </a:solidFill>
              </a:endParaRPr>
            </a:p>
          </p:txBody>
        </p:sp>
        <p:sp>
          <p:nvSpPr>
            <p:cNvPr id="17" name="文本框 16"/>
            <p:cNvSpPr txBox="1"/>
            <p:nvPr/>
          </p:nvSpPr>
          <p:spPr>
            <a:xfrm>
              <a:off x="7419520" y="2586113"/>
              <a:ext cx="3295317" cy="460375"/>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85000"/>
                      <a:lumOff val="15000"/>
                    </a:schemeClr>
                  </a:solidFill>
                  <a:latin typeface="楷体" panose="02010609060101010101" charset="-122"/>
                  <a:ea typeface="楷体" panose="02010609060101010101" charset="-122"/>
                </a:rPr>
                <a:t>风控措施</a:t>
              </a:r>
              <a:endParaRPr lang="zh-CN" altLang="en-US" sz="2800" b="1" dirty="0">
                <a:solidFill>
                  <a:schemeClr val="tx1">
                    <a:lumMod val="85000"/>
                    <a:lumOff val="15000"/>
                  </a:schemeClr>
                </a:solidFill>
                <a:latin typeface="楷体" panose="02010609060101010101" charset="-122"/>
                <a:ea typeface="楷体" panose="02010609060101010101" charset="-122"/>
              </a:endParaRPr>
            </a:p>
          </p:txBody>
        </p:sp>
      </p:grpSp>
      <p:grpSp>
        <p:nvGrpSpPr>
          <p:cNvPr id="27" name="组合 26"/>
          <p:cNvGrpSpPr/>
          <p:nvPr/>
        </p:nvGrpSpPr>
        <p:grpSpPr>
          <a:xfrm>
            <a:off x="1217899" y="2981114"/>
            <a:ext cx="4426524" cy="713079"/>
            <a:chOff x="6288313" y="3679831"/>
            <a:chExt cx="4426524" cy="713079"/>
          </a:xfrm>
        </p:grpSpPr>
        <p:pic>
          <p:nvPicPr>
            <p:cNvPr id="5" name="图片 4"/>
            <p:cNvPicPr>
              <a:picLocks noChangeAspect="1"/>
            </p:cNvPicPr>
            <p:nvPr/>
          </p:nvPicPr>
          <p:blipFill rotWithShape="1">
            <a:blip r:embed="rId3" cstate="screen"/>
            <a:srcRect/>
            <a:stretch>
              <a:fillRect/>
            </a:stretch>
          </p:blipFill>
          <p:spPr>
            <a:xfrm>
              <a:off x="6288313" y="3679831"/>
              <a:ext cx="971550" cy="713079"/>
            </a:xfrm>
            <a:prstGeom prst="rect">
              <a:avLst/>
            </a:prstGeom>
          </p:spPr>
        </p:pic>
        <p:sp>
          <p:nvSpPr>
            <p:cNvPr id="11" name="文本框 10"/>
            <p:cNvSpPr txBox="1"/>
            <p:nvPr/>
          </p:nvSpPr>
          <p:spPr>
            <a:xfrm>
              <a:off x="6559532" y="3710956"/>
              <a:ext cx="385041"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rPr>
                <a:t>3</a:t>
              </a:r>
              <a:endParaRPr lang="zh-CN" altLang="en-US" sz="2800" b="1" dirty="0">
                <a:solidFill>
                  <a:schemeClr val="bg1"/>
                </a:solidFill>
              </a:endParaRPr>
            </a:p>
          </p:txBody>
        </p:sp>
        <p:sp>
          <p:nvSpPr>
            <p:cNvPr id="20" name="文本框 19"/>
            <p:cNvSpPr txBox="1"/>
            <p:nvPr/>
          </p:nvSpPr>
          <p:spPr>
            <a:xfrm>
              <a:off x="7419520" y="3808736"/>
              <a:ext cx="3295317" cy="460375"/>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85000"/>
                      <a:lumOff val="15000"/>
                    </a:schemeClr>
                  </a:solidFill>
                  <a:latin typeface="楷体" panose="02010609060101010101" charset="-122"/>
                  <a:ea typeface="楷体" panose="02010609060101010101" charset="-122"/>
                </a:rPr>
                <a:t>发行方介绍</a:t>
              </a:r>
              <a:endParaRPr lang="zh-CN" altLang="en-US" sz="2800" b="1" dirty="0">
                <a:solidFill>
                  <a:schemeClr val="tx1">
                    <a:lumMod val="85000"/>
                    <a:lumOff val="15000"/>
                  </a:schemeClr>
                </a:solidFill>
                <a:latin typeface="楷体" panose="02010609060101010101" charset="-122"/>
                <a:ea typeface="楷体" panose="02010609060101010101" charset="-122"/>
              </a:endParaRPr>
            </a:p>
          </p:txBody>
        </p:sp>
      </p:grpSp>
      <p:grpSp>
        <p:nvGrpSpPr>
          <p:cNvPr id="28" name="组合 27"/>
          <p:cNvGrpSpPr/>
          <p:nvPr/>
        </p:nvGrpSpPr>
        <p:grpSpPr>
          <a:xfrm>
            <a:off x="1236371" y="3969778"/>
            <a:ext cx="4512884" cy="713079"/>
            <a:chOff x="6288313" y="4868981"/>
            <a:chExt cx="4512884" cy="713079"/>
          </a:xfrm>
        </p:grpSpPr>
        <p:pic>
          <p:nvPicPr>
            <p:cNvPr id="6" name="图片 5"/>
            <p:cNvPicPr>
              <a:picLocks noChangeAspect="1"/>
            </p:cNvPicPr>
            <p:nvPr/>
          </p:nvPicPr>
          <p:blipFill rotWithShape="1">
            <a:blip r:embed="rId3" cstate="screen"/>
            <a:srcRect/>
            <a:stretch>
              <a:fillRect/>
            </a:stretch>
          </p:blipFill>
          <p:spPr>
            <a:xfrm>
              <a:off x="6288313" y="4868981"/>
              <a:ext cx="971550" cy="713079"/>
            </a:xfrm>
            <a:prstGeom prst="rect">
              <a:avLst/>
            </a:prstGeom>
          </p:spPr>
        </p:pic>
        <p:sp>
          <p:nvSpPr>
            <p:cNvPr id="12" name="文本框 11"/>
            <p:cNvSpPr txBox="1"/>
            <p:nvPr/>
          </p:nvSpPr>
          <p:spPr>
            <a:xfrm>
              <a:off x="6559532" y="4886492"/>
              <a:ext cx="385041"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rPr>
                <a:t>4</a:t>
              </a:r>
              <a:endParaRPr lang="zh-CN" altLang="en-US" sz="2800" b="1" dirty="0">
                <a:solidFill>
                  <a:schemeClr val="bg1"/>
                </a:solidFill>
              </a:endParaRPr>
            </a:p>
          </p:txBody>
        </p:sp>
        <p:sp>
          <p:nvSpPr>
            <p:cNvPr id="23" name="文本框 22"/>
            <p:cNvSpPr txBox="1"/>
            <p:nvPr/>
          </p:nvSpPr>
          <p:spPr>
            <a:xfrm>
              <a:off x="7505880" y="4995803"/>
              <a:ext cx="3295317" cy="460375"/>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85000"/>
                      <a:lumOff val="15000"/>
                    </a:schemeClr>
                  </a:solidFill>
                  <a:latin typeface="楷体" panose="02010609060101010101" charset="-122"/>
                  <a:ea typeface="楷体" panose="02010609060101010101" charset="-122"/>
                </a:rPr>
                <a:t>区域介绍</a:t>
              </a:r>
              <a:endParaRPr lang="zh-CN" altLang="en-US" sz="2800" b="1" dirty="0">
                <a:solidFill>
                  <a:schemeClr val="tx1">
                    <a:lumMod val="85000"/>
                    <a:lumOff val="15000"/>
                  </a:schemeClr>
                </a:solidFill>
                <a:latin typeface="楷体" panose="02010609060101010101" charset="-122"/>
                <a:ea typeface="楷体" panose="02010609060101010101" charset="-122"/>
              </a:endParaRPr>
            </a:p>
          </p:txBody>
        </p:sp>
      </p:grpSp>
      <p:grpSp>
        <p:nvGrpSpPr>
          <p:cNvPr id="7" name="组合 6"/>
          <p:cNvGrpSpPr/>
          <p:nvPr/>
        </p:nvGrpSpPr>
        <p:grpSpPr>
          <a:xfrm>
            <a:off x="1217549" y="4937797"/>
            <a:ext cx="4512884" cy="713079"/>
            <a:chOff x="6288313" y="4868981"/>
            <a:chExt cx="4512884" cy="713079"/>
          </a:xfrm>
        </p:grpSpPr>
        <p:pic>
          <p:nvPicPr>
            <p:cNvPr id="13" name="图片 12"/>
            <p:cNvPicPr>
              <a:picLocks noChangeAspect="1"/>
            </p:cNvPicPr>
            <p:nvPr/>
          </p:nvPicPr>
          <p:blipFill rotWithShape="1">
            <a:blip r:embed="rId3" cstate="screen"/>
            <a:srcRect/>
            <a:stretch>
              <a:fillRect/>
            </a:stretch>
          </p:blipFill>
          <p:spPr>
            <a:xfrm>
              <a:off x="6288313" y="4868981"/>
              <a:ext cx="971550" cy="713079"/>
            </a:xfrm>
            <a:prstGeom prst="rect">
              <a:avLst/>
            </a:prstGeom>
          </p:spPr>
        </p:pic>
        <p:sp>
          <p:nvSpPr>
            <p:cNvPr id="15" name="文本框 14"/>
            <p:cNvSpPr txBox="1"/>
            <p:nvPr/>
          </p:nvSpPr>
          <p:spPr>
            <a:xfrm>
              <a:off x="6561870" y="4886492"/>
              <a:ext cx="380365" cy="521970"/>
            </a:xfrm>
            <a:prstGeom prst="rect">
              <a:avLst/>
            </a:prstGeom>
            <a:noFill/>
          </p:spPr>
          <p:txBody>
            <a:bodyPr wrap="none" rtlCol="0">
              <a:spAutoFit/>
              <a:scene3d>
                <a:camera prst="orthographicFront"/>
                <a:lightRig rig="threePt" dir="t"/>
              </a:scene3d>
              <a:sp3d contourW="12700"/>
            </a:bodyPr>
            <a:lstStyle/>
            <a:p>
              <a:pPr algn="ctr"/>
              <a:r>
                <a:rPr lang="en-US" sz="2800" b="1" dirty="0">
                  <a:solidFill>
                    <a:schemeClr val="bg1"/>
                  </a:solidFill>
                </a:rPr>
                <a:t>5</a:t>
              </a:r>
              <a:endParaRPr lang="en-US" sz="2800" b="1" dirty="0">
                <a:solidFill>
                  <a:schemeClr val="bg1"/>
                </a:solidFill>
              </a:endParaRPr>
            </a:p>
          </p:txBody>
        </p:sp>
        <p:sp>
          <p:nvSpPr>
            <p:cNvPr id="16" name="文本框 15"/>
            <p:cNvSpPr txBox="1"/>
            <p:nvPr/>
          </p:nvSpPr>
          <p:spPr>
            <a:xfrm>
              <a:off x="7505880" y="4995803"/>
              <a:ext cx="3295317" cy="460375"/>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tx1">
                      <a:lumMod val="85000"/>
                      <a:lumOff val="15000"/>
                    </a:schemeClr>
                  </a:solidFill>
                  <a:latin typeface="楷体" panose="02010609060101010101" charset="-122"/>
                  <a:ea typeface="楷体" panose="02010609060101010101" charset="-122"/>
                </a:rPr>
                <a:t>项目标的</a:t>
              </a:r>
              <a:endParaRPr lang="zh-CN" altLang="en-US" sz="2800" b="1" dirty="0">
                <a:solidFill>
                  <a:schemeClr val="tx1">
                    <a:lumMod val="85000"/>
                    <a:lumOff val="15000"/>
                  </a:schemeClr>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p:tgtEl>
                                          <p:spTgt spid="27"/>
                                        </p:tgtEl>
                                        <p:attrNameLst>
                                          <p:attrName>ppt_x</p:attrName>
                                        </p:attrNameLst>
                                      </p:cBhvr>
                                      <p:tavLst>
                                        <p:tav tm="0">
                                          <p:val>
                                            <p:strVal val="#ppt_x-#ppt_w*1.125000"/>
                                          </p:val>
                                        </p:tav>
                                        <p:tav tm="100000">
                                          <p:val>
                                            <p:strVal val="#ppt_x"/>
                                          </p:val>
                                        </p:tav>
                                      </p:tavLst>
                                    </p:anim>
                                    <p:animEffect transition="in" filter="wipe(right)">
                                      <p:cBhvr>
                                        <p:cTn id="29" dur="500"/>
                                        <p:tgtEl>
                                          <p:spTgt spid="27"/>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ppt_x</p:attrName>
                                        </p:attrNameLst>
                                      </p:cBhvr>
                                      <p:tavLst>
                                        <p:tav tm="0">
                                          <p:val>
                                            <p:strVal val="#ppt_x-#ppt_w*1.125000"/>
                                          </p:val>
                                        </p:tav>
                                        <p:tav tm="100000">
                                          <p:val>
                                            <p:strVal val="#ppt_x"/>
                                          </p:val>
                                        </p:tav>
                                      </p:tavLst>
                                    </p:anim>
                                    <p:animEffect transition="in" filter="wipe(right)">
                                      <p:cBhvr>
                                        <p:cTn id="34" dur="500"/>
                                        <p:tgtEl>
                                          <p:spTgt spid="28"/>
                                        </p:tgtEl>
                                      </p:cBhvr>
                                    </p:animEffect>
                                  </p:childTnLst>
                                </p:cTn>
                              </p:par>
                            </p:childTnLst>
                          </p:cTn>
                        </p:par>
                        <p:par>
                          <p:cTn id="35" fill="hold">
                            <p:stCondLst>
                              <p:cond delay="3500"/>
                            </p:stCondLst>
                            <p:childTnLst>
                              <p:par>
                                <p:cTn id="36" presetID="1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2" cstate="screen"/>
            <a:srcRect/>
            <a:stretch>
              <a:fillRect/>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rPr>
                <a:t>01</a:t>
              </a:r>
              <a:endParaRPr kumimoji="0" lang="zh-CN" altLang="en-US"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endParaRPr>
            </a:p>
          </p:txBody>
        </p:sp>
      </p:grpSp>
      <p:sp>
        <p:nvSpPr>
          <p:cNvPr id="16" name="文本框 15"/>
          <p:cNvSpPr txBox="1"/>
          <p:nvPr/>
        </p:nvSpPr>
        <p:spPr>
          <a:xfrm>
            <a:off x="5080000" y="3303905"/>
            <a:ext cx="3627755" cy="768350"/>
          </a:xfrm>
          <a:prstGeom prst="rect">
            <a:avLst/>
          </a:prstGeom>
          <a:noFill/>
        </p:spPr>
        <p:txBody>
          <a:bodyPr wrap="square" rtlCol="0">
            <a:spAutoFit/>
            <a:scene3d>
              <a:camera prst="orthographicFront"/>
              <a:lightRig rig="threePt" dir="t"/>
            </a:scene3d>
            <a:sp3d contourW="12700"/>
          </a:bodyPr>
          <a:lstStyle/>
          <a:p>
            <a:r>
              <a:rPr lang="zh-CN" altLang="en-US" sz="4400" b="1" dirty="0">
                <a:solidFill>
                  <a:schemeClr val="accent1"/>
                </a:solidFill>
                <a:latin typeface="楷体" panose="02010609060101010101" charset="-122"/>
                <a:ea typeface="楷体" panose="02010609060101010101" charset="-122"/>
              </a:rPr>
              <a:t>产品介绍</a:t>
            </a:r>
            <a:endParaRPr lang="zh-CN" altLang="en-US" sz="4400" b="1" dirty="0">
              <a:solidFill>
                <a:schemeClr val="accent1"/>
              </a:solidFill>
              <a:latin typeface="楷体" panose="02010609060101010101" charset="-122"/>
              <a:ea typeface="楷体" panose="02010609060101010101" charset="-122"/>
            </a:endParaRP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79" name="图片 78"/>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81" name="文本框 80"/>
          <p:cNvSpPr txBox="1"/>
          <p:nvPr/>
        </p:nvSpPr>
        <p:spPr>
          <a:xfrm>
            <a:off x="1534160" y="363220"/>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产品要素表</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graphicFrame>
        <p:nvGraphicFramePr>
          <p:cNvPr id="3" name="表格 2"/>
          <p:cNvGraphicFramePr/>
          <p:nvPr>
            <p:custDataLst>
              <p:tags r:id="rId3"/>
            </p:custDataLst>
          </p:nvPr>
        </p:nvGraphicFramePr>
        <p:xfrm>
          <a:off x="338455" y="885190"/>
          <a:ext cx="11718925" cy="5815330"/>
        </p:xfrm>
        <a:graphic>
          <a:graphicData uri="http://schemas.openxmlformats.org/drawingml/2006/table">
            <a:tbl>
              <a:tblPr firstRow="1" bandRow="1">
                <a:tableStyleId>{5C22544A-7EE6-4342-B048-85BDC9FD1C3A}</a:tableStyleId>
              </a:tblPr>
              <a:tblGrid>
                <a:gridCol w="1507490"/>
                <a:gridCol w="10211435"/>
              </a:tblGrid>
              <a:tr h="335280">
                <a:tc>
                  <a:txBody>
                    <a:bodyPr/>
                    <a:lstStyle/>
                    <a:p>
                      <a:pPr algn="ctr">
                        <a:buNone/>
                      </a:pPr>
                      <a:r>
                        <a:rPr lang="zh-CN" altLang="en-US" sz="1600" b="1">
                          <a:latin typeface="华文楷体" panose="02010600040101010101" charset="-122"/>
                          <a:ea typeface="华文楷体" panose="02010600040101010101" charset="-122"/>
                        </a:rPr>
                        <a:t>产品名称</a:t>
                      </a:r>
                      <a:endParaRPr lang="zh-CN" altLang="en-US" sz="1600" b="1">
                        <a:latin typeface="华文楷体" panose="02010600040101010101" charset="-122"/>
                        <a:ea typeface="华文楷体" panose="02010600040101010101" charset="-122"/>
                      </a:endParaRPr>
                    </a:p>
                  </a:txBody>
                  <a:tcPr anchor="ctr"/>
                </a:tc>
                <a:tc>
                  <a:txBody>
                    <a:bodyPr/>
                    <a:lstStyle/>
                    <a:p>
                      <a:pPr algn="ctr">
                        <a:buNone/>
                      </a:pPr>
                      <a:r>
                        <a:rPr lang="zh-CN" altLang="en-US" sz="1600" b="1" dirty="0">
                          <a:solidFill>
                            <a:prstClr val="white"/>
                          </a:solidFill>
                          <a:latin typeface="华文楷体" panose="02010600040101010101" charset="-122"/>
                          <a:ea typeface="华文楷体" panose="02010600040101010101" charset="-122"/>
                          <a:cs typeface="华文楷体" panose="02010600040101010101" charset="-122"/>
                          <a:sym typeface="+mn-ea"/>
                        </a:rPr>
                        <a:t>洛阳金隅城集团资产收益权一期</a:t>
                      </a:r>
                      <a:endParaRPr lang="zh-CN" altLang="en-US" sz="1600" b="1" dirty="0">
                        <a:solidFill>
                          <a:prstClr val="white"/>
                        </a:solidFill>
                        <a:latin typeface="华文楷体" panose="02010600040101010101" charset="-122"/>
                        <a:ea typeface="华文楷体" panose="02010600040101010101" charset="-122"/>
                        <a:cs typeface="华文楷体" panose="02010600040101010101" charset="-122"/>
                        <a:sym typeface="+mn-ea"/>
                      </a:endParaRPr>
                    </a:p>
                  </a:txBody>
                  <a:tcPr/>
                </a:tc>
              </a:tr>
              <a:tr h="335280">
                <a:tc>
                  <a:txBody>
                    <a:bodyPr/>
                    <a:lstStyle/>
                    <a:p>
                      <a:pPr algn="ctr">
                        <a:buNone/>
                      </a:pPr>
                      <a:r>
                        <a:rPr lang="zh-CN" altLang="en-US" sz="1600" b="1">
                          <a:latin typeface="华文楷体" panose="02010600040101010101" charset="-122"/>
                          <a:ea typeface="华文楷体" panose="02010600040101010101" charset="-122"/>
                        </a:rPr>
                        <a:t>融资主体</a:t>
                      </a:r>
                      <a:endParaRPr lang="zh-CN" altLang="en-US" sz="1600" b="1">
                        <a:latin typeface="华文楷体" panose="02010600040101010101" charset="-122"/>
                        <a:ea typeface="华文楷体" panose="02010600040101010101" charset="-122"/>
                      </a:endParaRPr>
                    </a:p>
                  </a:txBody>
                  <a:tcPr anchor="ctr"/>
                </a:tc>
                <a:tc>
                  <a:txBody>
                    <a:bodyPr/>
                    <a:lstStyle/>
                    <a:p>
                      <a:pPr>
                        <a:buNone/>
                      </a:pPr>
                      <a:r>
                        <a:rPr lang="zh-CN" altLang="en-US" sz="1600" b="1" kern="0" dirty="0">
                          <a:solidFill>
                            <a:schemeClr val="tx1"/>
                          </a:solidFill>
                          <a:latin typeface="华文楷体" panose="02010600040101010101" charset="-122"/>
                          <a:ea typeface="华文楷体" panose="02010600040101010101" charset="-122"/>
                          <a:sym typeface="+mn-ea"/>
                        </a:rPr>
                        <a:t>洛阳金隅城集团有限公司</a:t>
                      </a:r>
                      <a:endParaRPr lang="zh-CN" altLang="en-US" sz="1600" b="1" kern="0" dirty="0">
                        <a:solidFill>
                          <a:schemeClr val="tx1"/>
                        </a:solidFill>
                        <a:latin typeface="华文楷体" panose="02010600040101010101" charset="-122"/>
                        <a:ea typeface="华文楷体" panose="02010600040101010101" charset="-122"/>
                        <a:sym typeface="+mn-ea"/>
                      </a:endParaRPr>
                    </a:p>
                  </a:txBody>
                  <a:tcPr/>
                </a:tc>
              </a:tr>
              <a:tr h="335280">
                <a:tc>
                  <a:txBody>
                    <a:bodyPr/>
                    <a:lstStyle/>
                    <a:p>
                      <a:pPr algn="ctr">
                        <a:buNone/>
                      </a:pPr>
                      <a:r>
                        <a:rPr lang="zh-CN" altLang="en-US" sz="1600" b="1">
                          <a:latin typeface="华文楷体" panose="02010600040101010101" charset="-122"/>
                          <a:ea typeface="华文楷体" panose="02010600040101010101" charset="-122"/>
                          <a:sym typeface="+mn-ea"/>
                        </a:rPr>
                        <a:t>产品规模</a:t>
                      </a:r>
                      <a:endParaRPr lang="zh-CN" altLang="en-US" sz="1600" b="1">
                        <a:latin typeface="华文楷体" panose="02010600040101010101" charset="-122"/>
                        <a:ea typeface="华文楷体" panose="02010600040101010101" charset="-122"/>
                        <a:sym typeface="+mn-ea"/>
                      </a:endParaRPr>
                    </a:p>
                  </a:txBody>
                  <a:tcPr anchor="ctr"/>
                </a:tc>
                <a:tc>
                  <a:txBody>
                    <a:bodyPr/>
                    <a:lstStyle/>
                    <a:p>
                      <a:pPr>
                        <a:buNone/>
                      </a:pPr>
                      <a:r>
                        <a:rPr lang="en-US" altLang="zh-CN" sz="1600" b="1" dirty="0">
                          <a:latin typeface="华文楷体" panose="02010600040101010101" charset="-122"/>
                          <a:ea typeface="华文楷体" panose="02010600040101010101" charset="-122"/>
                          <a:cs typeface="华文楷体" panose="02010600040101010101" charset="-122"/>
                          <a:sym typeface="+mn-ea"/>
                        </a:rPr>
                        <a:t>15000</a:t>
                      </a:r>
                      <a:r>
                        <a:rPr lang="zh-CN" altLang="en-US" sz="1600" b="1" dirty="0">
                          <a:latin typeface="华文楷体" panose="02010600040101010101" charset="-122"/>
                          <a:ea typeface="华文楷体" panose="02010600040101010101" charset="-122"/>
                          <a:cs typeface="华文楷体" panose="02010600040101010101" charset="-122"/>
                          <a:sym typeface="+mn-ea"/>
                        </a:rPr>
                        <a:t>万元</a:t>
                      </a:r>
                      <a:r>
                        <a:rPr lang="en-US" altLang="zh-CN" sz="1600" b="1" dirty="0">
                          <a:latin typeface="华文楷体" panose="02010600040101010101" charset="-122"/>
                          <a:ea typeface="华文楷体" panose="02010600040101010101" charset="-122"/>
                          <a:cs typeface="华文楷体" panose="02010600040101010101" charset="-122"/>
                          <a:sym typeface="+mn-ea"/>
                        </a:rPr>
                        <a:t>                                                  </a:t>
                      </a:r>
                      <a:endParaRPr lang="en-US" altLang="zh-CN" sz="1600" b="1" dirty="0">
                        <a:latin typeface="华文楷体" panose="02010600040101010101" charset="-122"/>
                        <a:ea typeface="华文楷体" panose="02010600040101010101" charset="-122"/>
                        <a:cs typeface="华文楷体" panose="02010600040101010101" charset="-122"/>
                        <a:sym typeface="+mn-ea"/>
                      </a:endParaRPr>
                    </a:p>
                  </a:txBody>
                  <a:tcPr/>
                </a:tc>
              </a:tr>
              <a:tr h="1310640">
                <a:tc>
                  <a:txBody>
                    <a:bodyPr/>
                    <a:lstStyle/>
                    <a:p>
                      <a:pPr algn="ctr">
                        <a:buNone/>
                      </a:pPr>
                      <a:r>
                        <a:rPr lang="zh-CN" altLang="en-US" sz="1600" b="1" dirty="0">
                          <a:latin typeface="华文楷体" panose="02010600040101010101" charset="-122"/>
                          <a:ea typeface="华文楷体" panose="02010600040101010101" charset="-122"/>
                        </a:rPr>
                        <a:t>年化收益率</a:t>
                      </a:r>
                      <a:endParaRPr lang="zh-CN" altLang="en-US" sz="1600" b="1" dirty="0">
                        <a:latin typeface="华文楷体" panose="02010600040101010101" charset="-122"/>
                        <a:ea typeface="华文楷体" panose="02010600040101010101" charset="-122"/>
                      </a:endParaRPr>
                    </a:p>
                  </a:txBody>
                  <a:tcPr anchor="ctr"/>
                </a:tc>
                <a:tc>
                  <a:txBody>
                    <a:bodyPr/>
                    <a:lstStyle/>
                    <a:p>
                      <a:pPr>
                        <a:buNone/>
                      </a:pPr>
                      <a:r>
                        <a:rPr lang="en-US" altLang="zh-CN" sz="1600" b="1" dirty="0">
                          <a:latin typeface="华文楷体" panose="02010600040101010101" charset="-122"/>
                          <a:ea typeface="华文楷体" panose="02010600040101010101" charset="-122"/>
                          <a:cs typeface="华文楷体" panose="02010600040101010101" charset="-122"/>
                        </a:rPr>
                        <a:t>                                                                </a:t>
                      </a:r>
                      <a:r>
                        <a:rPr lang="zh-CN" altLang="en-US" sz="1600" b="1" dirty="0">
                          <a:latin typeface="华文楷体" panose="02010600040101010101" charset="-122"/>
                          <a:ea typeface="华文楷体" panose="02010600040101010101" charset="-122"/>
                          <a:cs typeface="华文楷体" panose="02010600040101010101" charset="-122"/>
                        </a:rPr>
                        <a:t>一年期</a:t>
                      </a:r>
                      <a:r>
                        <a:rPr lang="en-US" altLang="zh-CN" sz="1600" b="1" dirty="0">
                          <a:latin typeface="华文楷体" panose="02010600040101010101" charset="-122"/>
                          <a:ea typeface="华文楷体" panose="02010600040101010101" charset="-122"/>
                          <a:cs typeface="华文楷体" panose="02010600040101010101" charset="-122"/>
                        </a:rPr>
                        <a:t>                          </a:t>
                      </a:r>
                      <a:r>
                        <a:rPr lang="zh-CN" altLang="en-US" sz="1600" b="1" dirty="0">
                          <a:latin typeface="华文楷体" panose="02010600040101010101" charset="-122"/>
                          <a:ea typeface="华文楷体" panose="02010600040101010101" charset="-122"/>
                          <a:cs typeface="华文楷体" panose="02010600040101010101" charset="-122"/>
                        </a:rPr>
                        <a:t>二年期</a:t>
                      </a:r>
                      <a:endParaRPr lang="en-US" altLang="zh-CN" sz="1600" b="1" dirty="0">
                        <a:latin typeface="华文楷体" panose="02010600040101010101" charset="-122"/>
                        <a:ea typeface="华文楷体" panose="02010600040101010101" charset="-122"/>
                        <a:cs typeface="华文楷体" panose="02010600040101010101" charset="-122"/>
                      </a:endParaRPr>
                    </a:p>
                    <a:p>
                      <a:pPr>
                        <a:buNone/>
                      </a:pPr>
                      <a:r>
                        <a:rPr lang="en-US" altLang="zh-CN" sz="1600" b="1" dirty="0">
                          <a:latin typeface="华文楷体" panose="02010600040101010101" charset="-122"/>
                          <a:ea typeface="华文楷体" panose="02010600040101010101" charset="-122"/>
                          <a:cs typeface="华文楷体" panose="02010600040101010101" charset="-122"/>
                        </a:rPr>
                        <a:t>10</a:t>
                      </a:r>
                      <a:r>
                        <a:rPr lang="zh-CN" altLang="en-US" sz="1600" b="1" dirty="0">
                          <a:latin typeface="华文楷体" panose="02010600040101010101" charset="-122"/>
                          <a:ea typeface="华文楷体" panose="02010600040101010101" charset="-122"/>
                          <a:cs typeface="华文楷体" panose="02010600040101010101" charset="-122"/>
                        </a:rPr>
                        <a:t>万元（含）至</a:t>
                      </a:r>
                      <a:r>
                        <a:rPr lang="en-US" altLang="zh-CN" sz="1600" b="1" dirty="0">
                          <a:latin typeface="华文楷体" panose="02010600040101010101" charset="-122"/>
                          <a:ea typeface="华文楷体" panose="02010600040101010101" charset="-122"/>
                          <a:cs typeface="华文楷体" panose="02010600040101010101" charset="-122"/>
                        </a:rPr>
                        <a:t>3</a:t>
                      </a:r>
                      <a:r>
                        <a:rPr lang="zh-CN" altLang="en-US" sz="1600" b="1" dirty="0">
                          <a:latin typeface="华文楷体" panose="02010600040101010101" charset="-122"/>
                          <a:ea typeface="华文楷体" panose="02010600040101010101" charset="-122"/>
                          <a:cs typeface="华文楷体" panose="02010600040101010101" charset="-122"/>
                        </a:rPr>
                        <a:t>0万元（不含）                 </a:t>
                      </a:r>
                      <a:r>
                        <a:rPr lang="en-US" altLang="zh-CN" sz="1600" b="1" dirty="0">
                          <a:latin typeface="华文楷体" panose="02010600040101010101" charset="-122"/>
                          <a:ea typeface="华文楷体" panose="02010600040101010101" charset="-122"/>
                          <a:cs typeface="华文楷体" panose="02010600040101010101" charset="-122"/>
                        </a:rPr>
                        <a:t>9%                            9.4%</a:t>
                      </a:r>
                      <a:endParaRPr lang="en-US" altLang="zh-CN" sz="1600" b="1" dirty="0">
                        <a:latin typeface="华文楷体" panose="02010600040101010101" charset="-122"/>
                        <a:ea typeface="华文楷体" panose="02010600040101010101" charset="-122"/>
                        <a:cs typeface="华文楷体" panose="02010600040101010101" charset="-122"/>
                      </a:endParaRPr>
                    </a:p>
                    <a:p>
                      <a:pPr>
                        <a:buNone/>
                      </a:pPr>
                      <a:r>
                        <a:rPr lang="en-US" altLang="zh-CN" sz="1600" b="1" dirty="0">
                          <a:latin typeface="华文楷体" panose="02010600040101010101" charset="-122"/>
                          <a:ea typeface="华文楷体" panose="02010600040101010101" charset="-122"/>
                          <a:cs typeface="华文楷体" panose="02010600040101010101" charset="-122"/>
                        </a:rPr>
                        <a:t>30万元（含）至50万元（不含）                 9.2%                         9.6%</a:t>
                      </a:r>
                      <a:endParaRPr lang="en-US" altLang="zh-CN" sz="1600" b="1" dirty="0">
                        <a:latin typeface="华文楷体" panose="02010600040101010101" charset="-122"/>
                        <a:ea typeface="华文楷体" panose="02010600040101010101" charset="-122"/>
                        <a:cs typeface="华文楷体" panose="02010600040101010101" charset="-122"/>
                      </a:endParaRPr>
                    </a:p>
                    <a:p>
                      <a:pPr>
                        <a:buNone/>
                      </a:pPr>
                      <a:r>
                        <a:rPr lang="en-US" altLang="zh-CN" sz="1600" b="1" dirty="0">
                          <a:latin typeface="华文楷体" panose="02010600040101010101" charset="-122"/>
                          <a:ea typeface="华文楷体" panose="02010600040101010101" charset="-122"/>
                          <a:cs typeface="华文楷体" panose="02010600040101010101" charset="-122"/>
                          <a:sym typeface="+mn-ea"/>
                        </a:rPr>
                        <a:t>50万元（含）至100万元（不含）               9.4%                         9.8%</a:t>
                      </a:r>
                      <a:endParaRPr lang="en-US" altLang="zh-CN" sz="1600" b="1" dirty="0">
                        <a:latin typeface="华文楷体" panose="02010600040101010101" charset="-122"/>
                        <a:ea typeface="华文楷体" panose="02010600040101010101" charset="-122"/>
                        <a:cs typeface="华文楷体" panose="02010600040101010101" charset="-122"/>
                      </a:endParaRPr>
                    </a:p>
                    <a:p>
                      <a:pPr>
                        <a:buNone/>
                      </a:pPr>
                      <a:r>
                        <a:rPr lang="en-US" altLang="zh-CN" sz="1600" b="1" dirty="0">
                          <a:latin typeface="华文楷体" panose="02010600040101010101" charset="-122"/>
                          <a:ea typeface="华文楷体" panose="02010600040101010101" charset="-122"/>
                          <a:cs typeface="华文楷体" panose="02010600040101010101" charset="-122"/>
                        </a:rPr>
                        <a:t>100万元（含）以上                                       9.6%                        10.0%</a:t>
                      </a:r>
                      <a:endParaRPr lang="en-US" altLang="zh-CN" sz="1600" b="1" dirty="0">
                        <a:latin typeface="华文楷体" panose="02010600040101010101" charset="-122"/>
                        <a:ea typeface="华文楷体" panose="02010600040101010101" charset="-122"/>
                        <a:cs typeface="华文楷体" panose="02010600040101010101" charset="-122"/>
                      </a:endParaRPr>
                    </a:p>
                  </a:txBody>
                  <a:tcPr/>
                </a:tc>
              </a:tr>
              <a:tr h="335280">
                <a:tc>
                  <a:txBody>
                    <a:bodyPr/>
                    <a:lstStyle/>
                    <a:p>
                      <a:pPr algn="ctr">
                        <a:buNone/>
                      </a:pPr>
                      <a:r>
                        <a:rPr lang="zh-CN" altLang="en-US" sz="1600" b="1">
                          <a:latin typeface="华文楷体" panose="02010600040101010101" charset="-122"/>
                          <a:ea typeface="华文楷体" panose="02010600040101010101" charset="-122"/>
                        </a:rPr>
                        <a:t>认购起点</a:t>
                      </a:r>
                      <a:endParaRPr lang="zh-CN" altLang="en-US" sz="1600" b="1">
                        <a:latin typeface="华文楷体" panose="02010600040101010101" charset="-122"/>
                        <a:ea typeface="华文楷体" panose="02010600040101010101" charset="-122"/>
                      </a:endParaRPr>
                    </a:p>
                  </a:txBody>
                  <a:tcPr anchor="ctr"/>
                </a:tc>
                <a:tc>
                  <a:txBody>
                    <a:bodyPr/>
                    <a:lstStyle/>
                    <a:p>
                      <a:pPr>
                        <a:buNone/>
                      </a:pPr>
                      <a:r>
                        <a:rPr lang="zh-CN" altLang="en-US" sz="1600" b="1">
                          <a:latin typeface="华文楷体" panose="02010600040101010101" charset="-122"/>
                          <a:ea typeface="华文楷体" panose="02010600040101010101" charset="-122"/>
                          <a:cs typeface="华文楷体" panose="02010600040101010101" charset="-122"/>
                        </a:rPr>
                        <a:t>人民币</a:t>
                      </a:r>
                      <a:r>
                        <a:rPr lang="en-US" altLang="zh-CN" sz="1600" b="1">
                          <a:latin typeface="华文楷体" panose="02010600040101010101" charset="-122"/>
                          <a:ea typeface="华文楷体" panose="02010600040101010101" charset="-122"/>
                          <a:cs typeface="华文楷体" panose="02010600040101010101" charset="-122"/>
                        </a:rPr>
                        <a:t>10</a:t>
                      </a:r>
                      <a:r>
                        <a:rPr lang="zh-CN" altLang="en-US" sz="1600" b="1">
                          <a:latin typeface="华文楷体" panose="02010600040101010101" charset="-122"/>
                          <a:ea typeface="华文楷体" panose="02010600040101010101" charset="-122"/>
                          <a:cs typeface="华文楷体" panose="02010600040101010101" charset="-122"/>
                        </a:rPr>
                        <a:t>万元起投，每1万元整数倍递增。</a:t>
                      </a:r>
                      <a:endParaRPr lang="zh-CN" altLang="en-US" sz="1600" b="1">
                        <a:latin typeface="华文楷体" panose="02010600040101010101" charset="-122"/>
                        <a:ea typeface="华文楷体" panose="02010600040101010101" charset="-122"/>
                        <a:cs typeface="华文楷体" panose="02010600040101010101" charset="-122"/>
                      </a:endParaRPr>
                    </a:p>
                  </a:txBody>
                  <a:tcPr/>
                </a:tc>
              </a:tr>
              <a:tr h="335280">
                <a:tc>
                  <a:txBody>
                    <a:bodyPr/>
                    <a:lstStyle/>
                    <a:p>
                      <a:pPr algn="ctr">
                        <a:buNone/>
                      </a:pPr>
                      <a:r>
                        <a:rPr lang="zh-CN" altLang="en-US" sz="1600" b="1">
                          <a:latin typeface="华文楷体" panose="02010600040101010101" charset="-122"/>
                          <a:ea typeface="华文楷体" panose="02010600040101010101" charset="-122"/>
                        </a:rPr>
                        <a:t>产品期限</a:t>
                      </a:r>
                      <a:endParaRPr lang="zh-CN" altLang="en-US" sz="1600" b="1">
                        <a:latin typeface="华文楷体" panose="02010600040101010101" charset="-122"/>
                        <a:ea typeface="华文楷体" panose="02010600040101010101" charset="-122"/>
                      </a:endParaRPr>
                    </a:p>
                  </a:txBody>
                  <a:tcPr anchor="ctr"/>
                </a:tc>
                <a:tc>
                  <a:txBody>
                    <a:bodyPr/>
                    <a:lstStyle/>
                    <a:p>
                      <a:pPr>
                        <a:buNone/>
                      </a:pPr>
                      <a:r>
                        <a:rPr lang="en-US" altLang="zh-CN" sz="1600" b="1">
                          <a:latin typeface="华文楷体" panose="02010600040101010101" charset="-122"/>
                          <a:ea typeface="华文楷体" panose="02010600040101010101" charset="-122"/>
                          <a:cs typeface="华文楷体" panose="02010600040101010101" charset="-122"/>
                        </a:rPr>
                        <a:t>12</a:t>
                      </a:r>
                      <a:r>
                        <a:rPr lang="zh-CN" altLang="en-US" sz="1600" b="1">
                          <a:latin typeface="华文楷体" panose="02010600040101010101" charset="-122"/>
                          <a:ea typeface="华文楷体" panose="02010600040101010101" charset="-122"/>
                          <a:cs typeface="华文楷体" panose="02010600040101010101" charset="-122"/>
                        </a:rPr>
                        <a:t>个月</a:t>
                      </a:r>
                      <a:r>
                        <a:rPr lang="en-US" altLang="zh-CN" sz="1600" b="1">
                          <a:latin typeface="华文楷体" panose="02010600040101010101" charset="-122"/>
                          <a:ea typeface="华文楷体" panose="02010600040101010101" charset="-122"/>
                          <a:cs typeface="华文楷体" panose="02010600040101010101" charset="-122"/>
                        </a:rPr>
                        <a:t>    24</a:t>
                      </a:r>
                      <a:r>
                        <a:rPr lang="zh-CN" altLang="en-US" sz="1600" b="1">
                          <a:latin typeface="华文楷体" panose="02010600040101010101" charset="-122"/>
                          <a:ea typeface="华文楷体" panose="02010600040101010101" charset="-122"/>
                          <a:cs typeface="华文楷体" panose="02010600040101010101" charset="-122"/>
                        </a:rPr>
                        <a:t>个月</a:t>
                      </a:r>
                      <a:endParaRPr lang="zh-CN" altLang="en-US" sz="1600" b="1">
                        <a:latin typeface="华文楷体" panose="02010600040101010101" charset="-122"/>
                        <a:ea typeface="华文楷体" panose="02010600040101010101" charset="-122"/>
                        <a:cs typeface="华文楷体" panose="02010600040101010101" charset="-122"/>
                      </a:endParaRPr>
                    </a:p>
                  </a:txBody>
                  <a:tcPr/>
                </a:tc>
              </a:tr>
              <a:tr h="335280">
                <a:tc>
                  <a:txBody>
                    <a:bodyPr/>
                    <a:lstStyle/>
                    <a:p>
                      <a:pPr algn="ctr">
                        <a:buNone/>
                      </a:pPr>
                      <a:r>
                        <a:rPr lang="zh-CN" altLang="en-US" sz="1600" b="1">
                          <a:latin typeface="华文楷体" panose="02010600040101010101" charset="-122"/>
                          <a:ea typeface="华文楷体" panose="02010600040101010101" charset="-122"/>
                        </a:rPr>
                        <a:t>付息方式</a:t>
                      </a:r>
                      <a:endParaRPr lang="zh-CN" altLang="en-US" sz="1600" b="1">
                        <a:latin typeface="华文楷体" panose="02010600040101010101" charset="-122"/>
                        <a:ea typeface="华文楷体" panose="02010600040101010101" charset="-122"/>
                      </a:endParaRPr>
                    </a:p>
                  </a:txBody>
                  <a:tcPr anchor="ctr"/>
                </a:tc>
                <a:tc>
                  <a:txBody>
                    <a:bodyPr/>
                    <a:lstStyle/>
                    <a:p>
                      <a:pPr>
                        <a:buNone/>
                      </a:pPr>
                      <a:r>
                        <a:rPr lang="zh-CN" altLang="en-US" sz="1600" b="1" dirty="0">
                          <a:latin typeface="华文楷体" panose="02010600040101010101" charset="-122"/>
                          <a:ea typeface="华文楷体" panose="02010600040101010101" charset="-122"/>
                          <a:cs typeface="华文楷体" panose="02010600040101010101" charset="-122"/>
                        </a:rPr>
                        <a:t>月付息</a:t>
                      </a:r>
                      <a:endParaRPr lang="zh-CN" altLang="en-US" sz="1600" b="1" dirty="0">
                        <a:latin typeface="华文楷体" panose="02010600040101010101" charset="-122"/>
                        <a:ea typeface="华文楷体" panose="02010600040101010101" charset="-122"/>
                        <a:cs typeface="华文楷体" panose="02010600040101010101" charset="-122"/>
                      </a:endParaRPr>
                    </a:p>
                  </a:txBody>
                  <a:tcPr/>
                </a:tc>
              </a:tr>
              <a:tr h="509270">
                <a:tc>
                  <a:txBody>
                    <a:bodyPr/>
                    <a:lstStyle/>
                    <a:p>
                      <a:pPr algn="ctr">
                        <a:buNone/>
                      </a:pPr>
                      <a:r>
                        <a:rPr lang="zh-CN" altLang="en-US" sz="1600" b="1">
                          <a:latin typeface="华文楷体" panose="02010600040101010101" charset="-122"/>
                          <a:ea typeface="华文楷体" panose="02010600040101010101" charset="-122"/>
                        </a:rPr>
                        <a:t>资金用途</a:t>
                      </a:r>
                      <a:endParaRPr lang="zh-CN" altLang="en-US" sz="1600" b="1">
                        <a:latin typeface="华文楷体" panose="02010600040101010101" charset="-122"/>
                        <a:ea typeface="华文楷体" panose="02010600040101010101" charset="-122"/>
                      </a:endParaRPr>
                    </a:p>
                  </a:txBody>
                  <a:tcPr anchor="ctr"/>
                </a:tc>
                <a:tc>
                  <a:txBody>
                    <a:bodyPr/>
                    <a:lstStyle/>
                    <a:p>
                      <a:pPr>
                        <a:buNone/>
                      </a:pPr>
                      <a:r>
                        <a:rPr lang="zh-CN" altLang="en-US" sz="1600" b="1" dirty="0">
                          <a:latin typeface="华文楷体" panose="02010600040101010101" charset="-122"/>
                          <a:ea typeface="华文楷体" panose="02010600040101010101" charset="-122"/>
                        </a:rPr>
                        <a:t>用于市老城区养老服务设施建设项目建设以及补充公司流动资金。</a:t>
                      </a:r>
                      <a:endParaRPr lang="zh-CN" altLang="en-US" sz="1600" b="1" dirty="0">
                        <a:latin typeface="华文楷体" panose="02010600040101010101" charset="-122"/>
                        <a:ea typeface="华文楷体" panose="02010600040101010101" charset="-122"/>
                      </a:endParaRPr>
                    </a:p>
                  </a:txBody>
                  <a:tcPr/>
                </a:tc>
              </a:tr>
              <a:tr h="1983740">
                <a:tc>
                  <a:txBody>
                    <a:bodyPr/>
                    <a:lstStyle/>
                    <a:p>
                      <a:pPr algn="ctr">
                        <a:buNone/>
                      </a:pPr>
                      <a:r>
                        <a:rPr lang="zh-CN" altLang="en-US" sz="1600" b="1">
                          <a:latin typeface="华文楷体" panose="02010600040101010101" charset="-122"/>
                          <a:ea typeface="华文楷体" panose="02010600040101010101" charset="-122"/>
                        </a:rPr>
                        <a:t>风控措施</a:t>
                      </a:r>
                      <a:endParaRPr lang="zh-CN" altLang="en-US" sz="1600" b="1">
                        <a:latin typeface="华文楷体" panose="02010600040101010101" charset="-122"/>
                        <a:ea typeface="华文楷体" panose="02010600040101010101" charset="-122"/>
                      </a:endParaRPr>
                    </a:p>
                  </a:txBody>
                  <a:tcPr anchor="ctr"/>
                </a:tc>
                <a:tc>
                  <a:txBody>
                    <a:bodyPr/>
                    <a:lstStyle/>
                    <a:p>
                      <a:pPr marL="133350" marR="0" lvl="0" indent="0" algn="l" defTabSz="914400" rtl="0" fontAlgn="auto">
                        <a:lnSpc>
                          <a:spcPts val="2500"/>
                        </a:lnSpc>
                        <a:spcBef>
                          <a:spcPts val="600"/>
                        </a:spcBef>
                        <a:spcAft>
                          <a:spcPts val="0"/>
                        </a:spcAft>
                        <a:buClrTx/>
                        <a:buSzTx/>
                        <a:buFontTx/>
                        <a:buNone/>
                        <a:defRPr/>
                      </a:pPr>
                      <a:r>
                        <a:rPr lang="en-US" altLang="zh-CN" sz="1600" b="1" dirty="0">
                          <a:latin typeface="华文楷体" panose="02010600040101010101" charset="-122"/>
                          <a:ea typeface="华文楷体" panose="02010600040101010101" charset="-122"/>
                          <a:cs typeface="华文楷体" panose="02010600040101010101" charset="-122"/>
                          <a:sym typeface="+mn-ea"/>
                        </a:rPr>
                        <a:t>1</a:t>
                      </a:r>
                      <a:r>
                        <a:rPr lang="zh-CN" altLang="en-US" sz="1600" b="1" dirty="0">
                          <a:latin typeface="华文楷体" panose="02010600040101010101" charset="-122"/>
                          <a:ea typeface="华文楷体" panose="02010600040101010101" charset="-122"/>
                          <a:cs typeface="华文楷体" panose="02010600040101010101" charset="-122"/>
                          <a:sym typeface="+mn-ea"/>
                        </a:rPr>
                        <a:t>、双</a:t>
                      </a:r>
                      <a:r>
                        <a:rPr lang="en-US" altLang="zh-CN" sz="1600" b="1" dirty="0">
                          <a:latin typeface="华文楷体" panose="02010600040101010101" charset="-122"/>
                          <a:ea typeface="华文楷体" panose="02010600040101010101" charset="-122"/>
                          <a:cs typeface="华文楷体" panose="02010600040101010101" charset="-122"/>
                          <a:sym typeface="+mn-ea"/>
                        </a:rPr>
                        <a:t>AA</a:t>
                      </a:r>
                      <a:r>
                        <a:rPr lang="zh-CN" altLang="en-US" sz="1600" b="1" dirty="0">
                          <a:latin typeface="华文楷体" panose="02010600040101010101" charset="-122"/>
                          <a:ea typeface="华文楷体" panose="02010600040101010101" charset="-122"/>
                          <a:cs typeface="华文楷体" panose="02010600040101010101" charset="-122"/>
                          <a:sym typeface="+mn-ea"/>
                        </a:rPr>
                        <a:t>国企平台担保：洛阳古都发展集团有限公司提供全额无条件不可撤销连带责任保证担保及差额补足</a:t>
                      </a:r>
                      <a:endParaRPr lang="en-US" altLang="zh-CN" sz="1600" b="1" dirty="0">
                        <a:latin typeface="华文楷体" panose="02010600040101010101" charset="-122"/>
                        <a:ea typeface="华文楷体" panose="02010600040101010101" charset="-122"/>
                        <a:cs typeface="华文楷体" panose="02010600040101010101" charset="-122"/>
                        <a:sym typeface="+mn-ea"/>
                      </a:endParaRPr>
                    </a:p>
                    <a:p>
                      <a:pPr marL="133350" marR="0" lvl="0" indent="0" algn="l" defTabSz="914400" rtl="0" eaLnBrk="1" fontAlgn="auto" latinLnBrk="0" hangingPunct="1">
                        <a:lnSpc>
                          <a:spcPts val="2500"/>
                        </a:lnSpc>
                        <a:spcBef>
                          <a:spcPts val="600"/>
                        </a:spcBef>
                        <a:spcAft>
                          <a:spcPts val="0"/>
                        </a:spcAft>
                        <a:buClrTx/>
                        <a:buSzTx/>
                        <a:buFontTx/>
                        <a:buNone/>
                        <a:defRPr/>
                      </a:pPr>
                      <a:r>
                        <a:rPr lang="en-US" altLang="zh-CN" sz="1600" kern="1200" dirty="0">
                          <a:solidFill>
                            <a:schemeClr val="dk1"/>
                          </a:solidFill>
                          <a:effectLst/>
                          <a:latin typeface="华文楷体" panose="02010600040101010101" charset="-122"/>
                          <a:ea typeface="华文楷体" panose="02010600040101010101" charset="-122"/>
                          <a:cs typeface="+mn-cs"/>
                        </a:rPr>
                        <a:t>                                           </a:t>
                      </a:r>
                      <a:r>
                        <a:rPr lang="zh-CN" altLang="zh-CN" sz="1600" b="1" kern="1200" dirty="0">
                          <a:solidFill>
                            <a:schemeClr val="dk1"/>
                          </a:solidFill>
                          <a:effectLst/>
                          <a:latin typeface="华文楷体" panose="02010600040101010101" charset="-122"/>
                          <a:ea typeface="华文楷体" panose="02010600040101010101" charset="-122"/>
                          <a:cs typeface="+mn-cs"/>
                        </a:rPr>
                        <a:t>洛阳古都丽景控股集团有限公司提供全额不可撤销的连带责任保证担保</a:t>
                      </a:r>
                      <a:r>
                        <a:rPr lang="zh-CN" altLang="en-US" sz="1600" b="1" kern="1200" dirty="0">
                          <a:solidFill>
                            <a:schemeClr val="dk1"/>
                          </a:solidFill>
                          <a:effectLst/>
                          <a:latin typeface="华文楷体" panose="02010600040101010101" charset="-122"/>
                          <a:ea typeface="华文楷体" panose="02010600040101010101" charset="-122"/>
                          <a:cs typeface="+mn-cs"/>
                        </a:rPr>
                        <a:t>及差额补足</a:t>
                      </a:r>
                      <a:r>
                        <a:rPr lang="zh-CN" altLang="zh-CN" sz="1600" kern="1200" dirty="0">
                          <a:solidFill>
                            <a:schemeClr val="dk1"/>
                          </a:solidFill>
                          <a:effectLst/>
                          <a:latin typeface="华文楷体" panose="02010600040101010101" charset="-122"/>
                          <a:ea typeface="华文楷体" panose="02010600040101010101" charset="-122"/>
                          <a:cs typeface="+mn-cs"/>
                        </a:rPr>
                        <a:t>。</a:t>
                      </a:r>
                      <a:endParaRPr lang="zh-CN" altLang="en-US" sz="1600" b="1" dirty="0">
                        <a:latin typeface="华文楷体" panose="02010600040101010101" charset="-122"/>
                        <a:ea typeface="华文楷体" panose="02010600040101010101" charset="-122"/>
                        <a:cs typeface="华文楷体" panose="02010600040101010101" charset="-122"/>
                        <a:sym typeface="+mn-ea"/>
                      </a:endParaRPr>
                    </a:p>
                    <a:p>
                      <a:pPr marL="133350" marR="0" lvl="0" indent="0" algn="l" defTabSz="914400" rtl="0" fontAlgn="auto">
                        <a:lnSpc>
                          <a:spcPts val="2500"/>
                        </a:lnSpc>
                        <a:spcBef>
                          <a:spcPts val="600"/>
                        </a:spcBef>
                        <a:spcAft>
                          <a:spcPts val="0"/>
                        </a:spcAft>
                        <a:buClrTx/>
                        <a:buSzTx/>
                        <a:buFontTx/>
                        <a:buNone/>
                        <a:defRPr/>
                      </a:pPr>
                      <a:r>
                        <a:rPr lang="en-US" altLang="zh-CN" sz="1600" b="1" dirty="0">
                          <a:latin typeface="华文楷体" panose="02010600040101010101" charset="-122"/>
                          <a:ea typeface="华文楷体" panose="02010600040101010101" charset="-122"/>
                          <a:cs typeface="华文楷体" panose="02010600040101010101" charset="-122"/>
                          <a:sym typeface="+mn-ea"/>
                        </a:rPr>
                        <a:t>2</a:t>
                      </a:r>
                      <a:r>
                        <a:rPr lang="zh-CN" altLang="en-US" sz="1600" b="1" dirty="0">
                          <a:latin typeface="华文楷体" panose="02010600040101010101" charset="-122"/>
                          <a:ea typeface="华文楷体" panose="02010600040101010101" charset="-122"/>
                          <a:cs typeface="华文楷体" panose="02010600040101010101" charset="-122"/>
                          <a:sym typeface="+mn-ea"/>
                        </a:rPr>
                        <a:t>、应收账款质押：发行方提供</a:t>
                      </a:r>
                      <a:r>
                        <a:rPr lang="en-US" altLang="zh-CN" sz="1600" b="1" dirty="0">
                          <a:latin typeface="华文楷体" panose="02010600040101010101" charset="-122"/>
                          <a:ea typeface="华文楷体" panose="02010600040101010101" charset="-122"/>
                          <a:cs typeface="华文楷体" panose="02010600040101010101" charset="-122"/>
                          <a:sym typeface="+mn-ea"/>
                        </a:rPr>
                        <a:t>2.5</a:t>
                      </a:r>
                      <a:r>
                        <a:rPr lang="zh-CN" altLang="en-US" sz="1600" b="1" dirty="0">
                          <a:latin typeface="华文楷体" panose="02010600040101010101" charset="-122"/>
                          <a:ea typeface="华文楷体" panose="02010600040101010101" charset="-122"/>
                          <a:cs typeface="华文楷体" panose="02010600040101010101" charset="-122"/>
                          <a:sym typeface="+mn-ea"/>
                        </a:rPr>
                        <a:t>倍公司确权应收账款质押，债务方确权回购并在中登网质押登记</a:t>
                      </a:r>
                      <a:r>
                        <a:rPr lang="zh-CN" altLang="en-US" sz="1600" b="1" dirty="0">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zh-CN" altLang="en-US" sz="16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marL="133350" marR="0" lvl="0" indent="0" algn="l" defTabSz="914400" rtl="0" fontAlgn="auto">
                        <a:lnSpc>
                          <a:spcPts val="2500"/>
                        </a:lnSpc>
                        <a:spcBef>
                          <a:spcPts val="600"/>
                        </a:spcBef>
                        <a:spcAft>
                          <a:spcPts val="0"/>
                        </a:spcAft>
                        <a:buClrTx/>
                        <a:buSzTx/>
                        <a:buFontTx/>
                        <a:buNone/>
                        <a:defRPr/>
                      </a:pPr>
                      <a:r>
                        <a:rPr lang="en-US" altLang="zh-CN" sz="1600" b="1" dirty="0">
                          <a:solidFill>
                            <a:schemeClr val="tx1"/>
                          </a:solidFill>
                          <a:latin typeface="华文楷体" panose="02010600040101010101" charset="-122"/>
                          <a:ea typeface="华文楷体" panose="02010600040101010101" charset="-122"/>
                          <a:cs typeface="华文楷体" panose="02010600040101010101" charset="-122"/>
                          <a:sym typeface="+mn-ea"/>
                        </a:rPr>
                        <a:t>3</a:t>
                      </a:r>
                      <a:r>
                        <a:rPr lang="zh-CN" altLang="en-US" sz="1600" b="1" dirty="0">
                          <a:solidFill>
                            <a:schemeClr val="tx1"/>
                          </a:solidFill>
                          <a:latin typeface="华文楷体" panose="02010600040101010101" charset="-122"/>
                          <a:ea typeface="华文楷体" panose="02010600040101010101" charset="-122"/>
                          <a:cs typeface="华文楷体" panose="02010600040101010101" charset="-122"/>
                          <a:sym typeface="+mn-ea"/>
                        </a:rPr>
                        <a:t>、银行监管：恒丰银行洛阳分行营业部全程监管资金安全。</a:t>
                      </a:r>
                      <a:endParaRPr lang="en-US" altLang="zh-CN" sz="1600" b="1" dirty="0">
                        <a:solidFill>
                          <a:schemeClr val="tx1"/>
                        </a:solidFill>
                        <a:latin typeface="华文楷体" panose="02010600040101010101" charset="-122"/>
                        <a:ea typeface="华文楷体" panose="02010600040101010101" charset="-122"/>
                        <a:cs typeface="华文楷体" panose="02010600040101010101" charset="-122"/>
                        <a:sym typeface="+mn-ea"/>
                      </a:endParaRPr>
                    </a:p>
                    <a:p>
                      <a:pPr marL="133350" marR="0" lvl="0" indent="0" algn="l" defTabSz="914400" rtl="0" fontAlgn="auto">
                        <a:lnSpc>
                          <a:spcPts val="2500"/>
                        </a:lnSpc>
                        <a:spcBef>
                          <a:spcPts val="600"/>
                        </a:spcBef>
                        <a:spcAft>
                          <a:spcPts val="0"/>
                        </a:spcAft>
                        <a:buClrTx/>
                        <a:buSzTx/>
                        <a:buFontTx/>
                        <a:buNone/>
                        <a:defRPr/>
                      </a:pPr>
                      <a:r>
                        <a:rPr lang="en-US" altLang="zh-CN" sz="1600" b="1" dirty="0">
                          <a:solidFill>
                            <a:schemeClr val="tx1"/>
                          </a:solidFill>
                          <a:latin typeface="华文楷体" panose="02010600040101010101" charset="-122"/>
                          <a:ea typeface="华文楷体" panose="02010600040101010101" charset="-122"/>
                          <a:cs typeface="华文楷体" panose="02010600040101010101" charset="-122"/>
                          <a:sym typeface="+mn-ea"/>
                        </a:rPr>
                        <a:t>4</a:t>
                      </a:r>
                      <a:r>
                        <a:rPr lang="zh-CN" altLang="en-US" sz="1600" b="1" dirty="0">
                          <a:solidFill>
                            <a:schemeClr val="tx1"/>
                          </a:solidFill>
                          <a:latin typeface="华文楷体" panose="02010600040101010101" charset="-122"/>
                          <a:ea typeface="华文楷体" panose="02010600040101010101" charset="-122"/>
                          <a:cs typeface="华文楷体" panose="02010600040101010101" charset="-122"/>
                          <a:sym typeface="+mn-ea"/>
                        </a:rPr>
                        <a:t>、聘请第三方律师事务所和会计事务所全程参与项目尽调</a:t>
                      </a:r>
                      <a:endParaRPr lang="zh-CN" altLang="en-US" sz="1600" b="1" dirty="0">
                        <a:solidFill>
                          <a:schemeClr val="tx1"/>
                        </a:solidFill>
                        <a:latin typeface="华文楷体" panose="02010600040101010101" charset="-122"/>
                        <a:ea typeface="华文楷体" panose="02010600040101010101" charset="-122"/>
                        <a:cs typeface="华文楷体" panose="02010600040101010101" charset="-122"/>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79" name="图片 78"/>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81" name="文本框 80"/>
          <p:cNvSpPr txBox="1"/>
          <p:nvPr/>
        </p:nvSpPr>
        <p:spPr>
          <a:xfrm>
            <a:off x="1534160" y="363220"/>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产品</a:t>
            </a:r>
            <a:r>
              <a:rPr lang="zh-CN" altLang="en-US" sz="2800" b="1" dirty="0">
                <a:solidFill>
                  <a:prstClr val="black">
                    <a:lumMod val="75000"/>
                    <a:lumOff val="25000"/>
                  </a:prstClr>
                </a:solidFill>
                <a:latin typeface="楷体" panose="02010609060101010101" charset="-122"/>
                <a:ea typeface="楷体" panose="02010609060101010101" charset="-122"/>
              </a:rPr>
              <a:t>亮点</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sp>
        <p:nvSpPr>
          <p:cNvPr id="2" name="文本框 1"/>
          <p:cNvSpPr txBox="1"/>
          <p:nvPr/>
        </p:nvSpPr>
        <p:spPr>
          <a:xfrm>
            <a:off x="5426585" y="1296045"/>
            <a:ext cx="2236510" cy="584775"/>
          </a:xfrm>
          <a:prstGeom prst="rect">
            <a:avLst/>
          </a:prstGeom>
          <a:noFill/>
        </p:spPr>
        <p:txBody>
          <a:bodyPr wrap="none" rtlCol="0">
            <a:spAutoFit/>
          </a:bodyPr>
          <a:lstStyle/>
          <a:p>
            <a:r>
              <a:rPr lang="zh-CN" altLang="en-US" sz="3200" dirty="0"/>
              <a:t>安全性卓越</a:t>
            </a:r>
            <a:endParaRPr lang="zh-CN" altLang="en-US" sz="3200" dirty="0"/>
          </a:p>
        </p:txBody>
      </p:sp>
      <p:sp>
        <p:nvSpPr>
          <p:cNvPr id="5" name="文本框 4"/>
          <p:cNvSpPr txBox="1"/>
          <p:nvPr/>
        </p:nvSpPr>
        <p:spPr>
          <a:xfrm>
            <a:off x="1124927" y="1940488"/>
            <a:ext cx="9942145" cy="2063835"/>
          </a:xfrm>
          <a:prstGeom prst="rect">
            <a:avLst/>
          </a:prstGeom>
          <a:noFill/>
        </p:spPr>
        <p:txBody>
          <a:bodyPr wrap="none" rtlCol="0">
            <a:spAutoFit/>
          </a:bodyPr>
          <a:lstStyle/>
          <a:p>
            <a:pPr>
              <a:lnSpc>
                <a:spcPct val="150000"/>
              </a:lnSpc>
            </a:pPr>
            <a:r>
              <a:rPr lang="en-US" altLang="zh-CN" sz="2200" dirty="0">
                <a:latin typeface="+mn-ea"/>
              </a:rPr>
              <a:t>1</a:t>
            </a:r>
            <a:r>
              <a:rPr lang="zh-CN" altLang="en-US" sz="2200" dirty="0">
                <a:latin typeface="+mn-ea"/>
              </a:rPr>
              <a:t>、洛阳市，十三朝古都，</a:t>
            </a:r>
            <a:r>
              <a:rPr lang="en-US" altLang="zh-CN" sz="2200" dirty="0">
                <a:latin typeface="+mn-ea"/>
              </a:rPr>
              <a:t>【</a:t>
            </a:r>
            <a:r>
              <a:rPr lang="zh-CN" altLang="en-US" sz="2200" dirty="0">
                <a:latin typeface="+mn-ea"/>
              </a:rPr>
              <a:t>河南第二大地级市经济实力位居中部非省会第一</a:t>
            </a:r>
            <a:r>
              <a:rPr lang="en-US" altLang="zh-CN" sz="2200" dirty="0">
                <a:latin typeface="+mn-ea"/>
              </a:rPr>
              <a:t>】</a:t>
            </a:r>
            <a:endParaRPr lang="zh-CN" altLang="en-US" sz="2200" dirty="0">
              <a:latin typeface="+mn-ea"/>
            </a:endParaRPr>
          </a:p>
          <a:p>
            <a:pPr>
              <a:lnSpc>
                <a:spcPct val="150000"/>
              </a:lnSpc>
            </a:pPr>
            <a:r>
              <a:rPr lang="en-US" altLang="zh-CN" sz="2200" dirty="0">
                <a:latin typeface="+mn-ea"/>
              </a:rPr>
              <a:t>2</a:t>
            </a:r>
            <a:r>
              <a:rPr lang="zh-CN" altLang="en-US" sz="2200" dirty="0">
                <a:latin typeface="+mn-ea"/>
              </a:rPr>
              <a:t>、全国首支</a:t>
            </a:r>
            <a:r>
              <a:rPr lang="zh-CN" altLang="en-US" sz="2200" dirty="0">
                <a:solidFill>
                  <a:srgbClr val="FF0000"/>
                </a:solidFill>
                <a:latin typeface="+mn-ea"/>
              </a:rPr>
              <a:t>市级平台三</a:t>
            </a:r>
            <a:r>
              <a:rPr lang="en-US" altLang="zh-CN" sz="2200" dirty="0">
                <a:solidFill>
                  <a:srgbClr val="FF0000"/>
                </a:solidFill>
                <a:latin typeface="+mn-ea"/>
              </a:rPr>
              <a:t>AA</a:t>
            </a:r>
            <a:r>
              <a:rPr lang="zh-CN" altLang="en-US" sz="2200" dirty="0">
                <a:solidFill>
                  <a:srgbClr val="FF0000"/>
                </a:solidFill>
                <a:latin typeface="+mn-ea"/>
              </a:rPr>
              <a:t>组合</a:t>
            </a:r>
            <a:r>
              <a:rPr lang="zh-CN" altLang="en-US" sz="2200" dirty="0">
                <a:latin typeface="+mn-ea"/>
              </a:rPr>
              <a:t>政信类项目：</a:t>
            </a:r>
            <a:endParaRPr lang="en-US" altLang="zh-CN" sz="2200" dirty="0">
              <a:latin typeface="+mn-ea"/>
            </a:endParaRPr>
          </a:p>
          <a:p>
            <a:pPr>
              <a:lnSpc>
                <a:spcPct val="150000"/>
              </a:lnSpc>
            </a:pPr>
            <a:r>
              <a:rPr lang="en-US" altLang="zh-CN" sz="2200" dirty="0">
                <a:latin typeface="+mn-ea"/>
              </a:rPr>
              <a:t>     AA</a:t>
            </a:r>
            <a:r>
              <a:rPr lang="zh-CN" altLang="en-US" sz="2200" dirty="0">
                <a:latin typeface="+mn-ea"/>
              </a:rPr>
              <a:t>融资主体  </a:t>
            </a:r>
            <a:r>
              <a:rPr lang="en-US" altLang="zh-CN" sz="2200" dirty="0">
                <a:latin typeface="+mn-ea"/>
              </a:rPr>
              <a:t>+  AA</a:t>
            </a:r>
            <a:r>
              <a:rPr lang="zh-CN" altLang="en-US" sz="2200" dirty="0">
                <a:latin typeface="+mn-ea"/>
              </a:rPr>
              <a:t>担保主体</a:t>
            </a:r>
            <a:r>
              <a:rPr lang="en-US" altLang="zh-CN" sz="2200" dirty="0">
                <a:latin typeface="+mn-ea"/>
              </a:rPr>
              <a:t>1  +  AA</a:t>
            </a:r>
            <a:r>
              <a:rPr lang="zh-CN" altLang="en-US" sz="2200" dirty="0">
                <a:latin typeface="+mn-ea"/>
              </a:rPr>
              <a:t>担保主体</a:t>
            </a:r>
            <a:r>
              <a:rPr lang="en-US" altLang="zh-CN" sz="2200" dirty="0">
                <a:latin typeface="+mn-ea"/>
              </a:rPr>
              <a:t>2</a:t>
            </a:r>
            <a:endParaRPr lang="en-US" altLang="zh-CN" sz="2200" dirty="0">
              <a:latin typeface="+mn-ea"/>
            </a:endParaRPr>
          </a:p>
          <a:p>
            <a:pPr>
              <a:lnSpc>
                <a:spcPct val="150000"/>
              </a:lnSpc>
            </a:pPr>
            <a:r>
              <a:rPr lang="en-US" altLang="zh-CN" sz="2200" dirty="0">
                <a:latin typeface="+mn-ea"/>
              </a:rPr>
              <a:t>3</a:t>
            </a:r>
            <a:r>
              <a:rPr lang="zh-CN" altLang="en-US" sz="2200" dirty="0">
                <a:latin typeface="+mn-ea"/>
              </a:rPr>
              <a:t>、提供足额应收账款抵押</a:t>
            </a:r>
            <a:endParaRPr lang="en-US" altLang="zh-CN" sz="2200" dirty="0">
              <a:latin typeface="+mn-ea"/>
            </a:endParaRPr>
          </a:p>
        </p:txBody>
      </p:sp>
      <p:sp>
        <p:nvSpPr>
          <p:cNvPr id="6" name="星形: 五角 5"/>
          <p:cNvSpPr/>
          <p:nvPr/>
        </p:nvSpPr>
        <p:spPr>
          <a:xfrm>
            <a:off x="474659" y="1293960"/>
            <a:ext cx="628651" cy="586860"/>
          </a:xfrm>
          <a:prstGeom prst="star5">
            <a:avLst/>
          </a:prstGeom>
          <a:solidFill>
            <a:srgbClr val="FF0000"/>
          </a:solidFill>
          <a:ln>
            <a:solidFill>
              <a:schemeClr val="bg2">
                <a:lumMod val="10000"/>
              </a:schemeClr>
            </a:solidFill>
          </a:ln>
          <a:scene3d>
            <a:camera prst="orthographicFront"/>
            <a:lightRig rig="soft" dir="t">
              <a:rot lat="0" lon="0" rev="15600000"/>
            </a:lightRig>
          </a:scene3d>
          <a:sp3d>
            <a:bevelT prst="relaxedInset"/>
          </a:sp3d>
        </p:spPr>
        <p:style>
          <a:lnRef idx="0">
            <a:scrgbClr r="0" g="0" b="0"/>
          </a:lnRef>
          <a:fillRef idx="0">
            <a:scrgbClr r="0" g="0" b="0"/>
          </a:fillRef>
          <a:effectRef idx="0">
            <a:scrgbClr r="0" g="0" b="0"/>
          </a:effectRef>
          <a:fontRef idx="minor">
            <a:schemeClr val="lt1"/>
          </a:fontRef>
        </p:style>
        <p:txBody>
          <a:bodyPr rtlCol="0" anchor="ctr">
            <a:sp3d extrusionH="57150" prstMaterial="softEdge">
              <a:bevelT w="25400" h="38100"/>
            </a:sp3d>
          </a:bodyPr>
          <a:lstStyle/>
          <a:p>
            <a:pPr algn="ctr"/>
            <a:endParaRPr lang="zh-CN" altLang="en-US" b="1">
              <a:solidFill>
                <a:schemeClr val="accent4"/>
              </a:solidFill>
            </a:endParaRPr>
          </a:p>
        </p:txBody>
      </p:sp>
      <p:sp>
        <p:nvSpPr>
          <p:cNvPr id="7" name="星形: 五角 6"/>
          <p:cNvSpPr/>
          <p:nvPr/>
        </p:nvSpPr>
        <p:spPr>
          <a:xfrm>
            <a:off x="474657" y="4061906"/>
            <a:ext cx="628651" cy="586860"/>
          </a:xfrm>
          <a:prstGeom prst="star5">
            <a:avLst/>
          </a:prstGeom>
          <a:solidFill>
            <a:srgbClr val="FF0000"/>
          </a:solidFill>
          <a:ln>
            <a:solidFill>
              <a:schemeClr val="bg2">
                <a:lumMod val="10000"/>
              </a:schemeClr>
            </a:solidFill>
          </a:ln>
          <a:scene3d>
            <a:camera prst="orthographicFront"/>
            <a:lightRig rig="soft" dir="t">
              <a:rot lat="0" lon="0" rev="15600000"/>
            </a:lightRig>
          </a:scene3d>
          <a:sp3d>
            <a:bevelT prst="relaxedInset"/>
          </a:sp3d>
        </p:spPr>
        <p:style>
          <a:lnRef idx="0">
            <a:scrgbClr r="0" g="0" b="0"/>
          </a:lnRef>
          <a:fillRef idx="0">
            <a:scrgbClr r="0" g="0" b="0"/>
          </a:fillRef>
          <a:effectRef idx="0">
            <a:scrgbClr r="0" g="0" b="0"/>
          </a:effectRef>
          <a:fontRef idx="minor">
            <a:schemeClr val="lt1"/>
          </a:fontRef>
        </p:style>
        <p:txBody>
          <a:bodyPr rtlCol="0" anchor="ctr">
            <a:sp3d extrusionH="57150" prstMaterial="softEdge">
              <a:bevelT w="25400" h="38100"/>
            </a:sp3d>
          </a:bodyPr>
          <a:lstStyle/>
          <a:p>
            <a:pPr algn="ctr"/>
            <a:endParaRPr lang="zh-CN" altLang="en-US" b="1">
              <a:solidFill>
                <a:schemeClr val="accent4"/>
              </a:solidFill>
            </a:endParaRPr>
          </a:p>
        </p:txBody>
      </p:sp>
      <p:sp>
        <p:nvSpPr>
          <p:cNvPr id="8" name="文本框 7"/>
          <p:cNvSpPr txBox="1"/>
          <p:nvPr/>
        </p:nvSpPr>
        <p:spPr>
          <a:xfrm>
            <a:off x="4605846" y="4063991"/>
            <a:ext cx="3877985" cy="584775"/>
          </a:xfrm>
          <a:prstGeom prst="rect">
            <a:avLst/>
          </a:prstGeom>
          <a:noFill/>
        </p:spPr>
        <p:txBody>
          <a:bodyPr wrap="none" rtlCol="0">
            <a:spAutoFit/>
          </a:bodyPr>
          <a:lstStyle/>
          <a:p>
            <a:r>
              <a:rPr lang="zh-CN" altLang="en-US" sz="3200" dirty="0"/>
              <a:t>兑付方式：按月付息</a:t>
            </a:r>
            <a:endParaRPr lang="zh-CN" altLang="en-US" sz="3200" dirty="0"/>
          </a:p>
        </p:txBody>
      </p:sp>
      <p:sp>
        <p:nvSpPr>
          <p:cNvPr id="9" name="星形: 五角 8"/>
          <p:cNvSpPr/>
          <p:nvPr/>
        </p:nvSpPr>
        <p:spPr>
          <a:xfrm>
            <a:off x="474658" y="5057536"/>
            <a:ext cx="628651" cy="586860"/>
          </a:xfrm>
          <a:prstGeom prst="star5">
            <a:avLst/>
          </a:prstGeom>
          <a:solidFill>
            <a:srgbClr val="FF0000"/>
          </a:solidFill>
          <a:ln>
            <a:solidFill>
              <a:schemeClr val="bg2">
                <a:lumMod val="10000"/>
              </a:schemeClr>
            </a:solidFill>
          </a:ln>
          <a:scene3d>
            <a:camera prst="orthographicFront"/>
            <a:lightRig rig="soft" dir="t">
              <a:rot lat="0" lon="0" rev="15600000"/>
            </a:lightRig>
          </a:scene3d>
          <a:sp3d>
            <a:bevelT prst="relaxedInset"/>
          </a:sp3d>
        </p:spPr>
        <p:style>
          <a:lnRef idx="0">
            <a:scrgbClr r="0" g="0" b="0"/>
          </a:lnRef>
          <a:fillRef idx="0">
            <a:scrgbClr r="0" g="0" b="0"/>
          </a:fillRef>
          <a:effectRef idx="0">
            <a:scrgbClr r="0" g="0" b="0"/>
          </a:effectRef>
          <a:fontRef idx="minor">
            <a:schemeClr val="lt1"/>
          </a:fontRef>
        </p:style>
        <p:txBody>
          <a:bodyPr rtlCol="0" anchor="ctr">
            <a:sp3d extrusionH="57150" prstMaterial="softEdge">
              <a:bevelT w="25400" h="38100"/>
            </a:sp3d>
          </a:bodyPr>
          <a:lstStyle/>
          <a:p>
            <a:pPr algn="ctr"/>
            <a:endParaRPr lang="zh-CN" altLang="en-US" b="1">
              <a:solidFill>
                <a:schemeClr val="accent4"/>
              </a:solidFill>
            </a:endParaRPr>
          </a:p>
        </p:txBody>
      </p:sp>
      <p:sp>
        <p:nvSpPr>
          <p:cNvPr id="10" name="文本框 9"/>
          <p:cNvSpPr txBox="1"/>
          <p:nvPr/>
        </p:nvSpPr>
        <p:spPr>
          <a:xfrm>
            <a:off x="3124672" y="5059621"/>
            <a:ext cx="6840334" cy="584775"/>
          </a:xfrm>
          <a:prstGeom prst="rect">
            <a:avLst/>
          </a:prstGeom>
          <a:noFill/>
        </p:spPr>
        <p:txBody>
          <a:bodyPr wrap="none" rtlCol="0">
            <a:spAutoFit/>
          </a:bodyPr>
          <a:lstStyle/>
          <a:p>
            <a:r>
              <a:rPr lang="zh-CN" altLang="en-US" sz="3200" dirty="0"/>
              <a:t>产品期限灵活，</a:t>
            </a:r>
            <a:r>
              <a:rPr lang="en-US" altLang="zh-CN" sz="3200" dirty="0"/>
              <a:t>12</a:t>
            </a:r>
            <a:r>
              <a:rPr lang="zh-CN" altLang="en-US" sz="3200" dirty="0"/>
              <a:t>个月和</a:t>
            </a:r>
            <a:r>
              <a:rPr lang="en-US" altLang="zh-CN" sz="3200" dirty="0"/>
              <a:t>24</a:t>
            </a:r>
            <a:r>
              <a:rPr lang="zh-CN" altLang="en-US" sz="3200" dirty="0"/>
              <a:t>个月可选</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 name="图片 78"/>
          <p:cNvPicPr>
            <a:picLocks noChangeAspect="1"/>
          </p:cNvPicPr>
          <p:nvPr/>
        </p:nvPicPr>
        <p:blipFill rotWithShape="1">
          <a:blip r:embed="rId1" cstate="screen"/>
          <a:srcRect/>
          <a:stretch>
            <a:fillRect/>
          </a:stretch>
        </p:blipFill>
        <p:spPr>
          <a:xfrm>
            <a:off x="338307" y="292100"/>
            <a:ext cx="1072811" cy="787400"/>
          </a:xfrm>
          <a:prstGeom prst="rect">
            <a:avLst/>
          </a:prstGeom>
        </p:spPr>
      </p:pic>
      <p:sp>
        <p:nvSpPr>
          <p:cNvPr id="81" name="文本框 80"/>
          <p:cNvSpPr txBox="1"/>
          <p:nvPr/>
        </p:nvSpPr>
        <p:spPr>
          <a:xfrm>
            <a:off x="1534160" y="363220"/>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交易结构图</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grpSp>
        <p:nvGrpSpPr>
          <p:cNvPr id="3" name="组合 2"/>
          <p:cNvGrpSpPr/>
          <p:nvPr/>
        </p:nvGrpSpPr>
        <p:grpSpPr>
          <a:xfrm>
            <a:off x="1179385" y="1589693"/>
            <a:ext cx="10097042" cy="4552950"/>
            <a:chOff x="1053882" y="1790842"/>
            <a:chExt cx="10097042" cy="4552950"/>
          </a:xfrm>
        </p:grpSpPr>
        <p:grpSp>
          <p:nvGrpSpPr>
            <p:cNvPr id="5" name="组合 4"/>
            <p:cNvGrpSpPr/>
            <p:nvPr/>
          </p:nvGrpSpPr>
          <p:grpSpPr>
            <a:xfrm>
              <a:off x="1053882" y="1790842"/>
              <a:ext cx="10097042" cy="4552579"/>
              <a:chOff x="1053882" y="1790842"/>
              <a:chExt cx="10097042" cy="4552579"/>
            </a:xfrm>
          </p:grpSpPr>
          <p:grpSp>
            <p:nvGrpSpPr>
              <p:cNvPr id="6" name="组合 5"/>
              <p:cNvGrpSpPr/>
              <p:nvPr/>
            </p:nvGrpSpPr>
            <p:grpSpPr>
              <a:xfrm>
                <a:off x="1053882" y="1790842"/>
                <a:ext cx="10097042" cy="4552579"/>
                <a:chOff x="1054615" y="1500696"/>
                <a:chExt cx="10097042" cy="4552579"/>
              </a:xfrm>
            </p:grpSpPr>
            <p:grpSp>
              <p:nvGrpSpPr>
                <p:cNvPr id="7" name="组合 6"/>
                <p:cNvGrpSpPr/>
                <p:nvPr/>
              </p:nvGrpSpPr>
              <p:grpSpPr>
                <a:xfrm>
                  <a:off x="9501041" y="5452209"/>
                  <a:ext cx="1636282" cy="601066"/>
                  <a:chOff x="8613019" y="4903235"/>
                  <a:chExt cx="1636282" cy="699035"/>
                </a:xfrm>
                <a:solidFill>
                  <a:schemeClr val="bg1"/>
                </a:solidFill>
              </p:grpSpPr>
              <p:cxnSp>
                <p:nvCxnSpPr>
                  <p:cNvPr id="8" name="直接箭头连接符 7"/>
                  <p:cNvCxnSpPr/>
                  <p:nvPr/>
                </p:nvCxnSpPr>
                <p:spPr>
                  <a:xfrm>
                    <a:off x="8613019" y="5047609"/>
                    <a:ext cx="713874" cy="0"/>
                  </a:xfrm>
                  <a:prstGeom prst="straightConnector1">
                    <a:avLst/>
                  </a:prstGeom>
                  <a:grpFill/>
                  <a:ln w="19050">
                    <a:solidFill>
                      <a:srgbClr val="C0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535427" y="4903235"/>
                    <a:ext cx="713874" cy="288757"/>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华文楷体" panose="02010600040101010101" charset="-122"/>
                        <a:ea typeface="华文楷体" panose="02010600040101010101" charset="-122"/>
                      </a:rPr>
                      <a:t>现金流</a:t>
                    </a:r>
                    <a:endParaRPr lang="zh-CN" altLang="en-US" sz="1000" dirty="0">
                      <a:solidFill>
                        <a:schemeClr val="tx1"/>
                      </a:solidFill>
                      <a:latin typeface="华文楷体" panose="02010600040101010101" charset="-122"/>
                      <a:ea typeface="华文楷体" panose="02010600040101010101" charset="-122"/>
                    </a:endParaRPr>
                  </a:p>
                </p:txBody>
              </p:sp>
              <p:cxnSp>
                <p:nvCxnSpPr>
                  <p:cNvPr id="10" name="直接箭头连接符 9"/>
                  <p:cNvCxnSpPr/>
                  <p:nvPr/>
                </p:nvCxnSpPr>
                <p:spPr>
                  <a:xfrm>
                    <a:off x="8613019" y="5457892"/>
                    <a:ext cx="689811" cy="0"/>
                  </a:xfrm>
                  <a:prstGeom prst="straightConnector1">
                    <a:avLst/>
                  </a:prstGeom>
                  <a:grpFill/>
                  <a:ln w="19050">
                    <a:solidFill>
                      <a:srgbClr val="3D557A"/>
                    </a:solidFill>
                    <a:tailEnd type="arrow"/>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9511365" y="5313513"/>
                    <a:ext cx="737936" cy="288757"/>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华文楷体" panose="02010600040101010101" charset="-122"/>
                        <a:ea typeface="华文楷体" panose="02010600040101010101" charset="-122"/>
                      </a:rPr>
                      <a:t>法律关系</a:t>
                    </a:r>
                    <a:endParaRPr lang="zh-CN" altLang="en-US" sz="1000" dirty="0">
                      <a:solidFill>
                        <a:schemeClr val="tx1"/>
                      </a:solidFill>
                      <a:latin typeface="华文楷体" panose="02010600040101010101" charset="-122"/>
                      <a:ea typeface="华文楷体" panose="02010600040101010101" charset="-122"/>
                    </a:endParaRPr>
                  </a:p>
                </p:txBody>
              </p:sp>
            </p:grpSp>
            <p:grpSp>
              <p:nvGrpSpPr>
                <p:cNvPr id="11" name="组合 10"/>
                <p:cNvGrpSpPr/>
                <p:nvPr/>
              </p:nvGrpSpPr>
              <p:grpSpPr>
                <a:xfrm>
                  <a:off x="1054615" y="1500696"/>
                  <a:ext cx="10097042" cy="3578623"/>
                  <a:chOff x="1054615" y="1500696"/>
                  <a:chExt cx="10097042" cy="3578623"/>
                </a:xfrm>
              </p:grpSpPr>
              <p:grpSp>
                <p:nvGrpSpPr>
                  <p:cNvPr id="12" name="组合 11"/>
                  <p:cNvGrpSpPr/>
                  <p:nvPr/>
                </p:nvGrpSpPr>
                <p:grpSpPr>
                  <a:xfrm>
                    <a:off x="1054615" y="1500696"/>
                    <a:ext cx="7953749" cy="3578623"/>
                    <a:chOff x="1276417" y="1124497"/>
                    <a:chExt cx="7775732" cy="3167960"/>
                  </a:xfrm>
                </p:grpSpPr>
                <p:sp>
                  <p:nvSpPr>
                    <p:cNvPr id="13" name="圆角矩形 26"/>
                    <p:cNvSpPr/>
                    <p:nvPr/>
                  </p:nvSpPr>
                  <p:spPr bwMode="auto">
                    <a:xfrm>
                      <a:off x="4664395" y="2303847"/>
                      <a:ext cx="2964262" cy="433965"/>
                    </a:xfrm>
                    <a:prstGeom prst="roundRect">
                      <a:avLst/>
                    </a:prstGeom>
                    <a:solidFill>
                      <a:srgbClr val="3D557A"/>
                    </a:solidFill>
                    <a:ln>
                      <a:solidFill>
                        <a:srgbClr val="3D557A"/>
                      </a:solidFill>
                      <a:tailEnd type="triangle" w="med" len="med"/>
                    </a:ln>
                  </p:spPr>
                  <p:style>
                    <a:lnRef idx="3">
                      <a:schemeClr val="lt1"/>
                    </a:lnRef>
                    <a:fillRef idx="1">
                      <a:schemeClr val="accent1"/>
                    </a:fillRef>
                    <a:effectRef idx="1">
                      <a:schemeClr val="accent1"/>
                    </a:effectRef>
                    <a:fontRef idx="minor">
                      <a:schemeClr val="lt1"/>
                    </a:fontRef>
                  </p:style>
                  <p:txBody>
                    <a:bodyPr rtlCol="0" anchor="ctr"/>
                    <a:lstStyle/>
                    <a:p>
                      <a:pPr algn="ctr">
                        <a:buNone/>
                      </a:pPr>
                      <a:r>
                        <a:rPr lang="zh-CN" altLang="en-US" sz="1400" b="1" dirty="0">
                          <a:latin typeface="华文楷体" panose="02010600040101010101" charset="-122"/>
                          <a:ea typeface="华文楷体" panose="02010600040101010101" charset="-122"/>
                          <a:cs typeface="华文楷体" panose="02010600040101010101" charset="-122"/>
                          <a:sym typeface="微软雅黑" panose="020B0503020204020204" charset="-122"/>
                        </a:rPr>
                        <a:t>洛阳金隅城集团债计划一期</a:t>
                      </a:r>
                      <a:endParaRPr lang="zh-CN" altLang="en-US" sz="1400" b="1" dirty="0">
                        <a:latin typeface="华文楷体" panose="02010600040101010101" charset="-122"/>
                        <a:ea typeface="华文楷体" panose="02010600040101010101" charset="-122"/>
                        <a:cs typeface="华文楷体" panose="02010600040101010101" charset="-122"/>
                        <a:sym typeface="微软雅黑" panose="020B0503020204020204" charset="-122"/>
                      </a:endParaRPr>
                    </a:p>
                  </p:txBody>
                </p:sp>
                <p:sp>
                  <p:nvSpPr>
                    <p:cNvPr id="14" name="圆角矩形 27"/>
                    <p:cNvSpPr/>
                    <p:nvPr/>
                  </p:nvSpPr>
                  <p:spPr bwMode="auto">
                    <a:xfrm>
                      <a:off x="4823248" y="1124497"/>
                      <a:ext cx="2763440" cy="438936"/>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zh-CN" altLang="en-US" sz="1400" b="1" kern="0" dirty="0">
                          <a:solidFill>
                            <a:schemeClr val="tx1"/>
                          </a:solidFill>
                          <a:latin typeface="华文楷体" panose="02010600040101010101" charset="-122"/>
                          <a:ea typeface="华文楷体" panose="02010600040101010101" charset="-122"/>
                        </a:rPr>
                        <a:t>投资人</a:t>
                      </a:r>
                      <a:endParaRPr lang="zh-CN" altLang="en-US" sz="1400" b="1" kern="0" dirty="0">
                        <a:solidFill>
                          <a:schemeClr val="tx1"/>
                        </a:solidFill>
                        <a:latin typeface="华文楷体" panose="02010600040101010101" charset="-122"/>
                        <a:ea typeface="华文楷体" panose="02010600040101010101" charset="-122"/>
                      </a:endParaRPr>
                    </a:p>
                  </p:txBody>
                </p:sp>
                <p:cxnSp>
                  <p:nvCxnSpPr>
                    <p:cNvPr id="83" name="直接箭头连接符 82"/>
                    <p:cNvCxnSpPr/>
                    <p:nvPr/>
                  </p:nvCxnSpPr>
                  <p:spPr>
                    <a:xfrm>
                      <a:off x="6064175" y="1563433"/>
                      <a:ext cx="0" cy="740303"/>
                    </a:xfrm>
                    <a:prstGeom prst="straightConnector1">
                      <a:avLst/>
                    </a:prstGeom>
                    <a:solidFill>
                      <a:schemeClr val="bg1"/>
                    </a:solidFill>
                    <a:ln w="19050">
                      <a:solidFill>
                        <a:srgbClr val="3D557A"/>
                      </a:solidFill>
                      <a:tailEnd type="arrow"/>
                    </a:ln>
                  </p:spPr>
                  <p:style>
                    <a:lnRef idx="1">
                      <a:schemeClr val="accent1"/>
                    </a:lnRef>
                    <a:fillRef idx="0">
                      <a:schemeClr val="accent1"/>
                    </a:fillRef>
                    <a:effectRef idx="0">
                      <a:schemeClr val="accent1"/>
                    </a:effectRef>
                    <a:fontRef idx="minor">
                      <a:schemeClr val="tx1"/>
                    </a:fontRef>
                  </p:style>
                </p:cxnSp>
                <p:sp>
                  <p:nvSpPr>
                    <p:cNvPr id="84" name="文本框 38"/>
                    <p:cNvSpPr txBox="1"/>
                    <p:nvPr/>
                  </p:nvSpPr>
                  <p:spPr>
                    <a:xfrm>
                      <a:off x="5627532" y="1859108"/>
                      <a:ext cx="436643" cy="326036"/>
                    </a:xfrm>
                    <a:prstGeom prst="rect">
                      <a:avLst/>
                    </a:prstGeom>
                    <a:noFill/>
                    <a:ln w="19050">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900" i="0" u="none" strike="noStrike" kern="0" cap="none" spc="0" normalizeH="0" baseline="0" noProof="0" dirty="0">
                          <a:ln>
                            <a:noFill/>
                          </a:ln>
                          <a:effectLst/>
                          <a:uLnTx/>
                          <a:uFillTx/>
                          <a:latin typeface="华文楷体" panose="02010600040101010101" charset="-122"/>
                          <a:ea typeface="华文楷体" panose="02010600040101010101" charset="-122"/>
                        </a:rPr>
                        <a:t>认购份额</a:t>
                      </a:r>
                      <a:endParaRPr kumimoji="0" lang="zh-CN" altLang="en-US" sz="900" i="0" u="none" strike="noStrike" kern="0" cap="none" spc="0" normalizeH="0" baseline="0" noProof="0" dirty="0">
                        <a:ln>
                          <a:noFill/>
                        </a:ln>
                        <a:effectLst/>
                        <a:uLnTx/>
                        <a:uFillTx/>
                        <a:latin typeface="华文楷体" panose="02010600040101010101" charset="-122"/>
                        <a:ea typeface="华文楷体" panose="02010600040101010101" charset="-122"/>
                      </a:endParaRPr>
                    </a:p>
                  </p:txBody>
                </p:sp>
                <p:sp>
                  <p:nvSpPr>
                    <p:cNvPr id="85" name="文本框 39"/>
                    <p:cNvSpPr txBox="1"/>
                    <p:nvPr/>
                  </p:nvSpPr>
                  <p:spPr>
                    <a:xfrm>
                      <a:off x="5571400" y="3022754"/>
                      <a:ext cx="479668" cy="245212"/>
                    </a:xfrm>
                    <a:prstGeom prst="rect">
                      <a:avLst/>
                    </a:prstGeom>
                    <a:noFill/>
                    <a:ln w="19050">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200" kern="0" dirty="0">
                          <a:latin typeface="华文楷体" panose="02010600040101010101" charset="-122"/>
                          <a:ea typeface="华文楷体" panose="02010600040101010101" charset="-122"/>
                        </a:rPr>
                        <a:t>发行</a:t>
                      </a:r>
                      <a:endParaRPr lang="zh-CN" altLang="en-US" sz="1200" kern="0" dirty="0">
                        <a:latin typeface="华文楷体" panose="02010600040101010101" charset="-122"/>
                        <a:ea typeface="华文楷体" panose="02010600040101010101" charset="-122"/>
                      </a:endParaRPr>
                    </a:p>
                  </p:txBody>
                </p:sp>
                <p:cxnSp>
                  <p:nvCxnSpPr>
                    <p:cNvPr id="86" name="直接箭头连接符 85"/>
                    <p:cNvCxnSpPr/>
                    <p:nvPr/>
                  </p:nvCxnSpPr>
                  <p:spPr>
                    <a:xfrm flipV="1">
                      <a:off x="6333105" y="1563433"/>
                      <a:ext cx="0" cy="740303"/>
                    </a:xfrm>
                    <a:prstGeom prst="straightConnector1">
                      <a:avLst/>
                    </a:prstGeom>
                    <a:solidFill>
                      <a:schemeClr val="bg1"/>
                    </a:solidFill>
                    <a:ln w="19050">
                      <a:solidFill>
                        <a:srgbClr val="C0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本框 38"/>
                    <p:cNvSpPr txBox="1"/>
                    <p:nvPr/>
                  </p:nvSpPr>
                  <p:spPr>
                    <a:xfrm>
                      <a:off x="6333104" y="1875348"/>
                      <a:ext cx="696962" cy="326036"/>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900" kern="0" dirty="0">
                          <a:solidFill>
                            <a:srgbClr val="FF0000"/>
                          </a:solidFill>
                          <a:latin typeface="华文楷体" panose="02010600040101010101" charset="-122"/>
                          <a:ea typeface="华文楷体" panose="02010600040101010101" charset="-122"/>
                        </a:rPr>
                        <a:t>支付本金及收益</a:t>
                      </a:r>
                      <a:endParaRPr lang="zh-CN" altLang="en-US" sz="900" kern="0" dirty="0">
                        <a:solidFill>
                          <a:srgbClr val="FF0000"/>
                        </a:solidFill>
                        <a:latin typeface="华文楷体" panose="02010600040101010101" charset="-122"/>
                        <a:ea typeface="华文楷体" panose="02010600040101010101" charset="-122"/>
                      </a:endParaRPr>
                    </a:p>
                  </p:txBody>
                </p:sp>
                <p:sp>
                  <p:nvSpPr>
                    <p:cNvPr id="88" name="圆角矩形 27"/>
                    <p:cNvSpPr/>
                    <p:nvPr/>
                  </p:nvSpPr>
                  <p:spPr bwMode="auto">
                    <a:xfrm>
                      <a:off x="1276417" y="1758050"/>
                      <a:ext cx="2838112" cy="485699"/>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zh-CN" altLang="en-US" sz="1400" b="1" kern="0" dirty="0">
                          <a:solidFill>
                            <a:srgbClr val="FF0000"/>
                          </a:solidFill>
                          <a:latin typeface="华文楷体" panose="02010600040101010101" charset="-122"/>
                          <a:ea typeface="华文楷体" panose="02010600040101010101" charset="-122"/>
                        </a:rPr>
                        <a:t>金融资产登记中心</a:t>
                      </a:r>
                      <a:endParaRPr lang="zh-CN" altLang="en-US" sz="1400" b="1" kern="0" dirty="0">
                        <a:solidFill>
                          <a:srgbClr val="FF0000"/>
                        </a:solidFill>
                        <a:latin typeface="华文楷体" panose="02010600040101010101" charset="-122"/>
                        <a:ea typeface="华文楷体" panose="02010600040101010101" charset="-122"/>
                      </a:endParaRPr>
                    </a:p>
                  </p:txBody>
                </p:sp>
                <p:sp>
                  <p:nvSpPr>
                    <p:cNvPr id="89" name="文本框 38"/>
                    <p:cNvSpPr txBox="1"/>
                    <p:nvPr/>
                  </p:nvSpPr>
                  <p:spPr>
                    <a:xfrm>
                      <a:off x="4066474" y="1739636"/>
                      <a:ext cx="744117" cy="203491"/>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i="0" u="none" strike="noStrike" kern="0" cap="none" spc="0" normalizeH="0" baseline="0" noProof="0" dirty="0">
                          <a:ln>
                            <a:noFill/>
                          </a:ln>
                          <a:effectLst/>
                          <a:uLnTx/>
                          <a:uFillTx/>
                          <a:latin typeface="华文楷体" panose="02010600040101010101" charset="-122"/>
                          <a:ea typeface="华文楷体" panose="02010600040101010101" charset="-122"/>
                        </a:rPr>
                        <a:t>备案</a:t>
                      </a:r>
                      <a:endParaRPr kumimoji="0" lang="zh-CN" altLang="en-US" sz="900" i="0" u="none" strike="noStrike" kern="0" cap="none" spc="0" normalizeH="0" baseline="0" noProof="0" dirty="0">
                        <a:ln>
                          <a:noFill/>
                        </a:ln>
                        <a:effectLst/>
                        <a:uLnTx/>
                        <a:uFillTx/>
                        <a:latin typeface="华文楷体" panose="02010600040101010101" charset="-122"/>
                        <a:ea typeface="华文楷体" panose="02010600040101010101" charset="-122"/>
                      </a:endParaRPr>
                    </a:p>
                  </p:txBody>
                </p:sp>
                <p:sp>
                  <p:nvSpPr>
                    <p:cNvPr id="91" name="文本框 38"/>
                    <p:cNvSpPr txBox="1"/>
                    <p:nvPr/>
                  </p:nvSpPr>
                  <p:spPr>
                    <a:xfrm>
                      <a:off x="8065300" y="2284739"/>
                      <a:ext cx="986849" cy="203491"/>
                    </a:xfrm>
                    <a:prstGeom prst="rect">
                      <a:avLst/>
                    </a:prstGeom>
                    <a:solidFill>
                      <a:schemeClr val="bg1"/>
                    </a:solidFill>
                    <a:ln w="19050">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900" i="0" u="none" strike="noStrike" kern="0" cap="none" spc="0" normalizeH="0" baseline="0" noProof="0" dirty="0">
                          <a:ln>
                            <a:noFill/>
                          </a:ln>
                          <a:solidFill>
                            <a:srgbClr val="FF0000"/>
                          </a:solidFill>
                          <a:effectLst/>
                          <a:uLnTx/>
                          <a:uFillTx/>
                          <a:latin typeface="华文楷体" panose="02010600040101010101" charset="-122"/>
                          <a:ea typeface="华文楷体" panose="02010600040101010101" charset="-122"/>
                        </a:rPr>
                        <a:t>应收账款质押</a:t>
                      </a:r>
                      <a:endParaRPr kumimoji="0" lang="zh-CN" altLang="en-US" sz="900" i="0" u="none" strike="noStrike" kern="0" cap="none" spc="0" normalizeH="0" baseline="0" noProof="0" dirty="0">
                        <a:ln>
                          <a:noFill/>
                        </a:ln>
                        <a:solidFill>
                          <a:srgbClr val="FF0000"/>
                        </a:solidFill>
                        <a:effectLst/>
                        <a:uLnTx/>
                        <a:uFillTx/>
                        <a:latin typeface="华文楷体" panose="02010600040101010101" charset="-122"/>
                        <a:ea typeface="华文楷体" panose="02010600040101010101" charset="-122"/>
                      </a:endParaRPr>
                    </a:p>
                  </p:txBody>
                </p:sp>
                <p:sp>
                  <p:nvSpPr>
                    <p:cNvPr id="2" name="文本框 39"/>
                    <p:cNvSpPr txBox="1"/>
                    <p:nvPr/>
                  </p:nvSpPr>
                  <p:spPr>
                    <a:xfrm>
                      <a:off x="5582580" y="4047245"/>
                      <a:ext cx="479668" cy="245212"/>
                    </a:xfrm>
                    <a:prstGeom prst="rect">
                      <a:avLst/>
                    </a:prstGeom>
                    <a:noFill/>
                    <a:ln w="19050">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200" kern="0" dirty="0">
                          <a:latin typeface="华文楷体" panose="02010600040101010101" charset="-122"/>
                          <a:ea typeface="华文楷体" panose="02010600040101010101" charset="-122"/>
                        </a:rPr>
                        <a:t>投向</a:t>
                      </a:r>
                      <a:endParaRPr lang="zh-CN" altLang="en-US" sz="1200" kern="0" dirty="0">
                        <a:latin typeface="华文楷体" panose="02010600040101010101" charset="-122"/>
                        <a:ea typeface="华文楷体" panose="02010600040101010101" charset="-122"/>
                      </a:endParaRPr>
                    </a:p>
                  </p:txBody>
                </p:sp>
              </p:grpSp>
              <p:cxnSp>
                <p:nvCxnSpPr>
                  <p:cNvPr id="15" name="直接箭头连接符 14"/>
                  <p:cNvCxnSpPr/>
                  <p:nvPr/>
                </p:nvCxnSpPr>
                <p:spPr>
                  <a:xfrm flipV="1">
                    <a:off x="5950012" y="3322762"/>
                    <a:ext cx="1972" cy="846345"/>
                  </a:xfrm>
                  <a:prstGeom prst="straightConnector1">
                    <a:avLst/>
                  </a:prstGeom>
                  <a:solidFill>
                    <a:schemeClr val="bg1"/>
                  </a:solidFill>
                  <a:ln w="19050">
                    <a:solidFill>
                      <a:srgbClr val="3D557A"/>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38"/>
                  <p:cNvSpPr txBox="1"/>
                  <p:nvPr/>
                </p:nvSpPr>
                <p:spPr>
                  <a:xfrm>
                    <a:off x="7782842" y="4273850"/>
                    <a:ext cx="1084217" cy="258216"/>
                  </a:xfrm>
                  <a:prstGeom prst="rect">
                    <a:avLst/>
                  </a:prstGeom>
                  <a:noFill/>
                  <a:ln w="19050">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050" kern="0" dirty="0">
                        <a:solidFill>
                          <a:srgbClr val="FF0000"/>
                        </a:solidFill>
                        <a:latin typeface="华文楷体" panose="02010600040101010101" charset="-122"/>
                        <a:ea typeface="华文楷体" panose="02010600040101010101" charset="-122"/>
                      </a:rPr>
                      <a:t>无限责任担保</a:t>
                    </a:r>
                    <a:endParaRPr kumimoji="0" lang="zh-CN" altLang="en-US" sz="1050" i="0" u="none" strike="noStrike" kern="0" cap="none" spc="0" normalizeH="0" baseline="0" noProof="0" dirty="0">
                      <a:ln>
                        <a:noFill/>
                      </a:ln>
                      <a:solidFill>
                        <a:srgbClr val="FF0000"/>
                      </a:solidFill>
                      <a:effectLst/>
                      <a:uLnTx/>
                      <a:uFillTx/>
                      <a:latin typeface="华文楷体" panose="02010600040101010101" charset="-122"/>
                      <a:ea typeface="华文楷体" panose="02010600040101010101" charset="-122"/>
                    </a:endParaRPr>
                  </a:p>
                </p:txBody>
              </p:sp>
              <p:cxnSp>
                <p:nvCxnSpPr>
                  <p:cNvPr id="17" name="连接符: 肘形 67"/>
                  <p:cNvCxnSpPr>
                    <a:stCxn id="88" idx="3"/>
                    <a:endCxn id="13" idx="1"/>
                  </p:cNvCxnSpPr>
                  <p:nvPr/>
                </p:nvCxnSpPr>
                <p:spPr>
                  <a:xfrm>
                    <a:off x="3957702" y="2490707"/>
                    <a:ext cx="562455" cy="587329"/>
                  </a:xfrm>
                  <a:prstGeom prst="bentConnector3">
                    <a:avLst>
                      <a:gd name="adj1" fmla="val 50000"/>
                    </a:avLst>
                  </a:prstGeom>
                  <a:ln w="19050">
                    <a:solidFill>
                      <a:srgbClr val="45566D"/>
                    </a:solidFill>
                    <a:tailEnd type="triangle"/>
                  </a:ln>
                </p:spPr>
                <p:style>
                  <a:lnRef idx="1">
                    <a:schemeClr val="accent1"/>
                  </a:lnRef>
                  <a:fillRef idx="0">
                    <a:schemeClr val="accent1"/>
                  </a:fillRef>
                  <a:effectRef idx="0">
                    <a:schemeClr val="accent1"/>
                  </a:effectRef>
                  <a:fontRef idx="minor">
                    <a:schemeClr val="tx1"/>
                  </a:fontRef>
                </p:style>
              </p:cxnSp>
              <p:sp>
                <p:nvSpPr>
                  <p:cNvPr id="18" name="圆角矩形 27"/>
                  <p:cNvSpPr/>
                  <p:nvPr/>
                </p:nvSpPr>
                <p:spPr bwMode="auto">
                  <a:xfrm>
                    <a:off x="1063852" y="3365552"/>
                    <a:ext cx="2826706" cy="487967"/>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zh-CN" altLang="en-US" sz="1400" b="1" kern="0" dirty="0">
                        <a:solidFill>
                          <a:schemeClr val="tx1"/>
                        </a:solidFill>
                        <a:latin typeface="华文楷体" panose="02010600040101010101" charset="-122"/>
                        <a:ea typeface="华文楷体" panose="02010600040101010101" charset="-122"/>
                        <a:cs typeface="华文楷体" panose="02010600040101010101" charset="-122"/>
                      </a:rPr>
                      <a:t>恒丰银行洛阳分行</a:t>
                    </a:r>
                    <a:endParaRPr lang="zh-CN" altLang="en-US" sz="1400" b="1" kern="0" dirty="0">
                      <a:solidFill>
                        <a:schemeClr val="tx1"/>
                      </a:solidFill>
                      <a:latin typeface="华文楷体" panose="02010600040101010101" charset="-122"/>
                      <a:ea typeface="华文楷体" panose="02010600040101010101" charset="-122"/>
                      <a:cs typeface="华文楷体" panose="02010600040101010101" charset="-122"/>
                    </a:endParaRPr>
                  </a:p>
                </p:txBody>
              </p:sp>
              <p:cxnSp>
                <p:nvCxnSpPr>
                  <p:cNvPr id="19" name="连接符: 肘形 70"/>
                  <p:cNvCxnSpPr>
                    <a:stCxn id="18" idx="3"/>
                    <a:endCxn id="13" idx="1"/>
                  </p:cNvCxnSpPr>
                  <p:nvPr/>
                </p:nvCxnSpPr>
                <p:spPr>
                  <a:xfrm flipV="1">
                    <a:off x="3890970" y="3077748"/>
                    <a:ext cx="629285" cy="531495"/>
                  </a:xfrm>
                  <a:prstGeom prst="bentConnector3">
                    <a:avLst>
                      <a:gd name="adj1" fmla="val 50066"/>
                    </a:avLst>
                  </a:prstGeom>
                  <a:ln w="19050">
                    <a:solidFill>
                      <a:srgbClr val="45566D"/>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38"/>
                  <p:cNvSpPr txBox="1"/>
                  <p:nvPr/>
                </p:nvSpPr>
                <p:spPr>
                  <a:xfrm>
                    <a:off x="3900593" y="3623108"/>
                    <a:ext cx="720080" cy="229870"/>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i="0" u="none" strike="noStrike" kern="0" cap="none" spc="0" normalizeH="0" baseline="0" noProof="0" dirty="0">
                        <a:ln>
                          <a:noFill/>
                        </a:ln>
                        <a:effectLst/>
                        <a:uLnTx/>
                        <a:uFillTx/>
                        <a:latin typeface="华文楷体" panose="02010600040101010101" charset="-122"/>
                        <a:ea typeface="华文楷体" panose="02010600040101010101" charset="-122"/>
                      </a:rPr>
                      <a:t>监管</a:t>
                    </a:r>
                    <a:endParaRPr kumimoji="0" lang="zh-CN" altLang="en-US" sz="900" i="0" u="none" strike="noStrike" kern="0" cap="none" spc="0" normalizeH="0" baseline="0" noProof="0" dirty="0">
                      <a:ln>
                        <a:noFill/>
                      </a:ln>
                      <a:effectLst/>
                      <a:uLnTx/>
                      <a:uFillTx/>
                      <a:latin typeface="华文楷体" panose="02010600040101010101" charset="-122"/>
                      <a:ea typeface="华文楷体" panose="02010600040101010101" charset="-122"/>
                    </a:endParaRPr>
                  </a:p>
                </p:txBody>
              </p:sp>
              <p:sp>
                <p:nvSpPr>
                  <p:cNvPr id="21" name="圆角矩形 27"/>
                  <p:cNvSpPr/>
                  <p:nvPr/>
                </p:nvSpPr>
                <p:spPr bwMode="auto">
                  <a:xfrm>
                    <a:off x="4680675" y="4169107"/>
                    <a:ext cx="2826706" cy="495835"/>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zh-CN" altLang="en-US" sz="1400" b="1" kern="0" dirty="0">
                        <a:solidFill>
                          <a:schemeClr val="tx1"/>
                        </a:solidFill>
                        <a:latin typeface="华文楷体" panose="02010600040101010101" charset="-122"/>
                        <a:ea typeface="华文楷体" panose="02010600040101010101" charset="-122"/>
                      </a:rPr>
                      <a:t>洛阳金隅城集团有限公司</a:t>
                    </a:r>
                    <a:endParaRPr lang="zh-CN" altLang="en-US" sz="1400" b="1" kern="0" dirty="0">
                      <a:solidFill>
                        <a:schemeClr val="tx1"/>
                      </a:solidFill>
                      <a:latin typeface="华文楷体" panose="02010600040101010101" charset="-122"/>
                      <a:ea typeface="华文楷体" panose="02010600040101010101" charset="-122"/>
                    </a:endParaRPr>
                  </a:p>
                </p:txBody>
              </p:sp>
              <p:sp>
                <p:nvSpPr>
                  <p:cNvPr id="22" name="文本框 38"/>
                  <p:cNvSpPr txBox="1"/>
                  <p:nvPr/>
                </p:nvSpPr>
                <p:spPr>
                  <a:xfrm>
                    <a:off x="6237555" y="3496562"/>
                    <a:ext cx="964232" cy="276999"/>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200" kern="0" dirty="0">
                        <a:solidFill>
                          <a:srgbClr val="FF0000"/>
                        </a:solidFill>
                        <a:latin typeface="华文楷体" panose="02010600040101010101" charset="-122"/>
                        <a:ea typeface="华文楷体" panose="02010600040101010101" charset="-122"/>
                      </a:rPr>
                      <a:t>还本付息</a:t>
                    </a:r>
                    <a:endParaRPr lang="en-US" altLang="zh-CN" sz="1200" kern="0" dirty="0">
                      <a:solidFill>
                        <a:srgbClr val="FF0000"/>
                      </a:solidFill>
                      <a:latin typeface="华文楷体" panose="02010600040101010101" charset="-122"/>
                      <a:ea typeface="华文楷体" panose="02010600040101010101" charset="-122"/>
                    </a:endParaRPr>
                  </a:p>
                </p:txBody>
              </p:sp>
              <p:sp>
                <p:nvSpPr>
                  <p:cNvPr id="23" name="圆角矩形 27"/>
                  <p:cNvSpPr/>
                  <p:nvPr/>
                </p:nvSpPr>
                <p:spPr bwMode="auto">
                  <a:xfrm>
                    <a:off x="8324951" y="2218383"/>
                    <a:ext cx="2826706" cy="495835"/>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zh-CN" altLang="en-US" sz="1400" b="1" kern="0" dirty="0">
                        <a:solidFill>
                          <a:schemeClr val="tx1"/>
                        </a:solidFill>
                        <a:latin typeface="华文楷体" panose="02010600040101010101" charset="-122"/>
                        <a:ea typeface="华文楷体" panose="02010600040101010101" charset="-122"/>
                        <a:sym typeface="+mn-ea"/>
                      </a:rPr>
                      <a:t>洛阳金隅城集团有限公司</a:t>
                    </a:r>
                    <a:endParaRPr lang="zh-CN" altLang="en-US" sz="1400" b="1" kern="0" dirty="0">
                      <a:solidFill>
                        <a:schemeClr val="tx1"/>
                      </a:solidFill>
                      <a:latin typeface="华文楷体" panose="02010600040101010101" charset="-122"/>
                      <a:ea typeface="华文楷体" panose="02010600040101010101" charset="-122"/>
                      <a:sym typeface="+mn-ea"/>
                    </a:endParaRPr>
                  </a:p>
                </p:txBody>
              </p:sp>
              <p:cxnSp>
                <p:nvCxnSpPr>
                  <p:cNvPr id="24" name="直接箭头连接符 23"/>
                  <p:cNvCxnSpPr/>
                  <p:nvPr/>
                </p:nvCxnSpPr>
                <p:spPr>
                  <a:xfrm flipV="1">
                    <a:off x="6240016" y="3312811"/>
                    <a:ext cx="0" cy="836269"/>
                  </a:xfrm>
                  <a:prstGeom prst="straightConnector1">
                    <a:avLst/>
                  </a:prstGeom>
                  <a:solidFill>
                    <a:schemeClr val="bg1"/>
                  </a:solidFill>
                  <a:ln w="19050">
                    <a:solidFill>
                      <a:srgbClr val="C0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文本框 38"/>
                  <p:cNvSpPr txBox="1"/>
                  <p:nvPr/>
                </p:nvSpPr>
                <p:spPr>
                  <a:xfrm>
                    <a:off x="7795413" y="3936398"/>
                    <a:ext cx="1084217" cy="258216"/>
                  </a:xfrm>
                  <a:prstGeom prst="rect">
                    <a:avLst/>
                  </a:prstGeom>
                  <a:noFill/>
                  <a:ln w="19050">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050" kern="0" dirty="0">
                        <a:solidFill>
                          <a:srgbClr val="FF0000"/>
                        </a:solidFill>
                        <a:latin typeface="华文楷体" panose="02010600040101010101" charset="-122"/>
                        <a:ea typeface="华文楷体" panose="02010600040101010101" charset="-122"/>
                      </a:rPr>
                      <a:t>无限责任担保</a:t>
                    </a:r>
                    <a:endParaRPr kumimoji="0" lang="zh-CN" altLang="en-US" sz="1050" i="0" u="none" strike="noStrike" kern="0" cap="none" spc="0" normalizeH="0" baseline="0" noProof="0" dirty="0">
                      <a:ln>
                        <a:noFill/>
                      </a:ln>
                      <a:solidFill>
                        <a:srgbClr val="FF0000"/>
                      </a:solidFill>
                      <a:effectLst/>
                      <a:uLnTx/>
                      <a:uFillTx/>
                      <a:latin typeface="华文楷体" panose="02010600040101010101" charset="-122"/>
                      <a:ea typeface="华文楷体" panose="02010600040101010101" charset="-122"/>
                    </a:endParaRPr>
                  </a:p>
                </p:txBody>
              </p:sp>
            </p:grpSp>
            <p:sp>
              <p:nvSpPr>
                <p:cNvPr id="25" name="圆角矩形 27"/>
                <p:cNvSpPr/>
                <p:nvPr/>
              </p:nvSpPr>
              <p:spPr bwMode="auto">
                <a:xfrm>
                  <a:off x="8324951" y="3385007"/>
                  <a:ext cx="2826706" cy="495835"/>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zh-CN" altLang="en-US" sz="1400" b="1" kern="0" dirty="0">
                      <a:solidFill>
                        <a:schemeClr val="tx1"/>
                      </a:solidFill>
                      <a:latin typeface="华文楷体" panose="02010600040101010101" charset="-122"/>
                      <a:ea typeface="华文楷体" panose="02010600040101010101" charset="-122"/>
                      <a:sym typeface="+mn-ea"/>
                    </a:rPr>
                    <a:t>洛阳古都发展集团有限公司</a:t>
                  </a:r>
                  <a:endParaRPr lang="zh-CN" altLang="en-US" sz="1400" b="1" kern="0" dirty="0">
                    <a:solidFill>
                      <a:schemeClr val="tx1"/>
                    </a:solidFill>
                    <a:latin typeface="华文楷体" panose="02010600040101010101" charset="-122"/>
                    <a:ea typeface="华文楷体" panose="02010600040101010101" charset="-122"/>
                    <a:sym typeface="+mn-ea"/>
                  </a:endParaRPr>
                </a:p>
              </p:txBody>
            </p:sp>
            <p:sp>
              <p:nvSpPr>
                <p:cNvPr id="29" name="圆角矩形 27"/>
                <p:cNvSpPr/>
                <p:nvPr/>
              </p:nvSpPr>
              <p:spPr bwMode="auto">
                <a:xfrm>
                  <a:off x="8324951" y="4532066"/>
                  <a:ext cx="2826706" cy="495835"/>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zh-CN" altLang="en-US" sz="1400" b="1" kern="0" dirty="0">
                      <a:solidFill>
                        <a:schemeClr val="tx1"/>
                      </a:solidFill>
                      <a:latin typeface="华文楷体" panose="02010600040101010101" charset="-122"/>
                      <a:ea typeface="华文楷体" panose="02010600040101010101" charset="-122"/>
                      <a:sym typeface="+mn-ea"/>
                    </a:rPr>
                    <a:t>洛阳古都丽景控股集团有限公司</a:t>
                  </a:r>
                  <a:endParaRPr lang="zh-CN" altLang="en-US" sz="1400" b="1" kern="0" dirty="0">
                    <a:solidFill>
                      <a:schemeClr val="tx1"/>
                    </a:solidFill>
                    <a:latin typeface="华文楷体" panose="02010600040101010101" charset="-122"/>
                    <a:ea typeface="华文楷体" panose="02010600040101010101" charset="-122"/>
                    <a:sym typeface="+mn-ea"/>
                  </a:endParaRPr>
                </a:p>
              </p:txBody>
            </p:sp>
          </p:grpSp>
          <p:cxnSp>
            <p:nvCxnSpPr>
              <p:cNvPr id="26" name="连接符: 肘形 7"/>
              <p:cNvCxnSpPr>
                <a:stCxn id="23" idx="1"/>
                <a:endCxn id="13" idx="3"/>
              </p:cNvCxnSpPr>
              <p:nvPr/>
            </p:nvCxnSpPr>
            <p:spPr>
              <a:xfrm rot="10800000" flipV="1">
                <a:off x="7551647" y="2757024"/>
                <a:ext cx="772795" cy="610870"/>
              </a:xfrm>
              <a:prstGeom prst="bentConnector3">
                <a:avLst>
                  <a:gd name="adj1" fmla="val 4994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连接符: 肘形 10"/>
              <p:cNvCxnSpPr>
                <a:stCxn id="25" idx="1"/>
                <a:endCxn id="13" idx="3"/>
              </p:cNvCxnSpPr>
              <p:nvPr/>
            </p:nvCxnSpPr>
            <p:spPr>
              <a:xfrm rot="10800000">
                <a:off x="7551550" y="3368183"/>
                <a:ext cx="772668" cy="554889"/>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连接符: 肘形 10"/>
              <p:cNvCxnSpPr/>
              <p:nvPr/>
            </p:nvCxnSpPr>
            <p:spPr>
              <a:xfrm rot="16200000" flipV="1">
                <a:off x="7545761" y="4291513"/>
                <a:ext cx="1170741" cy="386494"/>
              </a:xfrm>
              <a:prstGeom prst="bentConnector3">
                <a:avLst>
                  <a:gd name="adj1" fmla="val -128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圆角矩形 27"/>
            <p:cNvSpPr/>
            <p:nvPr/>
          </p:nvSpPr>
          <p:spPr bwMode="auto">
            <a:xfrm>
              <a:off x="4680079" y="5511942"/>
              <a:ext cx="2828290" cy="831850"/>
            </a:xfrm>
            <a:prstGeom prst="roundRect">
              <a:avLst/>
            </a:prstGeom>
            <a:solidFill>
              <a:schemeClr val="bg1"/>
            </a:solidFill>
            <a:ln w="19050">
              <a:solidFill>
                <a:srgbClr val="3D557A"/>
              </a:solidFill>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zh-CN" altLang="en-US" sz="1400" b="1" kern="0" dirty="0">
                  <a:solidFill>
                    <a:schemeClr val="tx1"/>
                  </a:solidFill>
                  <a:latin typeface="华文楷体" panose="02010600040101010101" charset="-122"/>
                  <a:ea typeface="华文楷体" panose="02010600040101010101" charset="-122"/>
                  <a:sym typeface="+mn-ea"/>
                </a:rPr>
                <a:t>市养老服务设施建设项目以及补充公司流动资金</a:t>
              </a:r>
              <a:endParaRPr lang="zh-CN" altLang="en-US" sz="1400" b="1" kern="0" dirty="0">
                <a:solidFill>
                  <a:schemeClr val="tx1"/>
                </a:solidFill>
                <a:latin typeface="华文楷体" panose="02010600040101010101" charset="-122"/>
                <a:ea typeface="华文楷体" panose="02010600040101010101" charset="-122"/>
                <a:sym typeface="+mn-ea"/>
              </a:endParaRPr>
            </a:p>
          </p:txBody>
        </p:sp>
        <p:cxnSp>
          <p:nvCxnSpPr>
            <p:cNvPr id="109" name="直接箭头连接符 108"/>
            <p:cNvCxnSpPr>
              <a:stCxn id="21" idx="2"/>
              <a:endCxn id="90" idx="0"/>
            </p:cNvCxnSpPr>
            <p:nvPr/>
          </p:nvCxnSpPr>
          <p:spPr>
            <a:xfrm>
              <a:off x="6093930" y="4955088"/>
              <a:ext cx="635" cy="556260"/>
            </a:xfrm>
            <a:prstGeom prst="straightConnector1">
              <a:avLst/>
            </a:prstGeom>
            <a:solidFill>
              <a:schemeClr val="bg1"/>
            </a:solidFill>
            <a:ln w="19050">
              <a:solidFill>
                <a:srgbClr val="3D557A"/>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2" cstate="screen"/>
            <a:srcRect/>
            <a:stretch>
              <a:fillRect/>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rPr>
                <a:t>02</a:t>
              </a:r>
              <a:endParaRPr kumimoji="0" lang="zh-CN" altLang="en-US" sz="6600" b="1" i="0" u="none" strike="noStrike" kern="1200" cap="none" spc="0" normalizeH="0" baseline="0" noProof="0" dirty="0">
                <a:ln>
                  <a:noFill/>
                </a:ln>
                <a:solidFill>
                  <a:prstClr val="white"/>
                </a:solidFill>
                <a:effectLst/>
                <a:uLnTx/>
                <a:uFillTx/>
                <a:latin typeface="Arial" panose="020B0604020202090204"/>
                <a:ea typeface="微软雅黑" panose="020B0503020204020204" charset="-122"/>
                <a:cs typeface="+mn-cs"/>
              </a:endParaRPr>
            </a:p>
          </p:txBody>
        </p:sp>
      </p:grpSp>
      <p:sp>
        <p:nvSpPr>
          <p:cNvPr id="16" name="文本框 15"/>
          <p:cNvSpPr txBox="1"/>
          <p:nvPr/>
        </p:nvSpPr>
        <p:spPr>
          <a:xfrm>
            <a:off x="5065395" y="3289935"/>
            <a:ext cx="362775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00A99D"/>
                </a:solidFill>
                <a:effectLst/>
                <a:uLnTx/>
                <a:uFillTx/>
                <a:latin typeface="楷体" panose="02010609060101010101" charset="-122"/>
                <a:ea typeface="楷体" panose="02010609060101010101" charset="-122"/>
                <a:cs typeface="+mn-cs"/>
              </a:rPr>
              <a:t>风控措施</a:t>
            </a:r>
            <a:endParaRPr kumimoji="0" lang="zh-CN" altLang="en-US" sz="4000" b="1" i="0" u="none" strike="noStrike" kern="1200" cap="none" spc="0" normalizeH="0" baseline="0" noProof="0" dirty="0">
              <a:ln>
                <a:noFill/>
              </a:ln>
              <a:solidFill>
                <a:srgbClr val="00A99D"/>
              </a:solidFill>
              <a:effectLst/>
              <a:uLnTx/>
              <a:uFillTx/>
              <a:latin typeface="楷体" panose="02010609060101010101" charset="-122"/>
              <a:ea typeface="楷体" panose="02010609060101010101" charset="-122"/>
              <a:cs typeface="+mn-cs"/>
            </a:endParaRP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4" name="Group 2"/>
          <p:cNvGrpSpPr/>
          <p:nvPr/>
        </p:nvGrpSpPr>
        <p:grpSpPr>
          <a:xfrm>
            <a:off x="6599063" y="1663700"/>
            <a:ext cx="3971864" cy="4268844"/>
            <a:chOff x="6121705" y="1444037"/>
            <a:chExt cx="4228570" cy="4544744"/>
          </a:xfrm>
        </p:grpSpPr>
        <p:sp>
          <p:nvSpPr>
            <p:cNvPr id="36" name="Freeform: Shape 3"/>
            <p:cNvSpPr/>
            <p:nvPr/>
          </p:nvSpPr>
          <p:spPr bwMode="auto">
            <a:xfrm>
              <a:off x="6968130" y="2344911"/>
              <a:ext cx="2211796" cy="2617032"/>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lstStyle/>
            <a:p>
              <a:pPr algn="ctr"/>
            </a:p>
          </p:txBody>
        </p:sp>
        <p:grpSp>
          <p:nvGrpSpPr>
            <p:cNvPr id="37" name="Group 4"/>
            <p:cNvGrpSpPr/>
            <p:nvPr/>
          </p:nvGrpSpPr>
          <p:grpSpPr>
            <a:xfrm>
              <a:off x="6893884" y="2267576"/>
              <a:ext cx="2337077" cy="2751595"/>
              <a:chOff x="3371851" y="1649413"/>
              <a:chExt cx="2398713" cy="2824162"/>
            </a:xfrm>
          </p:grpSpPr>
          <p:sp>
            <p:nvSpPr>
              <p:cNvPr id="45" name="Freeform: Shape 5"/>
              <p:cNvSpPr/>
              <p:nvPr/>
            </p:nvSpPr>
            <p:spPr bwMode="auto">
              <a:xfrm>
                <a:off x="3775076" y="1862138"/>
                <a:ext cx="130175" cy="130175"/>
              </a:xfrm>
              <a:custGeom>
                <a:avLst/>
                <a:gdLst/>
                <a:ahLst/>
                <a:cxnLst>
                  <a:cxn ang="0">
                    <a:pos x="46" y="46"/>
                  </a:cxn>
                  <a:cxn ang="0">
                    <a:pos x="27" y="54"/>
                  </a:cxn>
                  <a:cxn ang="0">
                    <a:pos x="8" y="46"/>
                  </a:cxn>
                  <a:cxn ang="0">
                    <a:pos x="0" y="27"/>
                  </a:cxn>
                  <a:cxn ang="0">
                    <a:pos x="8" y="8"/>
                  </a:cxn>
                  <a:cxn ang="0">
                    <a:pos x="27" y="0"/>
                  </a:cxn>
                  <a:cxn ang="0">
                    <a:pos x="46" y="8"/>
                  </a:cxn>
                  <a:cxn ang="0">
                    <a:pos x="54" y="27"/>
                  </a:cxn>
                  <a:cxn ang="0">
                    <a:pos x="46" y="46"/>
                  </a:cxn>
                </a:cxnLst>
                <a:rect l="0" t="0" r="r" b="b"/>
                <a:pathLst>
                  <a:path w="54" h="54">
                    <a:moveTo>
                      <a:pt x="46" y="46"/>
                    </a:moveTo>
                    <a:cubicBezTo>
                      <a:pt x="41" y="51"/>
                      <a:pt x="34" y="54"/>
                      <a:pt x="27" y="54"/>
                    </a:cubicBezTo>
                    <a:cubicBezTo>
                      <a:pt x="20" y="54"/>
                      <a:pt x="13" y="51"/>
                      <a:pt x="8" y="46"/>
                    </a:cubicBezTo>
                    <a:cubicBezTo>
                      <a:pt x="3" y="41"/>
                      <a:pt x="0" y="34"/>
                      <a:pt x="0" y="27"/>
                    </a:cubicBezTo>
                    <a:cubicBezTo>
                      <a:pt x="0" y="20"/>
                      <a:pt x="3" y="13"/>
                      <a:pt x="8" y="8"/>
                    </a:cubicBezTo>
                    <a:cubicBezTo>
                      <a:pt x="13" y="3"/>
                      <a:pt x="20" y="0"/>
                      <a:pt x="27" y="0"/>
                    </a:cubicBezTo>
                    <a:cubicBezTo>
                      <a:pt x="34" y="0"/>
                      <a:pt x="41" y="3"/>
                      <a:pt x="46" y="8"/>
                    </a:cubicBezTo>
                    <a:cubicBezTo>
                      <a:pt x="51" y="13"/>
                      <a:pt x="54" y="20"/>
                      <a:pt x="54" y="27"/>
                    </a:cubicBezTo>
                    <a:cubicBezTo>
                      <a:pt x="54" y="34"/>
                      <a:pt x="51" y="41"/>
                      <a:pt x="46" y="46"/>
                    </a:cubicBezTo>
                    <a:close/>
                  </a:path>
                </a:pathLst>
              </a:custGeom>
              <a:solidFill>
                <a:schemeClr val="accent2"/>
              </a:solidFill>
              <a:ln w="9525">
                <a:noFill/>
                <a:round/>
              </a:ln>
            </p:spPr>
            <p:txBody>
              <a:bodyPr anchor="ctr"/>
              <a:lstStyle/>
              <a:p>
                <a:pPr algn="ctr"/>
              </a:p>
            </p:txBody>
          </p:sp>
          <p:sp>
            <p:nvSpPr>
              <p:cNvPr id="46" name="Freeform: Shape 6"/>
              <p:cNvSpPr/>
              <p:nvPr/>
            </p:nvSpPr>
            <p:spPr bwMode="auto">
              <a:xfrm>
                <a:off x="4518026" y="1649413"/>
                <a:ext cx="188913" cy="188912"/>
              </a:xfrm>
              <a:custGeom>
                <a:avLst/>
                <a:gdLst/>
                <a:ahLst/>
                <a:cxnLst>
                  <a:cxn ang="0">
                    <a:pos x="11" y="11"/>
                  </a:cxn>
                  <a:cxn ang="0">
                    <a:pos x="39" y="0"/>
                  </a:cxn>
                  <a:cxn ang="0">
                    <a:pos x="66" y="11"/>
                  </a:cxn>
                  <a:cxn ang="0">
                    <a:pos x="78" y="39"/>
                  </a:cxn>
                  <a:cxn ang="0">
                    <a:pos x="66" y="66"/>
                  </a:cxn>
                  <a:cxn ang="0">
                    <a:pos x="39" y="78"/>
                  </a:cxn>
                  <a:cxn ang="0">
                    <a:pos x="11" y="66"/>
                  </a:cxn>
                  <a:cxn ang="0">
                    <a:pos x="0" y="39"/>
                  </a:cxn>
                  <a:cxn ang="0">
                    <a:pos x="11" y="11"/>
                  </a:cxn>
                </a:cxnLst>
                <a:rect l="0" t="0" r="r" b="b"/>
                <a:pathLst>
                  <a:path w="78" h="78">
                    <a:moveTo>
                      <a:pt x="11" y="11"/>
                    </a:moveTo>
                    <a:cubicBezTo>
                      <a:pt x="19" y="4"/>
                      <a:pt x="28" y="0"/>
                      <a:pt x="39" y="0"/>
                    </a:cubicBezTo>
                    <a:cubicBezTo>
                      <a:pt x="50" y="0"/>
                      <a:pt x="59" y="4"/>
                      <a:pt x="66" y="11"/>
                    </a:cubicBezTo>
                    <a:cubicBezTo>
                      <a:pt x="74" y="19"/>
                      <a:pt x="78" y="28"/>
                      <a:pt x="78" y="39"/>
                    </a:cubicBezTo>
                    <a:cubicBezTo>
                      <a:pt x="78" y="50"/>
                      <a:pt x="74" y="59"/>
                      <a:pt x="66" y="66"/>
                    </a:cubicBezTo>
                    <a:cubicBezTo>
                      <a:pt x="59" y="74"/>
                      <a:pt x="50" y="78"/>
                      <a:pt x="39" y="78"/>
                    </a:cubicBezTo>
                    <a:cubicBezTo>
                      <a:pt x="28" y="78"/>
                      <a:pt x="19" y="74"/>
                      <a:pt x="11" y="66"/>
                    </a:cubicBezTo>
                    <a:cubicBezTo>
                      <a:pt x="4" y="59"/>
                      <a:pt x="0" y="50"/>
                      <a:pt x="0" y="39"/>
                    </a:cubicBezTo>
                    <a:cubicBezTo>
                      <a:pt x="0" y="28"/>
                      <a:pt x="4" y="19"/>
                      <a:pt x="11" y="11"/>
                    </a:cubicBezTo>
                    <a:close/>
                  </a:path>
                </a:pathLst>
              </a:custGeom>
              <a:solidFill>
                <a:schemeClr val="accent1"/>
              </a:solidFill>
              <a:ln w="9525">
                <a:noFill/>
                <a:round/>
              </a:ln>
            </p:spPr>
            <p:txBody>
              <a:bodyPr anchor="ctr"/>
              <a:lstStyle/>
              <a:p>
                <a:pPr algn="ctr"/>
              </a:p>
            </p:txBody>
          </p:sp>
          <p:sp>
            <p:nvSpPr>
              <p:cNvPr id="47" name="Freeform: Shape 7"/>
              <p:cNvSpPr/>
              <p:nvPr/>
            </p:nvSpPr>
            <p:spPr bwMode="auto">
              <a:xfrm>
                <a:off x="4252913" y="2024063"/>
                <a:ext cx="107950"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5"/>
              </a:solidFill>
              <a:ln w="9525">
                <a:noFill/>
                <a:round/>
              </a:ln>
            </p:spPr>
            <p:txBody>
              <a:bodyPr anchor="ctr"/>
              <a:lstStyle/>
              <a:p>
                <a:pPr algn="ctr"/>
              </a:p>
            </p:txBody>
          </p:sp>
          <p:sp>
            <p:nvSpPr>
              <p:cNvPr id="48" name="Freeform: Shape 8"/>
              <p:cNvSpPr/>
              <p:nvPr/>
            </p:nvSpPr>
            <p:spPr bwMode="auto">
              <a:xfrm>
                <a:off x="5154613" y="1927225"/>
                <a:ext cx="106363" cy="106362"/>
              </a:xfrm>
              <a:custGeom>
                <a:avLst/>
                <a:gdLst/>
                <a:ahLst/>
                <a:cxnLst>
                  <a:cxn ang="0">
                    <a:pos x="44" y="22"/>
                  </a:cxn>
                  <a:cxn ang="0">
                    <a:pos x="38" y="37"/>
                  </a:cxn>
                  <a:cxn ang="0">
                    <a:pos x="22" y="44"/>
                  </a:cxn>
                  <a:cxn ang="0">
                    <a:pos x="6" y="37"/>
                  </a:cxn>
                  <a:cxn ang="0">
                    <a:pos x="0" y="22"/>
                  </a:cxn>
                  <a:cxn ang="0">
                    <a:pos x="6" y="6"/>
                  </a:cxn>
                  <a:cxn ang="0">
                    <a:pos x="22" y="0"/>
                  </a:cxn>
                  <a:cxn ang="0">
                    <a:pos x="38" y="6"/>
                  </a:cxn>
                  <a:cxn ang="0">
                    <a:pos x="44" y="22"/>
                  </a:cxn>
                </a:cxnLst>
                <a:rect l="0" t="0" r="r" b="b"/>
                <a:pathLst>
                  <a:path w="44" h="44">
                    <a:moveTo>
                      <a:pt x="44" y="22"/>
                    </a:move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lose/>
                  </a:path>
                </a:pathLst>
              </a:custGeom>
              <a:solidFill>
                <a:schemeClr val="accent4"/>
              </a:solidFill>
              <a:ln w="9525">
                <a:noFill/>
                <a:round/>
              </a:ln>
            </p:spPr>
            <p:txBody>
              <a:bodyPr anchor="ctr"/>
              <a:lstStyle/>
              <a:p>
                <a:pPr algn="ctr"/>
              </a:p>
            </p:txBody>
          </p:sp>
          <p:sp>
            <p:nvSpPr>
              <p:cNvPr id="49" name="Freeform: Shape 9"/>
              <p:cNvSpPr/>
              <p:nvPr/>
            </p:nvSpPr>
            <p:spPr bwMode="auto">
              <a:xfrm>
                <a:off x="5095876" y="2333625"/>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3"/>
              </a:solidFill>
              <a:ln w="9525">
                <a:noFill/>
                <a:round/>
              </a:ln>
            </p:spPr>
            <p:txBody>
              <a:bodyPr anchor="ctr"/>
              <a:lstStyle/>
              <a:p>
                <a:pPr algn="ctr"/>
              </a:p>
            </p:txBody>
          </p:sp>
          <p:sp>
            <p:nvSpPr>
              <p:cNvPr id="50" name="Freeform: Shape 10"/>
              <p:cNvSpPr/>
              <p:nvPr/>
            </p:nvSpPr>
            <p:spPr bwMode="auto">
              <a:xfrm>
                <a:off x="5483226" y="2774950"/>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1"/>
              </a:solidFill>
              <a:ln w="9525">
                <a:noFill/>
                <a:round/>
              </a:ln>
            </p:spPr>
            <p:txBody>
              <a:bodyPr anchor="ctr"/>
              <a:lstStyle/>
              <a:p>
                <a:pPr algn="ctr"/>
              </a:p>
            </p:txBody>
          </p:sp>
          <p:sp>
            <p:nvSpPr>
              <p:cNvPr id="51" name="Freeform: Shape 11"/>
              <p:cNvSpPr/>
              <p:nvPr/>
            </p:nvSpPr>
            <p:spPr bwMode="auto">
              <a:xfrm>
                <a:off x="5035551" y="2774950"/>
                <a:ext cx="106363"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2"/>
              </a:solidFill>
              <a:ln w="9525">
                <a:noFill/>
                <a:round/>
              </a:ln>
            </p:spPr>
            <p:txBody>
              <a:bodyPr anchor="ctr"/>
              <a:lstStyle/>
              <a:p>
                <a:pPr algn="ctr"/>
              </a:p>
            </p:txBody>
          </p:sp>
          <p:sp>
            <p:nvSpPr>
              <p:cNvPr id="52" name="Freeform: Shape 12"/>
              <p:cNvSpPr/>
              <p:nvPr/>
            </p:nvSpPr>
            <p:spPr bwMode="auto">
              <a:xfrm>
                <a:off x="3730626" y="2779713"/>
                <a:ext cx="106363" cy="106362"/>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3"/>
              </a:solidFill>
              <a:ln w="9525">
                <a:noFill/>
                <a:round/>
              </a:ln>
            </p:spPr>
            <p:txBody>
              <a:bodyPr anchor="ctr"/>
              <a:lstStyle/>
              <a:p>
                <a:pPr algn="ctr"/>
              </a:p>
            </p:txBody>
          </p:sp>
          <p:sp>
            <p:nvSpPr>
              <p:cNvPr id="53" name="Freeform: Shape 13"/>
              <p:cNvSpPr/>
              <p:nvPr/>
            </p:nvSpPr>
            <p:spPr bwMode="auto">
              <a:xfrm>
                <a:off x="4067176" y="2743200"/>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2"/>
              </a:solidFill>
              <a:ln w="9525">
                <a:noFill/>
                <a:round/>
              </a:ln>
            </p:spPr>
            <p:txBody>
              <a:bodyPr anchor="ctr"/>
              <a:lstStyle/>
              <a:p>
                <a:pPr algn="ctr"/>
              </a:p>
            </p:txBody>
          </p:sp>
          <p:sp>
            <p:nvSpPr>
              <p:cNvPr id="54" name="Freeform: Shape 14"/>
              <p:cNvSpPr/>
              <p:nvPr/>
            </p:nvSpPr>
            <p:spPr bwMode="auto">
              <a:xfrm>
                <a:off x="4638676" y="3135313"/>
                <a:ext cx="174625" cy="174625"/>
              </a:xfrm>
              <a:custGeom>
                <a:avLst/>
                <a:gdLst/>
                <a:ahLst/>
                <a:cxnLst>
                  <a:cxn ang="0">
                    <a:pos x="0" y="36"/>
                  </a:cxn>
                  <a:cxn ang="0">
                    <a:pos x="11" y="10"/>
                  </a:cxn>
                  <a:cxn ang="0">
                    <a:pos x="36" y="0"/>
                  </a:cxn>
                  <a:cxn ang="0">
                    <a:pos x="62" y="10"/>
                  </a:cxn>
                  <a:cxn ang="0">
                    <a:pos x="72" y="36"/>
                  </a:cxn>
                  <a:cxn ang="0">
                    <a:pos x="62" y="61"/>
                  </a:cxn>
                  <a:cxn ang="0">
                    <a:pos x="36" y="72"/>
                  </a:cxn>
                  <a:cxn ang="0">
                    <a:pos x="11" y="61"/>
                  </a:cxn>
                  <a:cxn ang="0">
                    <a:pos x="0" y="36"/>
                  </a:cxn>
                </a:cxnLst>
                <a:rect l="0" t="0" r="r" b="b"/>
                <a:pathLst>
                  <a:path w="72" h="72">
                    <a:moveTo>
                      <a:pt x="0" y="36"/>
                    </a:moveTo>
                    <a:cubicBezTo>
                      <a:pt x="0" y="26"/>
                      <a:pt x="4" y="17"/>
                      <a:pt x="11" y="10"/>
                    </a:cubicBezTo>
                    <a:cubicBezTo>
                      <a:pt x="18" y="3"/>
                      <a:pt x="26" y="0"/>
                      <a:pt x="36" y="0"/>
                    </a:cubicBezTo>
                    <a:cubicBezTo>
                      <a:pt x="46" y="0"/>
                      <a:pt x="55" y="3"/>
                      <a:pt x="62" y="10"/>
                    </a:cubicBezTo>
                    <a:cubicBezTo>
                      <a:pt x="69" y="17"/>
                      <a:pt x="72" y="26"/>
                      <a:pt x="72" y="36"/>
                    </a:cubicBezTo>
                    <a:cubicBezTo>
                      <a:pt x="72" y="46"/>
                      <a:pt x="69" y="54"/>
                      <a:pt x="62" y="61"/>
                    </a:cubicBezTo>
                    <a:cubicBezTo>
                      <a:pt x="55" y="68"/>
                      <a:pt x="46" y="72"/>
                      <a:pt x="36" y="72"/>
                    </a:cubicBezTo>
                    <a:cubicBezTo>
                      <a:pt x="26" y="72"/>
                      <a:pt x="18" y="68"/>
                      <a:pt x="11" y="61"/>
                    </a:cubicBezTo>
                    <a:cubicBezTo>
                      <a:pt x="4" y="54"/>
                      <a:pt x="0" y="46"/>
                      <a:pt x="0" y="36"/>
                    </a:cubicBezTo>
                    <a:close/>
                  </a:path>
                </a:pathLst>
              </a:custGeom>
              <a:solidFill>
                <a:schemeClr val="accent6"/>
              </a:solidFill>
              <a:ln w="9525">
                <a:noFill/>
                <a:round/>
              </a:ln>
            </p:spPr>
            <p:txBody>
              <a:bodyPr anchor="ctr"/>
              <a:lstStyle/>
              <a:p>
                <a:pPr algn="ctr"/>
              </a:p>
            </p:txBody>
          </p:sp>
          <p:sp>
            <p:nvSpPr>
              <p:cNvPr id="55" name="Freeform: Shape 15"/>
              <p:cNvSpPr/>
              <p:nvPr/>
            </p:nvSpPr>
            <p:spPr bwMode="auto">
              <a:xfrm>
                <a:off x="5183188" y="3182938"/>
                <a:ext cx="106363" cy="107950"/>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5"/>
              </a:solidFill>
              <a:ln w="9525">
                <a:noFill/>
                <a:round/>
              </a:ln>
            </p:spPr>
            <p:txBody>
              <a:bodyPr anchor="ctr"/>
              <a:lstStyle/>
              <a:p>
                <a:pPr algn="ctr"/>
              </a:p>
            </p:txBody>
          </p:sp>
          <p:sp>
            <p:nvSpPr>
              <p:cNvPr id="56" name="Freeform: Shape 16"/>
              <p:cNvSpPr/>
              <p:nvPr/>
            </p:nvSpPr>
            <p:spPr bwMode="auto">
              <a:xfrm>
                <a:off x="5491163" y="3333750"/>
                <a:ext cx="76200" cy="77787"/>
              </a:xfrm>
              <a:custGeom>
                <a:avLst/>
                <a:gdLst/>
                <a:ahLst/>
                <a:cxnLst>
                  <a:cxn ang="0">
                    <a:pos x="5" y="27"/>
                  </a:cxn>
                  <a:cxn ang="0">
                    <a:pos x="0" y="16"/>
                  </a:cxn>
                  <a:cxn ang="0">
                    <a:pos x="5" y="4"/>
                  </a:cxn>
                  <a:cxn ang="0">
                    <a:pos x="16" y="0"/>
                  </a:cxn>
                  <a:cxn ang="0">
                    <a:pos x="27" y="4"/>
                  </a:cxn>
                  <a:cxn ang="0">
                    <a:pos x="32" y="16"/>
                  </a:cxn>
                  <a:cxn ang="0">
                    <a:pos x="27" y="27"/>
                  </a:cxn>
                  <a:cxn ang="0">
                    <a:pos x="16" y="32"/>
                  </a:cxn>
                  <a:cxn ang="0">
                    <a:pos x="5" y="27"/>
                  </a:cxn>
                </a:cxnLst>
                <a:rect l="0" t="0" r="r" b="b"/>
                <a:pathLst>
                  <a:path w="32" h="32">
                    <a:moveTo>
                      <a:pt x="5" y="27"/>
                    </a:moveTo>
                    <a:cubicBezTo>
                      <a:pt x="1" y="24"/>
                      <a:pt x="0" y="20"/>
                      <a:pt x="0" y="16"/>
                    </a:cubicBezTo>
                    <a:cubicBezTo>
                      <a:pt x="0" y="11"/>
                      <a:pt x="1"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lose/>
                  </a:path>
                </a:pathLst>
              </a:custGeom>
              <a:solidFill>
                <a:schemeClr val="accent2"/>
              </a:solidFill>
              <a:ln w="9525">
                <a:noFill/>
                <a:round/>
              </a:ln>
            </p:spPr>
            <p:txBody>
              <a:bodyPr anchor="ctr"/>
              <a:lstStyle/>
              <a:p>
                <a:pPr algn="ctr"/>
              </a:p>
            </p:txBody>
          </p:sp>
          <p:sp>
            <p:nvSpPr>
              <p:cNvPr id="57" name="Freeform: Shape 17"/>
              <p:cNvSpPr/>
              <p:nvPr/>
            </p:nvSpPr>
            <p:spPr bwMode="auto">
              <a:xfrm>
                <a:off x="3490913" y="3154363"/>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4"/>
              </a:solidFill>
              <a:ln w="9525">
                <a:noFill/>
                <a:round/>
              </a:ln>
            </p:spPr>
            <p:txBody>
              <a:bodyPr anchor="ctr"/>
              <a:lstStyle/>
              <a:p>
                <a:pPr algn="ctr"/>
              </a:p>
            </p:txBody>
          </p:sp>
          <p:sp>
            <p:nvSpPr>
              <p:cNvPr id="58" name="Freeform: Shape 18"/>
              <p:cNvSpPr/>
              <p:nvPr/>
            </p:nvSpPr>
            <p:spPr bwMode="auto">
              <a:xfrm>
                <a:off x="3810001"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2"/>
              </a:solidFill>
              <a:ln w="9525">
                <a:noFill/>
                <a:round/>
              </a:ln>
            </p:spPr>
            <p:txBody>
              <a:bodyPr anchor="ctr"/>
              <a:lstStyle/>
              <a:p>
                <a:pPr algn="ctr"/>
              </a:p>
            </p:txBody>
          </p:sp>
          <p:sp>
            <p:nvSpPr>
              <p:cNvPr id="59" name="Freeform: Shape 19"/>
              <p:cNvSpPr/>
              <p:nvPr/>
            </p:nvSpPr>
            <p:spPr bwMode="auto">
              <a:xfrm>
                <a:off x="4268788"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1"/>
              </a:solidFill>
              <a:ln w="9525">
                <a:noFill/>
                <a:round/>
              </a:ln>
            </p:spPr>
            <p:txBody>
              <a:bodyPr anchor="ctr"/>
              <a:lstStyle/>
              <a:p>
                <a:pPr algn="ctr"/>
              </a:p>
            </p:txBody>
          </p:sp>
          <p:sp>
            <p:nvSpPr>
              <p:cNvPr id="60" name="Freeform: Shape 20"/>
              <p:cNvSpPr/>
              <p:nvPr/>
            </p:nvSpPr>
            <p:spPr bwMode="auto">
              <a:xfrm>
                <a:off x="4081463" y="3079750"/>
                <a:ext cx="171450" cy="171450"/>
              </a:xfrm>
              <a:custGeom>
                <a:avLst/>
                <a:gdLst/>
                <a:ahLst/>
                <a:cxnLst>
                  <a:cxn ang="0">
                    <a:pos x="61" y="10"/>
                  </a:cxn>
                  <a:cxn ang="0">
                    <a:pos x="71" y="35"/>
                  </a:cxn>
                  <a:cxn ang="0">
                    <a:pos x="61" y="60"/>
                  </a:cxn>
                  <a:cxn ang="0">
                    <a:pos x="36" y="71"/>
                  </a:cxn>
                  <a:cxn ang="0">
                    <a:pos x="10" y="60"/>
                  </a:cxn>
                  <a:cxn ang="0">
                    <a:pos x="0" y="35"/>
                  </a:cxn>
                  <a:cxn ang="0">
                    <a:pos x="10" y="10"/>
                  </a:cxn>
                  <a:cxn ang="0">
                    <a:pos x="36" y="0"/>
                  </a:cxn>
                  <a:cxn ang="0">
                    <a:pos x="61" y="10"/>
                  </a:cxn>
                </a:cxnLst>
                <a:rect l="0" t="0" r="r" b="b"/>
                <a:pathLst>
                  <a:path w="71" h="71">
                    <a:moveTo>
                      <a:pt x="61" y="10"/>
                    </a:moveTo>
                    <a:cubicBezTo>
                      <a:pt x="68" y="17"/>
                      <a:pt x="71" y="26"/>
                      <a:pt x="71" y="35"/>
                    </a:cubicBezTo>
                    <a:cubicBezTo>
                      <a:pt x="71" y="45"/>
                      <a:pt x="68" y="54"/>
                      <a:pt x="61" y="60"/>
                    </a:cubicBezTo>
                    <a:cubicBezTo>
                      <a:pt x="54" y="68"/>
                      <a:pt x="45" y="71"/>
                      <a:pt x="36" y="71"/>
                    </a:cubicBezTo>
                    <a:cubicBezTo>
                      <a:pt x="26" y="71"/>
                      <a:pt x="17" y="68"/>
                      <a:pt x="10" y="60"/>
                    </a:cubicBezTo>
                    <a:cubicBezTo>
                      <a:pt x="3" y="54"/>
                      <a:pt x="0" y="45"/>
                      <a:pt x="0" y="35"/>
                    </a:cubicBezTo>
                    <a:cubicBezTo>
                      <a:pt x="0" y="26"/>
                      <a:pt x="3" y="17"/>
                      <a:pt x="10" y="10"/>
                    </a:cubicBezTo>
                    <a:cubicBezTo>
                      <a:pt x="17" y="3"/>
                      <a:pt x="26" y="0"/>
                      <a:pt x="36" y="0"/>
                    </a:cubicBezTo>
                    <a:cubicBezTo>
                      <a:pt x="45" y="0"/>
                      <a:pt x="54" y="3"/>
                      <a:pt x="61" y="10"/>
                    </a:cubicBezTo>
                    <a:close/>
                  </a:path>
                </a:pathLst>
              </a:custGeom>
              <a:solidFill>
                <a:schemeClr val="accent5"/>
              </a:solidFill>
              <a:ln w="9525">
                <a:noFill/>
                <a:round/>
              </a:ln>
            </p:spPr>
            <p:txBody>
              <a:bodyPr anchor="ctr"/>
              <a:lstStyle/>
              <a:p>
                <a:pPr algn="ctr"/>
              </a:p>
            </p:txBody>
          </p:sp>
          <p:sp>
            <p:nvSpPr>
              <p:cNvPr id="61" name="Freeform: Shape 21"/>
              <p:cNvSpPr/>
              <p:nvPr/>
            </p:nvSpPr>
            <p:spPr bwMode="auto">
              <a:xfrm>
                <a:off x="5405438" y="3943350"/>
                <a:ext cx="77788" cy="77787"/>
              </a:xfrm>
              <a:custGeom>
                <a:avLst/>
                <a:gdLst/>
                <a:ahLst/>
                <a:cxnLst>
                  <a:cxn ang="0">
                    <a:pos x="0" y="16"/>
                  </a:cxn>
                  <a:cxn ang="0">
                    <a:pos x="5" y="4"/>
                  </a:cxn>
                  <a:cxn ang="0">
                    <a:pos x="16" y="0"/>
                  </a:cxn>
                  <a:cxn ang="0">
                    <a:pos x="27" y="4"/>
                  </a:cxn>
                  <a:cxn ang="0">
                    <a:pos x="32" y="16"/>
                  </a:cxn>
                  <a:cxn ang="0">
                    <a:pos x="27" y="27"/>
                  </a:cxn>
                  <a:cxn ang="0">
                    <a:pos x="16" y="32"/>
                  </a:cxn>
                  <a:cxn ang="0">
                    <a:pos x="5" y="27"/>
                  </a:cxn>
                  <a:cxn ang="0">
                    <a:pos x="0" y="16"/>
                  </a:cxn>
                </a:cxnLst>
                <a:rect l="0" t="0" r="r" b="b"/>
                <a:pathLst>
                  <a:path w="32" h="32">
                    <a:moveTo>
                      <a:pt x="0" y="16"/>
                    </a:moveTo>
                    <a:cubicBezTo>
                      <a:pt x="0" y="11"/>
                      <a:pt x="2"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lose/>
                  </a:path>
                </a:pathLst>
              </a:custGeom>
              <a:solidFill>
                <a:schemeClr val="accent1"/>
              </a:solidFill>
              <a:ln w="9525">
                <a:noFill/>
                <a:round/>
              </a:ln>
            </p:spPr>
            <p:txBody>
              <a:bodyPr anchor="ctr"/>
              <a:lstStyle/>
              <a:p>
                <a:pPr algn="ctr"/>
              </a:p>
            </p:txBody>
          </p:sp>
          <p:sp>
            <p:nvSpPr>
              <p:cNvPr id="62" name="Freeform: Shape 22"/>
              <p:cNvSpPr/>
              <p:nvPr/>
            </p:nvSpPr>
            <p:spPr bwMode="auto">
              <a:xfrm>
                <a:off x="4638676" y="3560763"/>
                <a:ext cx="77788" cy="77787"/>
              </a:xfrm>
              <a:custGeom>
                <a:avLst/>
                <a:gdLst/>
                <a:ahLst/>
                <a:cxnLst>
                  <a:cxn ang="0">
                    <a:pos x="5" y="4"/>
                  </a:cxn>
                  <a:cxn ang="0">
                    <a:pos x="16" y="0"/>
                  </a:cxn>
                  <a:cxn ang="0">
                    <a:pos x="27" y="4"/>
                  </a:cxn>
                  <a:cxn ang="0">
                    <a:pos x="32" y="16"/>
                  </a:cxn>
                  <a:cxn ang="0">
                    <a:pos x="27" y="27"/>
                  </a:cxn>
                  <a:cxn ang="0">
                    <a:pos x="16" y="32"/>
                  </a:cxn>
                  <a:cxn ang="0">
                    <a:pos x="5" y="27"/>
                  </a:cxn>
                  <a:cxn ang="0">
                    <a:pos x="0" y="16"/>
                  </a:cxn>
                  <a:cxn ang="0">
                    <a:pos x="5" y="4"/>
                  </a:cxn>
                </a:cxnLst>
                <a:rect l="0" t="0" r="r" b="b"/>
                <a:pathLst>
                  <a:path w="32" h="32">
                    <a:moveTo>
                      <a:pt x="5" y="4"/>
                    </a:move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ubicBezTo>
                      <a:pt x="0" y="11"/>
                      <a:pt x="2" y="8"/>
                      <a:pt x="5" y="4"/>
                    </a:cubicBezTo>
                    <a:close/>
                  </a:path>
                </a:pathLst>
              </a:custGeom>
              <a:solidFill>
                <a:schemeClr val="accent3"/>
              </a:solidFill>
              <a:ln w="9525">
                <a:noFill/>
                <a:round/>
              </a:ln>
            </p:spPr>
            <p:txBody>
              <a:bodyPr anchor="ctr"/>
              <a:lstStyle/>
              <a:p>
                <a:pPr algn="ctr"/>
              </a:p>
            </p:txBody>
          </p:sp>
          <p:sp>
            <p:nvSpPr>
              <p:cNvPr id="63" name="Freeform: Shape 23"/>
              <p:cNvSpPr/>
              <p:nvPr/>
            </p:nvSpPr>
            <p:spPr bwMode="auto">
              <a:xfrm>
                <a:off x="4984751" y="3536950"/>
                <a:ext cx="125413" cy="125412"/>
              </a:xfrm>
              <a:custGeom>
                <a:avLst/>
                <a:gdLst/>
                <a:ahLst/>
                <a:cxnLst>
                  <a:cxn ang="0">
                    <a:pos x="44" y="7"/>
                  </a:cxn>
                  <a:cxn ang="0">
                    <a:pos x="52" y="26"/>
                  </a:cxn>
                  <a:cxn ang="0">
                    <a:pos x="44" y="44"/>
                  </a:cxn>
                  <a:cxn ang="0">
                    <a:pos x="26" y="52"/>
                  </a:cxn>
                  <a:cxn ang="0">
                    <a:pos x="7" y="44"/>
                  </a:cxn>
                  <a:cxn ang="0">
                    <a:pos x="0" y="26"/>
                  </a:cxn>
                  <a:cxn ang="0">
                    <a:pos x="7" y="7"/>
                  </a:cxn>
                  <a:cxn ang="0">
                    <a:pos x="26" y="0"/>
                  </a:cxn>
                  <a:cxn ang="0">
                    <a:pos x="44" y="7"/>
                  </a:cxn>
                </a:cxnLst>
                <a:rect l="0" t="0" r="r" b="b"/>
                <a:pathLst>
                  <a:path w="52" h="52">
                    <a:moveTo>
                      <a:pt x="44" y="7"/>
                    </a:moveTo>
                    <a:cubicBezTo>
                      <a:pt x="49" y="12"/>
                      <a:pt x="52" y="19"/>
                      <a:pt x="52" y="26"/>
                    </a:cubicBezTo>
                    <a:cubicBezTo>
                      <a:pt x="52" y="33"/>
                      <a:pt x="49" y="39"/>
                      <a:pt x="44" y="44"/>
                    </a:cubicBez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lose/>
                  </a:path>
                </a:pathLst>
              </a:custGeom>
              <a:solidFill>
                <a:schemeClr val="accent4"/>
              </a:solidFill>
              <a:ln w="9525">
                <a:noFill/>
                <a:round/>
              </a:ln>
            </p:spPr>
            <p:txBody>
              <a:bodyPr anchor="ctr"/>
              <a:lstStyle/>
              <a:p>
                <a:pPr algn="ctr"/>
              </a:p>
            </p:txBody>
          </p:sp>
          <p:sp>
            <p:nvSpPr>
              <p:cNvPr id="64" name="Freeform: Shape 24"/>
              <p:cNvSpPr/>
              <p:nvPr/>
            </p:nvSpPr>
            <p:spPr bwMode="auto">
              <a:xfrm>
                <a:off x="5049838" y="3921125"/>
                <a:ext cx="125413" cy="127000"/>
              </a:xfrm>
              <a:custGeom>
                <a:avLst/>
                <a:gdLst/>
                <a:ahLst/>
                <a:cxnLst>
                  <a:cxn ang="0">
                    <a:pos x="44" y="44"/>
                  </a:cxn>
                  <a:cxn ang="0">
                    <a:pos x="26" y="52"/>
                  </a:cxn>
                  <a:cxn ang="0">
                    <a:pos x="7" y="44"/>
                  </a:cxn>
                  <a:cxn ang="0">
                    <a:pos x="0" y="26"/>
                  </a:cxn>
                  <a:cxn ang="0">
                    <a:pos x="7" y="7"/>
                  </a:cxn>
                  <a:cxn ang="0">
                    <a:pos x="26" y="0"/>
                  </a:cxn>
                  <a:cxn ang="0">
                    <a:pos x="44" y="7"/>
                  </a:cxn>
                  <a:cxn ang="0">
                    <a:pos x="52" y="26"/>
                  </a:cxn>
                  <a:cxn ang="0">
                    <a:pos x="44" y="44"/>
                  </a:cxn>
                </a:cxnLst>
                <a:rect l="0" t="0" r="r" b="b"/>
                <a:pathLst>
                  <a:path w="52" h="52">
                    <a:moveTo>
                      <a:pt x="44" y="44"/>
                    </a:move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ubicBezTo>
                      <a:pt x="49" y="12"/>
                      <a:pt x="52" y="19"/>
                      <a:pt x="52" y="26"/>
                    </a:cubicBezTo>
                    <a:cubicBezTo>
                      <a:pt x="52" y="33"/>
                      <a:pt x="49" y="39"/>
                      <a:pt x="44" y="44"/>
                    </a:cubicBezTo>
                    <a:close/>
                  </a:path>
                </a:pathLst>
              </a:custGeom>
              <a:solidFill>
                <a:schemeClr val="accent1"/>
              </a:solidFill>
              <a:ln w="9525">
                <a:noFill/>
                <a:round/>
              </a:ln>
            </p:spPr>
            <p:txBody>
              <a:bodyPr anchor="ctr"/>
              <a:lstStyle/>
              <a:p>
                <a:pPr algn="ctr"/>
              </a:p>
            </p:txBody>
          </p:sp>
          <p:sp>
            <p:nvSpPr>
              <p:cNvPr id="65" name="Freeform: Shape 25"/>
              <p:cNvSpPr/>
              <p:nvPr/>
            </p:nvSpPr>
            <p:spPr bwMode="auto">
              <a:xfrm>
                <a:off x="4551363" y="3967163"/>
                <a:ext cx="155575" cy="155575"/>
              </a:xfrm>
              <a:custGeom>
                <a:avLst/>
                <a:gdLst/>
                <a:ahLst/>
                <a:cxnLst>
                  <a:cxn ang="0">
                    <a:pos x="32" y="64"/>
                  </a:cxn>
                  <a:cxn ang="0">
                    <a:pos x="9" y="54"/>
                  </a:cxn>
                  <a:cxn ang="0">
                    <a:pos x="0" y="32"/>
                  </a:cxn>
                  <a:cxn ang="0">
                    <a:pos x="9" y="9"/>
                  </a:cxn>
                  <a:cxn ang="0">
                    <a:pos x="32" y="0"/>
                  </a:cxn>
                  <a:cxn ang="0">
                    <a:pos x="54" y="9"/>
                  </a:cxn>
                  <a:cxn ang="0">
                    <a:pos x="64" y="32"/>
                  </a:cxn>
                  <a:cxn ang="0">
                    <a:pos x="54" y="54"/>
                  </a:cxn>
                  <a:cxn ang="0">
                    <a:pos x="32" y="64"/>
                  </a:cxn>
                </a:cxnLst>
                <a:rect l="0" t="0" r="r" b="b"/>
                <a:pathLst>
                  <a:path w="64" h="64">
                    <a:moveTo>
                      <a:pt x="32" y="64"/>
                    </a:moveTo>
                    <a:cubicBezTo>
                      <a:pt x="23" y="64"/>
                      <a:pt x="16" y="61"/>
                      <a:pt x="9" y="54"/>
                    </a:cubicBezTo>
                    <a:cubicBezTo>
                      <a:pt x="3" y="48"/>
                      <a:pt x="0" y="40"/>
                      <a:pt x="0" y="32"/>
                    </a:cubicBezTo>
                    <a:cubicBezTo>
                      <a:pt x="0" y="23"/>
                      <a:pt x="3" y="15"/>
                      <a:pt x="9" y="9"/>
                    </a:cubicBezTo>
                    <a:cubicBezTo>
                      <a:pt x="16" y="3"/>
                      <a:pt x="23" y="0"/>
                      <a:pt x="32" y="0"/>
                    </a:cubicBezTo>
                    <a:cubicBezTo>
                      <a:pt x="41" y="0"/>
                      <a:pt x="48" y="3"/>
                      <a:pt x="54" y="9"/>
                    </a:cubicBezTo>
                    <a:cubicBezTo>
                      <a:pt x="61" y="15"/>
                      <a:pt x="64" y="23"/>
                      <a:pt x="64" y="32"/>
                    </a:cubicBezTo>
                    <a:cubicBezTo>
                      <a:pt x="64" y="40"/>
                      <a:pt x="61" y="48"/>
                      <a:pt x="54" y="54"/>
                    </a:cubicBezTo>
                    <a:cubicBezTo>
                      <a:pt x="48" y="61"/>
                      <a:pt x="41" y="64"/>
                      <a:pt x="32" y="64"/>
                    </a:cubicBezTo>
                    <a:close/>
                  </a:path>
                </a:pathLst>
              </a:custGeom>
              <a:solidFill>
                <a:schemeClr val="accent2"/>
              </a:solidFill>
              <a:ln w="9525">
                <a:noFill/>
                <a:round/>
              </a:ln>
            </p:spPr>
            <p:txBody>
              <a:bodyPr anchor="ctr"/>
              <a:lstStyle/>
              <a:p>
                <a:pPr algn="ctr"/>
              </a:p>
            </p:txBody>
          </p:sp>
          <p:sp>
            <p:nvSpPr>
              <p:cNvPr id="66" name="Freeform: Shape 26"/>
              <p:cNvSpPr/>
              <p:nvPr/>
            </p:nvSpPr>
            <p:spPr bwMode="auto">
              <a:xfrm>
                <a:off x="5451476" y="3625850"/>
                <a:ext cx="120650" cy="122237"/>
              </a:xfrm>
              <a:custGeom>
                <a:avLst/>
                <a:gdLst/>
                <a:ahLst/>
                <a:cxnLst>
                  <a:cxn ang="0">
                    <a:pos x="42" y="7"/>
                  </a:cxn>
                  <a:cxn ang="0">
                    <a:pos x="50" y="25"/>
                  </a:cxn>
                  <a:cxn ang="0">
                    <a:pos x="42" y="42"/>
                  </a:cxn>
                  <a:cxn ang="0">
                    <a:pos x="25" y="50"/>
                  </a:cxn>
                  <a:cxn ang="0">
                    <a:pos x="7" y="42"/>
                  </a:cxn>
                  <a:cxn ang="0">
                    <a:pos x="0" y="25"/>
                  </a:cxn>
                  <a:cxn ang="0">
                    <a:pos x="7" y="7"/>
                  </a:cxn>
                  <a:cxn ang="0">
                    <a:pos x="25" y="0"/>
                  </a:cxn>
                  <a:cxn ang="0">
                    <a:pos x="42" y="7"/>
                  </a:cxn>
                </a:cxnLst>
                <a:rect l="0" t="0" r="r" b="b"/>
                <a:pathLst>
                  <a:path w="50" h="50">
                    <a:moveTo>
                      <a:pt x="42" y="7"/>
                    </a:moveTo>
                    <a:cubicBezTo>
                      <a:pt x="47" y="12"/>
                      <a:pt x="50" y="18"/>
                      <a:pt x="50" y="25"/>
                    </a:cubicBezTo>
                    <a:cubicBezTo>
                      <a:pt x="50" y="32"/>
                      <a:pt x="47" y="37"/>
                      <a:pt x="42" y="42"/>
                    </a:cubicBezTo>
                    <a:cubicBezTo>
                      <a:pt x="38" y="47"/>
                      <a:pt x="32" y="50"/>
                      <a:pt x="25" y="50"/>
                    </a:cubicBezTo>
                    <a:cubicBezTo>
                      <a:pt x="18" y="50"/>
                      <a:pt x="12" y="47"/>
                      <a:pt x="7" y="42"/>
                    </a:cubicBezTo>
                    <a:cubicBezTo>
                      <a:pt x="2" y="37"/>
                      <a:pt x="0" y="32"/>
                      <a:pt x="0" y="25"/>
                    </a:cubicBezTo>
                    <a:cubicBezTo>
                      <a:pt x="0" y="18"/>
                      <a:pt x="2" y="12"/>
                      <a:pt x="7" y="7"/>
                    </a:cubicBezTo>
                    <a:cubicBezTo>
                      <a:pt x="12" y="2"/>
                      <a:pt x="18" y="0"/>
                      <a:pt x="25" y="0"/>
                    </a:cubicBezTo>
                    <a:cubicBezTo>
                      <a:pt x="32" y="0"/>
                      <a:pt x="38" y="2"/>
                      <a:pt x="42" y="7"/>
                    </a:cubicBezTo>
                    <a:close/>
                  </a:path>
                </a:pathLst>
              </a:custGeom>
              <a:solidFill>
                <a:schemeClr val="accent3"/>
              </a:solidFill>
              <a:ln w="9525">
                <a:noFill/>
                <a:round/>
              </a:ln>
            </p:spPr>
            <p:txBody>
              <a:bodyPr anchor="ctr"/>
              <a:lstStyle/>
              <a:p>
                <a:pPr algn="ctr"/>
              </a:p>
            </p:txBody>
          </p:sp>
          <p:sp>
            <p:nvSpPr>
              <p:cNvPr id="67" name="Freeform: Shape 27"/>
              <p:cNvSpPr/>
              <p:nvPr/>
            </p:nvSpPr>
            <p:spPr bwMode="auto">
              <a:xfrm>
                <a:off x="4192588" y="3921125"/>
                <a:ext cx="114300" cy="114300"/>
              </a:xfrm>
              <a:custGeom>
                <a:avLst/>
                <a:gdLst/>
                <a:ahLst/>
                <a:cxnLst>
                  <a:cxn ang="0">
                    <a:pos x="40" y="6"/>
                  </a:cxn>
                  <a:cxn ang="0">
                    <a:pos x="47" y="23"/>
                  </a:cxn>
                  <a:cxn ang="0">
                    <a:pos x="40" y="40"/>
                  </a:cxn>
                  <a:cxn ang="0">
                    <a:pos x="24" y="47"/>
                  </a:cxn>
                  <a:cxn ang="0">
                    <a:pos x="7" y="40"/>
                  </a:cxn>
                  <a:cxn ang="0">
                    <a:pos x="0" y="23"/>
                  </a:cxn>
                  <a:cxn ang="0">
                    <a:pos x="7" y="6"/>
                  </a:cxn>
                  <a:cxn ang="0">
                    <a:pos x="24" y="0"/>
                  </a:cxn>
                  <a:cxn ang="0">
                    <a:pos x="40" y="6"/>
                  </a:cxn>
                </a:cxnLst>
                <a:rect l="0" t="0" r="r" b="b"/>
                <a:pathLst>
                  <a:path w="47" h="47">
                    <a:moveTo>
                      <a:pt x="40" y="6"/>
                    </a:moveTo>
                    <a:cubicBezTo>
                      <a:pt x="45" y="11"/>
                      <a:pt x="47" y="17"/>
                      <a:pt x="47" y="23"/>
                    </a:cubicBezTo>
                    <a:cubicBezTo>
                      <a:pt x="47" y="30"/>
                      <a:pt x="45" y="35"/>
                      <a:pt x="40" y="40"/>
                    </a:cubicBezTo>
                    <a:cubicBezTo>
                      <a:pt x="36" y="45"/>
                      <a:pt x="30" y="47"/>
                      <a:pt x="24" y="47"/>
                    </a:cubicBezTo>
                    <a:cubicBezTo>
                      <a:pt x="17" y="47"/>
                      <a:pt x="12" y="45"/>
                      <a:pt x="7" y="40"/>
                    </a:cubicBezTo>
                    <a:cubicBezTo>
                      <a:pt x="2" y="35"/>
                      <a:pt x="0" y="30"/>
                      <a:pt x="0" y="23"/>
                    </a:cubicBezTo>
                    <a:cubicBezTo>
                      <a:pt x="0" y="17"/>
                      <a:pt x="2" y="11"/>
                      <a:pt x="7" y="6"/>
                    </a:cubicBezTo>
                    <a:cubicBezTo>
                      <a:pt x="12" y="2"/>
                      <a:pt x="17" y="0"/>
                      <a:pt x="24" y="0"/>
                    </a:cubicBezTo>
                    <a:cubicBezTo>
                      <a:pt x="30" y="0"/>
                      <a:pt x="36" y="2"/>
                      <a:pt x="40" y="6"/>
                    </a:cubicBezTo>
                    <a:close/>
                  </a:path>
                </a:pathLst>
              </a:custGeom>
              <a:solidFill>
                <a:schemeClr val="accent3"/>
              </a:solidFill>
              <a:ln w="9525">
                <a:noFill/>
                <a:round/>
              </a:ln>
            </p:spPr>
            <p:txBody>
              <a:bodyPr anchor="ctr"/>
              <a:lstStyle/>
              <a:p>
                <a:pPr algn="ctr"/>
              </a:p>
            </p:txBody>
          </p:sp>
          <p:sp>
            <p:nvSpPr>
              <p:cNvPr id="68" name="Freeform: Shape 28"/>
              <p:cNvSpPr/>
              <p:nvPr/>
            </p:nvSpPr>
            <p:spPr bwMode="auto">
              <a:xfrm>
                <a:off x="4895851" y="4352925"/>
                <a:ext cx="112713" cy="112712"/>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3"/>
              </a:solidFill>
              <a:ln w="9525">
                <a:noFill/>
                <a:round/>
              </a:ln>
            </p:spPr>
            <p:txBody>
              <a:bodyPr anchor="ctr"/>
              <a:lstStyle/>
              <a:p>
                <a:pPr algn="ctr"/>
              </a:p>
            </p:txBody>
          </p:sp>
          <p:sp>
            <p:nvSpPr>
              <p:cNvPr id="69" name="Freeform: Shape 29"/>
              <p:cNvSpPr/>
              <p:nvPr/>
            </p:nvSpPr>
            <p:spPr bwMode="auto">
              <a:xfrm>
                <a:off x="3905251" y="4006850"/>
                <a:ext cx="98425" cy="98425"/>
              </a:xfrm>
              <a:custGeom>
                <a:avLst/>
                <a:gdLst/>
                <a:ahLst/>
                <a:cxnLst>
                  <a:cxn ang="0">
                    <a:pos x="41" y="20"/>
                  </a:cxn>
                  <a:cxn ang="0">
                    <a:pos x="35" y="35"/>
                  </a:cxn>
                  <a:cxn ang="0">
                    <a:pos x="21" y="41"/>
                  </a:cxn>
                  <a:cxn ang="0">
                    <a:pos x="6" y="35"/>
                  </a:cxn>
                  <a:cxn ang="0">
                    <a:pos x="0" y="20"/>
                  </a:cxn>
                  <a:cxn ang="0">
                    <a:pos x="6" y="6"/>
                  </a:cxn>
                  <a:cxn ang="0">
                    <a:pos x="21" y="0"/>
                  </a:cxn>
                  <a:cxn ang="0">
                    <a:pos x="35" y="6"/>
                  </a:cxn>
                  <a:cxn ang="0">
                    <a:pos x="41" y="20"/>
                  </a:cxn>
                </a:cxnLst>
                <a:rect l="0" t="0" r="r" b="b"/>
                <a:pathLst>
                  <a:path w="41" h="41">
                    <a:moveTo>
                      <a:pt x="41" y="20"/>
                    </a:move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ubicBezTo>
                      <a:pt x="39" y="10"/>
                      <a:pt x="41" y="15"/>
                      <a:pt x="41" y="20"/>
                    </a:cubicBezTo>
                    <a:close/>
                  </a:path>
                </a:pathLst>
              </a:custGeom>
              <a:solidFill>
                <a:schemeClr val="accent4"/>
              </a:solidFill>
              <a:ln w="9525">
                <a:noFill/>
                <a:round/>
              </a:ln>
            </p:spPr>
            <p:txBody>
              <a:bodyPr anchor="ctr"/>
              <a:lstStyle/>
              <a:p>
                <a:pPr algn="ctr"/>
              </a:p>
            </p:txBody>
          </p:sp>
          <p:sp>
            <p:nvSpPr>
              <p:cNvPr id="70" name="Freeform: Shape 30"/>
              <p:cNvSpPr/>
              <p:nvPr/>
            </p:nvSpPr>
            <p:spPr bwMode="auto">
              <a:xfrm>
                <a:off x="4192588" y="4367213"/>
                <a:ext cx="100013" cy="98425"/>
              </a:xfrm>
              <a:custGeom>
                <a:avLst/>
                <a:gdLst/>
                <a:ahLst/>
                <a:cxnLst>
                  <a:cxn ang="0">
                    <a:pos x="35" y="6"/>
                  </a:cxn>
                  <a:cxn ang="0">
                    <a:pos x="41" y="20"/>
                  </a:cxn>
                  <a:cxn ang="0">
                    <a:pos x="35" y="35"/>
                  </a:cxn>
                  <a:cxn ang="0">
                    <a:pos x="21" y="41"/>
                  </a:cxn>
                  <a:cxn ang="0">
                    <a:pos x="6" y="35"/>
                  </a:cxn>
                  <a:cxn ang="0">
                    <a:pos x="0" y="20"/>
                  </a:cxn>
                  <a:cxn ang="0">
                    <a:pos x="6" y="6"/>
                  </a:cxn>
                  <a:cxn ang="0">
                    <a:pos x="21" y="0"/>
                  </a:cxn>
                  <a:cxn ang="0">
                    <a:pos x="35" y="6"/>
                  </a:cxn>
                </a:cxnLst>
                <a:rect l="0" t="0" r="r" b="b"/>
                <a:pathLst>
                  <a:path w="41" h="41">
                    <a:moveTo>
                      <a:pt x="35" y="6"/>
                    </a:move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lose/>
                  </a:path>
                </a:pathLst>
              </a:custGeom>
              <a:solidFill>
                <a:schemeClr val="accent6"/>
              </a:solidFill>
              <a:ln w="9525">
                <a:noFill/>
                <a:round/>
              </a:ln>
            </p:spPr>
            <p:txBody>
              <a:bodyPr anchor="ctr"/>
              <a:lstStyle/>
              <a:p>
                <a:pPr algn="ctr"/>
              </a:p>
            </p:txBody>
          </p:sp>
          <p:sp>
            <p:nvSpPr>
              <p:cNvPr id="71" name="Freeform: Shape 31"/>
              <p:cNvSpPr/>
              <p:nvPr/>
            </p:nvSpPr>
            <p:spPr bwMode="auto">
              <a:xfrm>
                <a:off x="4522788" y="4367213"/>
                <a:ext cx="98425" cy="98425"/>
              </a:xfrm>
              <a:custGeom>
                <a:avLst/>
                <a:gdLst/>
                <a:ahLst/>
                <a:cxnLst>
                  <a:cxn ang="0">
                    <a:pos x="0" y="20"/>
                  </a:cxn>
                  <a:cxn ang="0">
                    <a:pos x="6" y="6"/>
                  </a:cxn>
                  <a:cxn ang="0">
                    <a:pos x="21" y="0"/>
                  </a:cxn>
                  <a:cxn ang="0">
                    <a:pos x="35" y="6"/>
                  </a:cxn>
                  <a:cxn ang="0">
                    <a:pos x="41" y="20"/>
                  </a:cxn>
                  <a:cxn ang="0">
                    <a:pos x="35" y="35"/>
                  </a:cxn>
                  <a:cxn ang="0">
                    <a:pos x="21" y="41"/>
                  </a:cxn>
                  <a:cxn ang="0">
                    <a:pos x="6" y="35"/>
                  </a:cxn>
                  <a:cxn ang="0">
                    <a:pos x="0" y="20"/>
                  </a:cxn>
                </a:cxnLst>
                <a:rect l="0" t="0" r="r" b="b"/>
                <a:pathLst>
                  <a:path w="41" h="41">
                    <a:moveTo>
                      <a:pt x="0" y="20"/>
                    </a:moveTo>
                    <a:cubicBezTo>
                      <a:pt x="0" y="15"/>
                      <a:pt x="2" y="10"/>
                      <a:pt x="6" y="6"/>
                    </a:cubicBezTo>
                    <a:cubicBezTo>
                      <a:pt x="10" y="2"/>
                      <a:pt x="15" y="0"/>
                      <a:pt x="21" y="0"/>
                    </a:cubicBezTo>
                    <a:cubicBezTo>
                      <a:pt x="26" y="0"/>
                      <a:pt x="31" y="2"/>
                      <a:pt x="35" y="6"/>
                    </a:cubicBez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lose/>
                  </a:path>
                </a:pathLst>
              </a:custGeom>
              <a:solidFill>
                <a:schemeClr val="accent1"/>
              </a:solidFill>
              <a:ln w="9525">
                <a:noFill/>
                <a:round/>
              </a:ln>
            </p:spPr>
            <p:txBody>
              <a:bodyPr anchor="ctr"/>
              <a:lstStyle/>
              <a:p>
                <a:pPr algn="ctr"/>
              </a:p>
            </p:txBody>
          </p:sp>
          <p:sp>
            <p:nvSpPr>
              <p:cNvPr id="72" name="Freeform: Shape 32"/>
              <p:cNvSpPr/>
              <p:nvPr/>
            </p:nvSpPr>
            <p:spPr bwMode="auto">
              <a:xfrm>
                <a:off x="5664201" y="3195638"/>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6"/>
              </a:solidFill>
              <a:ln w="9525">
                <a:noFill/>
                <a:round/>
              </a:ln>
            </p:spPr>
            <p:txBody>
              <a:bodyPr anchor="ctr"/>
              <a:lstStyle/>
              <a:p>
                <a:pPr algn="ctr"/>
              </a:p>
            </p:txBody>
          </p:sp>
          <p:sp>
            <p:nvSpPr>
              <p:cNvPr id="73" name="Freeform: Shape 33"/>
              <p:cNvSpPr/>
              <p:nvPr/>
            </p:nvSpPr>
            <p:spPr bwMode="auto">
              <a:xfrm>
                <a:off x="5422901" y="2373313"/>
                <a:ext cx="144463" cy="144462"/>
              </a:xfrm>
              <a:custGeom>
                <a:avLst/>
                <a:gdLst/>
                <a:ahLst/>
                <a:cxnLst>
                  <a:cxn ang="0">
                    <a:pos x="9" y="51"/>
                  </a:cxn>
                  <a:cxn ang="0">
                    <a:pos x="0" y="30"/>
                  </a:cxn>
                  <a:cxn ang="0">
                    <a:pos x="9" y="8"/>
                  </a:cxn>
                  <a:cxn ang="0">
                    <a:pos x="30" y="0"/>
                  </a:cxn>
                  <a:cxn ang="0">
                    <a:pos x="51" y="8"/>
                  </a:cxn>
                  <a:cxn ang="0">
                    <a:pos x="60" y="30"/>
                  </a:cxn>
                  <a:cxn ang="0">
                    <a:pos x="51" y="51"/>
                  </a:cxn>
                  <a:cxn ang="0">
                    <a:pos x="30" y="60"/>
                  </a:cxn>
                  <a:cxn ang="0">
                    <a:pos x="9" y="51"/>
                  </a:cxn>
                </a:cxnLst>
                <a:rect l="0" t="0" r="r" b="b"/>
                <a:pathLst>
                  <a:path w="60" h="60">
                    <a:moveTo>
                      <a:pt x="9" y="51"/>
                    </a:moveTo>
                    <a:cubicBezTo>
                      <a:pt x="3" y="45"/>
                      <a:pt x="0" y="38"/>
                      <a:pt x="0" y="30"/>
                    </a:cubicBezTo>
                    <a:cubicBezTo>
                      <a:pt x="0" y="22"/>
                      <a:pt x="3" y="14"/>
                      <a:pt x="9" y="8"/>
                    </a:cubicBezTo>
                    <a:cubicBezTo>
                      <a:pt x="15" y="3"/>
                      <a:pt x="22" y="0"/>
                      <a:pt x="30" y="0"/>
                    </a:cubicBezTo>
                    <a:cubicBezTo>
                      <a:pt x="38" y="0"/>
                      <a:pt x="45" y="3"/>
                      <a:pt x="51" y="8"/>
                    </a:cubicBezTo>
                    <a:cubicBezTo>
                      <a:pt x="57" y="14"/>
                      <a:pt x="60" y="22"/>
                      <a:pt x="60" y="30"/>
                    </a:cubicBezTo>
                    <a:cubicBezTo>
                      <a:pt x="60" y="38"/>
                      <a:pt x="57" y="45"/>
                      <a:pt x="51" y="51"/>
                    </a:cubicBezTo>
                    <a:cubicBezTo>
                      <a:pt x="45" y="57"/>
                      <a:pt x="38" y="60"/>
                      <a:pt x="30" y="60"/>
                    </a:cubicBezTo>
                    <a:cubicBezTo>
                      <a:pt x="22" y="60"/>
                      <a:pt x="15" y="57"/>
                      <a:pt x="9" y="51"/>
                    </a:cubicBezTo>
                    <a:close/>
                  </a:path>
                </a:pathLst>
              </a:custGeom>
              <a:solidFill>
                <a:schemeClr val="accent5"/>
              </a:solidFill>
              <a:ln w="9525">
                <a:noFill/>
                <a:round/>
              </a:ln>
            </p:spPr>
            <p:txBody>
              <a:bodyPr anchor="ctr"/>
              <a:lstStyle/>
              <a:p>
                <a:pPr algn="ctr"/>
              </a:p>
            </p:txBody>
          </p:sp>
          <p:sp>
            <p:nvSpPr>
              <p:cNvPr id="74" name="Freeform: Shape 34"/>
              <p:cNvSpPr/>
              <p:nvPr/>
            </p:nvSpPr>
            <p:spPr bwMode="auto">
              <a:xfrm>
                <a:off x="4624388" y="2185988"/>
                <a:ext cx="203200" cy="203200"/>
              </a:xfrm>
              <a:custGeom>
                <a:avLst/>
                <a:gdLst/>
                <a:ahLst/>
                <a:cxnLst>
                  <a:cxn ang="0">
                    <a:pos x="72" y="12"/>
                  </a:cxn>
                  <a:cxn ang="0">
                    <a:pos x="84" y="42"/>
                  </a:cxn>
                  <a:cxn ang="0">
                    <a:pos x="72" y="71"/>
                  </a:cxn>
                  <a:cxn ang="0">
                    <a:pos x="42" y="84"/>
                  </a:cxn>
                  <a:cxn ang="0">
                    <a:pos x="12" y="71"/>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6"/>
              </a:solidFill>
              <a:ln w="9525">
                <a:noFill/>
                <a:round/>
              </a:ln>
            </p:spPr>
            <p:txBody>
              <a:bodyPr anchor="ctr"/>
              <a:lstStyle/>
              <a:p>
                <a:pPr algn="ctr"/>
              </a:p>
            </p:txBody>
          </p:sp>
          <p:sp>
            <p:nvSpPr>
              <p:cNvPr id="75" name="Freeform: Shape 35"/>
              <p:cNvSpPr/>
              <p:nvPr/>
            </p:nvSpPr>
            <p:spPr bwMode="auto">
              <a:xfrm>
                <a:off x="3937001" y="2338388"/>
                <a:ext cx="203200" cy="203200"/>
              </a:xfrm>
              <a:custGeom>
                <a:avLst/>
                <a:gdLst/>
                <a:ahLst/>
                <a:cxnLst>
                  <a:cxn ang="0">
                    <a:pos x="84" y="42"/>
                  </a:cxn>
                  <a:cxn ang="0">
                    <a:pos x="72" y="71"/>
                  </a:cxn>
                  <a:cxn ang="0">
                    <a:pos x="42" y="84"/>
                  </a:cxn>
                  <a:cxn ang="0">
                    <a:pos x="12" y="71"/>
                  </a:cxn>
                  <a:cxn ang="0">
                    <a:pos x="0" y="42"/>
                  </a:cxn>
                  <a:cxn ang="0">
                    <a:pos x="12" y="12"/>
                  </a:cxn>
                  <a:cxn ang="0">
                    <a:pos x="42" y="0"/>
                  </a:cxn>
                  <a:cxn ang="0">
                    <a:pos x="72" y="12"/>
                  </a:cxn>
                  <a:cxn ang="0">
                    <a:pos x="84" y="42"/>
                  </a:cxn>
                </a:cxnLst>
                <a:rect l="0" t="0" r="r" b="b"/>
                <a:pathLst>
                  <a:path w="84" h="84">
                    <a:moveTo>
                      <a:pt x="84" y="42"/>
                    </a:move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lose/>
                  </a:path>
                </a:pathLst>
              </a:custGeom>
              <a:solidFill>
                <a:schemeClr val="accent4"/>
              </a:solidFill>
              <a:ln w="9525">
                <a:noFill/>
                <a:round/>
              </a:ln>
            </p:spPr>
            <p:txBody>
              <a:bodyPr anchor="ctr"/>
              <a:lstStyle/>
              <a:p>
                <a:pPr algn="ctr"/>
              </a:p>
            </p:txBody>
          </p:sp>
          <p:sp>
            <p:nvSpPr>
              <p:cNvPr id="76" name="Freeform: Shape 36"/>
              <p:cNvSpPr/>
              <p:nvPr/>
            </p:nvSpPr>
            <p:spPr bwMode="auto">
              <a:xfrm>
                <a:off x="3371851" y="2474913"/>
                <a:ext cx="147638" cy="147637"/>
              </a:xfrm>
              <a:custGeom>
                <a:avLst/>
                <a:gdLst/>
                <a:ahLst/>
                <a:cxnLst>
                  <a:cxn ang="0">
                    <a:pos x="9" y="52"/>
                  </a:cxn>
                  <a:cxn ang="0">
                    <a:pos x="0" y="30"/>
                  </a:cxn>
                  <a:cxn ang="0">
                    <a:pos x="9" y="8"/>
                  </a:cxn>
                  <a:cxn ang="0">
                    <a:pos x="31" y="0"/>
                  </a:cxn>
                  <a:cxn ang="0">
                    <a:pos x="52" y="8"/>
                  </a:cxn>
                  <a:cxn ang="0">
                    <a:pos x="61" y="30"/>
                  </a:cxn>
                  <a:cxn ang="0">
                    <a:pos x="52" y="52"/>
                  </a:cxn>
                  <a:cxn ang="0">
                    <a:pos x="31" y="61"/>
                  </a:cxn>
                  <a:cxn ang="0">
                    <a:pos x="9" y="52"/>
                  </a:cxn>
                </a:cxnLst>
                <a:rect l="0" t="0" r="r" b="b"/>
                <a:pathLst>
                  <a:path w="61" h="61">
                    <a:moveTo>
                      <a:pt x="9" y="52"/>
                    </a:moveTo>
                    <a:cubicBezTo>
                      <a:pt x="3" y="46"/>
                      <a:pt x="0" y="39"/>
                      <a:pt x="0" y="30"/>
                    </a:cubicBezTo>
                    <a:cubicBezTo>
                      <a:pt x="0" y="22"/>
                      <a:pt x="3" y="15"/>
                      <a:pt x="9" y="8"/>
                    </a:cubicBezTo>
                    <a:cubicBezTo>
                      <a:pt x="15" y="3"/>
                      <a:pt x="22" y="0"/>
                      <a:pt x="31" y="0"/>
                    </a:cubicBezTo>
                    <a:cubicBezTo>
                      <a:pt x="39" y="0"/>
                      <a:pt x="46" y="3"/>
                      <a:pt x="52" y="8"/>
                    </a:cubicBezTo>
                    <a:cubicBezTo>
                      <a:pt x="58" y="15"/>
                      <a:pt x="61" y="22"/>
                      <a:pt x="61" y="30"/>
                    </a:cubicBezTo>
                    <a:cubicBezTo>
                      <a:pt x="61" y="39"/>
                      <a:pt x="58" y="46"/>
                      <a:pt x="52" y="52"/>
                    </a:cubicBezTo>
                    <a:cubicBezTo>
                      <a:pt x="46" y="58"/>
                      <a:pt x="39" y="61"/>
                      <a:pt x="31" y="61"/>
                    </a:cubicBezTo>
                    <a:cubicBezTo>
                      <a:pt x="22" y="61"/>
                      <a:pt x="15" y="58"/>
                      <a:pt x="9" y="52"/>
                    </a:cubicBezTo>
                    <a:close/>
                  </a:path>
                </a:pathLst>
              </a:custGeom>
              <a:solidFill>
                <a:schemeClr val="accent3"/>
              </a:solidFill>
              <a:ln w="9525">
                <a:noFill/>
                <a:round/>
              </a:ln>
            </p:spPr>
            <p:txBody>
              <a:bodyPr anchor="ctr"/>
              <a:lstStyle/>
              <a:p>
                <a:pPr algn="ctr"/>
              </a:p>
            </p:txBody>
          </p:sp>
          <p:sp>
            <p:nvSpPr>
              <p:cNvPr id="77" name="Freeform: Shape 37"/>
              <p:cNvSpPr/>
              <p:nvPr/>
            </p:nvSpPr>
            <p:spPr bwMode="auto">
              <a:xfrm>
                <a:off x="4446588" y="2628900"/>
                <a:ext cx="204788" cy="203200"/>
              </a:xfrm>
              <a:custGeom>
                <a:avLst/>
                <a:gdLst/>
                <a:ahLst/>
                <a:cxnLst>
                  <a:cxn ang="0">
                    <a:pos x="12" y="71"/>
                  </a:cxn>
                  <a:cxn ang="0">
                    <a:pos x="0" y="42"/>
                  </a:cxn>
                  <a:cxn ang="0">
                    <a:pos x="12" y="12"/>
                  </a:cxn>
                  <a:cxn ang="0">
                    <a:pos x="42" y="0"/>
                  </a:cxn>
                  <a:cxn ang="0">
                    <a:pos x="72" y="12"/>
                  </a:cxn>
                  <a:cxn ang="0">
                    <a:pos x="84" y="42"/>
                  </a:cxn>
                  <a:cxn ang="0">
                    <a:pos x="72" y="71"/>
                  </a:cxn>
                  <a:cxn ang="0">
                    <a:pos x="42" y="84"/>
                  </a:cxn>
                  <a:cxn ang="0">
                    <a:pos x="12" y="71"/>
                  </a:cxn>
                </a:cxnLst>
                <a:rect l="0" t="0" r="r" b="b"/>
                <a:pathLst>
                  <a:path w="84" h="84">
                    <a:moveTo>
                      <a:pt x="12" y="71"/>
                    </a:move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ubicBezTo>
                      <a:pt x="84" y="53"/>
                      <a:pt x="80" y="63"/>
                      <a:pt x="72" y="71"/>
                    </a:cubicBezTo>
                    <a:cubicBezTo>
                      <a:pt x="64" y="80"/>
                      <a:pt x="54" y="84"/>
                      <a:pt x="42" y="84"/>
                    </a:cubicBezTo>
                    <a:cubicBezTo>
                      <a:pt x="31" y="84"/>
                      <a:pt x="21" y="80"/>
                      <a:pt x="12" y="71"/>
                    </a:cubicBezTo>
                    <a:close/>
                  </a:path>
                </a:pathLst>
              </a:custGeom>
              <a:solidFill>
                <a:schemeClr val="accent1"/>
              </a:solidFill>
              <a:ln w="9525">
                <a:noFill/>
                <a:round/>
              </a:ln>
            </p:spPr>
            <p:txBody>
              <a:bodyPr anchor="ctr"/>
              <a:lstStyle/>
              <a:p>
                <a:pPr algn="ctr"/>
              </a:p>
            </p:txBody>
          </p:sp>
          <p:sp>
            <p:nvSpPr>
              <p:cNvPr id="78" name="Freeform: Shape 38"/>
              <p:cNvSpPr/>
              <p:nvPr/>
            </p:nvSpPr>
            <p:spPr bwMode="auto">
              <a:xfrm>
                <a:off x="3881438" y="4359275"/>
                <a:ext cx="112713" cy="114300"/>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5"/>
              </a:solidFill>
              <a:ln w="9525">
                <a:noFill/>
                <a:round/>
              </a:ln>
            </p:spPr>
            <p:txBody>
              <a:bodyPr anchor="ctr"/>
              <a:lstStyle/>
              <a:p>
                <a:pPr algn="ctr"/>
              </a:p>
            </p:txBody>
          </p:sp>
        </p:grpSp>
        <p:sp>
          <p:nvSpPr>
            <p:cNvPr id="38" name="Arc 78"/>
            <p:cNvSpPr/>
            <p:nvPr/>
          </p:nvSpPr>
          <p:spPr>
            <a:xfrm>
              <a:off x="6121705" y="1692052"/>
              <a:ext cx="4077806" cy="4077803"/>
            </a:xfrm>
            <a:prstGeom prst="arc">
              <a:avLst>
                <a:gd name="adj1" fmla="val 16200000"/>
                <a:gd name="adj2" fmla="val 568677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39" name="Oval 79"/>
            <p:cNvSpPr/>
            <p:nvPr/>
          </p:nvSpPr>
          <p:spPr>
            <a:xfrm>
              <a:off x="7908839" y="1444037"/>
              <a:ext cx="437851" cy="4378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0" name="Oval 80"/>
            <p:cNvSpPr/>
            <p:nvPr/>
          </p:nvSpPr>
          <p:spPr>
            <a:xfrm>
              <a:off x="9247998" y="1956186"/>
              <a:ext cx="437851" cy="4378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1" name="Oval 81"/>
            <p:cNvSpPr/>
            <p:nvPr/>
          </p:nvSpPr>
          <p:spPr>
            <a:xfrm>
              <a:off x="9895763" y="2934207"/>
              <a:ext cx="437851" cy="4378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Oval 82"/>
            <p:cNvSpPr/>
            <p:nvPr/>
          </p:nvSpPr>
          <p:spPr>
            <a:xfrm>
              <a:off x="9912424" y="4065364"/>
              <a:ext cx="437851" cy="4378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3" name="Oval 83"/>
            <p:cNvSpPr/>
            <p:nvPr/>
          </p:nvSpPr>
          <p:spPr>
            <a:xfrm>
              <a:off x="9123580" y="5131779"/>
              <a:ext cx="437851" cy="4378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Oval 84"/>
            <p:cNvSpPr/>
            <p:nvPr/>
          </p:nvSpPr>
          <p:spPr>
            <a:xfrm>
              <a:off x="7908839" y="5550930"/>
              <a:ext cx="437851" cy="4378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4" name="Rectangle: Rounded Corners 180"/>
          <p:cNvSpPr/>
          <p:nvPr/>
        </p:nvSpPr>
        <p:spPr>
          <a:xfrm>
            <a:off x="1301750" y="1522095"/>
            <a:ext cx="526415" cy="544830"/>
          </a:xfrm>
          <a:prstGeom prst="ellipse">
            <a:avLst/>
          </a:prstGeom>
          <a:solidFill>
            <a:schemeClr val="accent2"/>
          </a:solidFill>
          <a:ln w="12700" cap="flat">
            <a:noFill/>
            <a:miter lim="400000"/>
          </a:ln>
          <a:effectLst/>
        </p:spPr>
        <p:txBody>
          <a:bodyPr anchor="ctr"/>
          <a:lstStyle/>
          <a:p>
            <a:pPr algn="ctr"/>
          </a:p>
        </p:txBody>
      </p:sp>
      <p:sp>
        <p:nvSpPr>
          <p:cNvPr id="35" name="Freeform: Shape 181"/>
          <p:cNvSpPr/>
          <p:nvPr/>
        </p:nvSpPr>
        <p:spPr>
          <a:xfrm>
            <a:off x="1460500" y="1663700"/>
            <a:ext cx="262255" cy="262255"/>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p>
        </p:txBody>
      </p:sp>
      <p:grpSp>
        <p:nvGrpSpPr>
          <p:cNvPr id="93" name="组合 92"/>
          <p:cNvGrpSpPr/>
          <p:nvPr/>
        </p:nvGrpSpPr>
        <p:grpSpPr>
          <a:xfrm>
            <a:off x="1224748" y="4007148"/>
            <a:ext cx="526679" cy="526678"/>
            <a:chOff x="1225466" y="3465621"/>
            <a:chExt cx="616904" cy="616902"/>
          </a:xfrm>
        </p:grpSpPr>
        <p:sp>
          <p:nvSpPr>
            <p:cNvPr id="28" name="Rectangle: Rounded Corners 174"/>
            <p:cNvSpPr/>
            <p:nvPr/>
          </p:nvSpPr>
          <p:spPr>
            <a:xfrm>
              <a:off x="1225466" y="3465621"/>
              <a:ext cx="616904" cy="616902"/>
            </a:xfrm>
            <a:prstGeom prst="ellipse">
              <a:avLst/>
            </a:prstGeom>
            <a:solidFill>
              <a:schemeClr val="accent3"/>
            </a:solidFill>
            <a:ln w="12700" cap="flat">
              <a:noFill/>
              <a:miter lim="400000"/>
            </a:ln>
            <a:effectLst/>
          </p:spPr>
          <p:txBody>
            <a:bodyPr anchor="ctr"/>
            <a:lstStyle/>
            <a:p>
              <a:pPr algn="ctr"/>
            </a:p>
          </p:txBody>
        </p:sp>
        <p:sp>
          <p:nvSpPr>
            <p:cNvPr id="29" name="Freeform: Shape 175"/>
            <p:cNvSpPr/>
            <p:nvPr/>
          </p:nvSpPr>
          <p:spPr>
            <a:xfrm>
              <a:off x="1365129" y="3625064"/>
              <a:ext cx="353603" cy="278486"/>
            </a:xfrm>
            <a:custGeom>
              <a:avLst/>
              <a:gdLst/>
              <a:ahLst/>
              <a:cxnLst>
                <a:cxn ang="0">
                  <a:pos x="wd2" y="hd2"/>
                </a:cxn>
                <a:cxn ang="5400000">
                  <a:pos x="wd2" y="hd2"/>
                </a:cxn>
                <a:cxn ang="10800000">
                  <a:pos x="wd2" y="hd2"/>
                </a:cxn>
                <a:cxn ang="16200000">
                  <a:pos x="wd2" y="hd2"/>
                </a:cxn>
              </a:cxnLst>
              <a:rect l="0" t="0" r="r" b="b"/>
              <a:pathLst>
                <a:path w="21542" h="21600" extrusionOk="0">
                  <a:moveTo>
                    <a:pt x="4687" y="0"/>
                  </a:moveTo>
                  <a:cubicBezTo>
                    <a:pt x="4388" y="0"/>
                    <a:pt x="4151" y="312"/>
                    <a:pt x="4151" y="692"/>
                  </a:cubicBezTo>
                  <a:lnTo>
                    <a:pt x="4151" y="2973"/>
                  </a:lnTo>
                  <a:lnTo>
                    <a:pt x="1922" y="2973"/>
                  </a:lnTo>
                  <a:cubicBezTo>
                    <a:pt x="1624" y="2973"/>
                    <a:pt x="1385" y="3276"/>
                    <a:pt x="1385" y="3655"/>
                  </a:cubicBezTo>
                  <a:lnTo>
                    <a:pt x="1385" y="6952"/>
                  </a:lnTo>
                  <a:lnTo>
                    <a:pt x="539" y="6952"/>
                  </a:lnTo>
                  <a:cubicBezTo>
                    <a:pt x="371" y="6952"/>
                    <a:pt x="218" y="7053"/>
                    <a:pt x="116" y="7221"/>
                  </a:cubicBezTo>
                  <a:cubicBezTo>
                    <a:pt x="13" y="7389"/>
                    <a:pt x="-25" y="7608"/>
                    <a:pt x="17" y="7814"/>
                  </a:cubicBezTo>
                  <a:lnTo>
                    <a:pt x="1844" y="16813"/>
                  </a:lnTo>
                  <a:cubicBezTo>
                    <a:pt x="1891" y="17045"/>
                    <a:pt x="2030" y="17228"/>
                    <a:pt x="2211" y="17298"/>
                  </a:cubicBezTo>
                  <a:cubicBezTo>
                    <a:pt x="2642" y="17465"/>
                    <a:pt x="2944" y="17745"/>
                    <a:pt x="3212" y="17999"/>
                  </a:cubicBezTo>
                  <a:cubicBezTo>
                    <a:pt x="3604" y="18368"/>
                    <a:pt x="3943" y="18690"/>
                    <a:pt x="4652" y="18690"/>
                  </a:cubicBezTo>
                  <a:cubicBezTo>
                    <a:pt x="5361" y="18690"/>
                    <a:pt x="5699" y="18368"/>
                    <a:pt x="6091" y="17999"/>
                  </a:cubicBezTo>
                  <a:cubicBezTo>
                    <a:pt x="6514" y="17600"/>
                    <a:pt x="6994" y="17145"/>
                    <a:pt x="7918" y="17145"/>
                  </a:cubicBezTo>
                  <a:cubicBezTo>
                    <a:pt x="8840" y="17145"/>
                    <a:pt x="9315" y="17600"/>
                    <a:pt x="9738" y="17999"/>
                  </a:cubicBezTo>
                  <a:cubicBezTo>
                    <a:pt x="10130" y="18368"/>
                    <a:pt x="10467" y="18690"/>
                    <a:pt x="11177" y="18690"/>
                  </a:cubicBezTo>
                  <a:cubicBezTo>
                    <a:pt x="11887" y="18690"/>
                    <a:pt x="12231" y="18368"/>
                    <a:pt x="12623" y="17999"/>
                  </a:cubicBezTo>
                  <a:cubicBezTo>
                    <a:pt x="13046" y="17600"/>
                    <a:pt x="13519" y="17145"/>
                    <a:pt x="14443" y="17145"/>
                  </a:cubicBezTo>
                  <a:cubicBezTo>
                    <a:pt x="14876" y="17145"/>
                    <a:pt x="15253" y="17251"/>
                    <a:pt x="15600" y="17460"/>
                  </a:cubicBezTo>
                  <a:cubicBezTo>
                    <a:pt x="15836" y="17602"/>
                    <a:pt x="16125" y="17506"/>
                    <a:pt x="16277" y="17235"/>
                  </a:cubicBezTo>
                  <a:lnTo>
                    <a:pt x="21441" y="8038"/>
                  </a:lnTo>
                  <a:cubicBezTo>
                    <a:pt x="21558" y="7829"/>
                    <a:pt x="21575" y="7558"/>
                    <a:pt x="21483" y="7329"/>
                  </a:cubicBezTo>
                  <a:cubicBezTo>
                    <a:pt x="21390" y="7099"/>
                    <a:pt x="21205" y="6952"/>
                    <a:pt x="21003" y="6952"/>
                  </a:cubicBezTo>
                  <a:lnTo>
                    <a:pt x="16884" y="6952"/>
                  </a:lnTo>
                  <a:lnTo>
                    <a:pt x="15861" y="3422"/>
                  </a:lnTo>
                  <a:cubicBezTo>
                    <a:pt x="15783" y="3152"/>
                    <a:pt x="15579" y="2973"/>
                    <a:pt x="15353" y="2973"/>
                  </a:cubicBezTo>
                  <a:lnTo>
                    <a:pt x="8341" y="2973"/>
                  </a:lnTo>
                  <a:lnTo>
                    <a:pt x="7706" y="476"/>
                  </a:lnTo>
                  <a:cubicBezTo>
                    <a:pt x="7634" y="193"/>
                    <a:pt x="7425" y="0"/>
                    <a:pt x="7191" y="0"/>
                  </a:cubicBezTo>
                  <a:lnTo>
                    <a:pt x="4687" y="0"/>
                  </a:lnTo>
                  <a:close/>
                  <a:moveTo>
                    <a:pt x="5230" y="1374"/>
                  </a:moveTo>
                  <a:cubicBezTo>
                    <a:pt x="5230" y="1374"/>
                    <a:pt x="6803" y="1374"/>
                    <a:pt x="6803" y="1374"/>
                  </a:cubicBezTo>
                  <a:lnTo>
                    <a:pt x="7212" y="2973"/>
                  </a:lnTo>
                  <a:lnTo>
                    <a:pt x="5230" y="2973"/>
                  </a:lnTo>
                  <a:lnTo>
                    <a:pt x="5230" y="1374"/>
                  </a:lnTo>
                  <a:close/>
                  <a:moveTo>
                    <a:pt x="2465" y="4347"/>
                  </a:moveTo>
                  <a:cubicBezTo>
                    <a:pt x="2465" y="4347"/>
                    <a:pt x="4292" y="4347"/>
                    <a:pt x="4292" y="4347"/>
                  </a:cubicBezTo>
                  <a:lnTo>
                    <a:pt x="14979" y="4347"/>
                  </a:lnTo>
                  <a:lnTo>
                    <a:pt x="15734" y="6952"/>
                  </a:lnTo>
                  <a:lnTo>
                    <a:pt x="2465" y="6952"/>
                  </a:lnTo>
                  <a:lnTo>
                    <a:pt x="2465" y="4347"/>
                  </a:lnTo>
                  <a:close/>
                  <a:moveTo>
                    <a:pt x="1237" y="8326"/>
                  </a:moveTo>
                  <a:lnTo>
                    <a:pt x="19952" y="8326"/>
                  </a:lnTo>
                  <a:cubicBezTo>
                    <a:pt x="19952" y="8326"/>
                    <a:pt x="15642" y="16005"/>
                    <a:pt x="15642" y="16005"/>
                  </a:cubicBezTo>
                  <a:cubicBezTo>
                    <a:pt x="15270" y="15852"/>
                    <a:pt x="14871" y="15771"/>
                    <a:pt x="14443" y="15771"/>
                  </a:cubicBezTo>
                  <a:cubicBezTo>
                    <a:pt x="13163" y="15771"/>
                    <a:pt x="12447" y="16447"/>
                    <a:pt x="11974" y="16894"/>
                  </a:cubicBezTo>
                  <a:cubicBezTo>
                    <a:pt x="11633" y="17215"/>
                    <a:pt x="11530" y="17316"/>
                    <a:pt x="11177" y="17316"/>
                  </a:cubicBezTo>
                  <a:cubicBezTo>
                    <a:pt x="10824" y="17316"/>
                    <a:pt x="10721" y="17215"/>
                    <a:pt x="10380" y="16894"/>
                  </a:cubicBezTo>
                  <a:cubicBezTo>
                    <a:pt x="9907" y="16447"/>
                    <a:pt x="9196" y="15771"/>
                    <a:pt x="7918" y="15771"/>
                  </a:cubicBezTo>
                  <a:cubicBezTo>
                    <a:pt x="6638" y="15771"/>
                    <a:pt x="5923" y="16447"/>
                    <a:pt x="5449" y="16894"/>
                  </a:cubicBezTo>
                  <a:cubicBezTo>
                    <a:pt x="5108" y="17215"/>
                    <a:pt x="5004" y="17316"/>
                    <a:pt x="4652" y="17316"/>
                  </a:cubicBezTo>
                  <a:cubicBezTo>
                    <a:pt x="4298" y="17316"/>
                    <a:pt x="4195" y="17215"/>
                    <a:pt x="3854" y="16894"/>
                  </a:cubicBezTo>
                  <a:cubicBezTo>
                    <a:pt x="3601" y="16656"/>
                    <a:pt x="3272" y="16347"/>
                    <a:pt x="2817" y="16112"/>
                  </a:cubicBezTo>
                  <a:lnTo>
                    <a:pt x="1237" y="8326"/>
                  </a:lnTo>
                  <a:close/>
                  <a:moveTo>
                    <a:pt x="1442" y="18681"/>
                  </a:moveTo>
                  <a:cubicBezTo>
                    <a:pt x="1144" y="18681"/>
                    <a:pt x="906" y="18993"/>
                    <a:pt x="906" y="19373"/>
                  </a:cubicBezTo>
                  <a:cubicBezTo>
                    <a:pt x="906" y="19752"/>
                    <a:pt x="1144" y="20055"/>
                    <a:pt x="1442" y="20055"/>
                  </a:cubicBezTo>
                  <a:cubicBezTo>
                    <a:pt x="2365" y="20055"/>
                    <a:pt x="2846" y="20510"/>
                    <a:pt x="3269" y="20908"/>
                  </a:cubicBezTo>
                  <a:cubicBezTo>
                    <a:pt x="3660" y="21278"/>
                    <a:pt x="3999" y="21600"/>
                    <a:pt x="4708" y="21600"/>
                  </a:cubicBezTo>
                  <a:cubicBezTo>
                    <a:pt x="5417" y="21600"/>
                    <a:pt x="5755" y="21278"/>
                    <a:pt x="6147" y="20908"/>
                  </a:cubicBezTo>
                  <a:cubicBezTo>
                    <a:pt x="6570" y="20510"/>
                    <a:pt x="7051" y="20055"/>
                    <a:pt x="7974" y="20055"/>
                  </a:cubicBezTo>
                  <a:cubicBezTo>
                    <a:pt x="8897" y="20055"/>
                    <a:pt x="9378" y="20510"/>
                    <a:pt x="9801" y="20908"/>
                  </a:cubicBezTo>
                  <a:cubicBezTo>
                    <a:pt x="10193" y="21278"/>
                    <a:pt x="10530" y="21600"/>
                    <a:pt x="11240" y="21600"/>
                  </a:cubicBezTo>
                  <a:cubicBezTo>
                    <a:pt x="11949" y="21600"/>
                    <a:pt x="12287" y="21278"/>
                    <a:pt x="12679" y="20908"/>
                  </a:cubicBezTo>
                  <a:cubicBezTo>
                    <a:pt x="13102" y="20510"/>
                    <a:pt x="13577" y="20055"/>
                    <a:pt x="14499" y="20055"/>
                  </a:cubicBezTo>
                  <a:cubicBezTo>
                    <a:pt x="15423" y="20055"/>
                    <a:pt x="15904" y="20510"/>
                    <a:pt x="16326" y="20908"/>
                  </a:cubicBezTo>
                  <a:cubicBezTo>
                    <a:pt x="16718" y="21278"/>
                    <a:pt x="17056" y="21600"/>
                    <a:pt x="17765" y="21600"/>
                  </a:cubicBezTo>
                  <a:cubicBezTo>
                    <a:pt x="18063" y="21600"/>
                    <a:pt x="18309" y="21288"/>
                    <a:pt x="18309" y="20908"/>
                  </a:cubicBezTo>
                  <a:cubicBezTo>
                    <a:pt x="18309" y="20529"/>
                    <a:pt x="18063" y="20226"/>
                    <a:pt x="17765" y="20226"/>
                  </a:cubicBezTo>
                  <a:cubicBezTo>
                    <a:pt x="17412" y="20226"/>
                    <a:pt x="17309" y="20125"/>
                    <a:pt x="16968" y="19804"/>
                  </a:cubicBezTo>
                  <a:cubicBezTo>
                    <a:pt x="16494" y="19357"/>
                    <a:pt x="15779" y="18681"/>
                    <a:pt x="14499" y="18681"/>
                  </a:cubicBezTo>
                  <a:cubicBezTo>
                    <a:pt x="13221" y="18681"/>
                    <a:pt x="12510" y="19357"/>
                    <a:pt x="12037" y="19804"/>
                  </a:cubicBezTo>
                  <a:cubicBezTo>
                    <a:pt x="11697" y="20125"/>
                    <a:pt x="11593" y="20226"/>
                    <a:pt x="11240" y="20226"/>
                  </a:cubicBezTo>
                  <a:cubicBezTo>
                    <a:pt x="10887" y="20226"/>
                    <a:pt x="10785" y="20125"/>
                    <a:pt x="10443" y="19804"/>
                  </a:cubicBezTo>
                  <a:cubicBezTo>
                    <a:pt x="9970" y="19357"/>
                    <a:pt x="9253" y="18681"/>
                    <a:pt x="7974" y="18681"/>
                  </a:cubicBezTo>
                  <a:cubicBezTo>
                    <a:pt x="6695" y="18681"/>
                    <a:pt x="5978" y="19357"/>
                    <a:pt x="5505" y="19804"/>
                  </a:cubicBezTo>
                  <a:cubicBezTo>
                    <a:pt x="5164" y="20125"/>
                    <a:pt x="5061" y="20226"/>
                    <a:pt x="4708" y="20226"/>
                  </a:cubicBezTo>
                  <a:cubicBezTo>
                    <a:pt x="4355" y="20226"/>
                    <a:pt x="4252" y="20125"/>
                    <a:pt x="3911" y="19804"/>
                  </a:cubicBezTo>
                  <a:cubicBezTo>
                    <a:pt x="3438" y="19357"/>
                    <a:pt x="2721" y="18681"/>
                    <a:pt x="1442" y="18681"/>
                  </a:cubicBezTo>
                  <a:close/>
                </a:path>
              </a:pathLst>
            </a:custGeom>
            <a:solidFill>
              <a:srgbClr val="FFFFFF"/>
            </a:solidFill>
            <a:ln w="12700" cap="flat">
              <a:noFill/>
              <a:miter lim="400000"/>
            </a:ln>
            <a:effectLst/>
          </p:spPr>
          <p:txBody>
            <a:bodyPr anchor="ctr"/>
            <a:lstStyle/>
            <a:p>
              <a:pPr algn="ctr"/>
            </a:p>
          </p:txBody>
        </p:sp>
      </p:grpSp>
      <p:pic>
        <p:nvPicPr>
          <p:cNvPr id="79" name="图片 78"/>
          <p:cNvPicPr>
            <a:picLocks noChangeAspect="1"/>
          </p:cNvPicPr>
          <p:nvPr/>
        </p:nvPicPr>
        <p:blipFill rotWithShape="1">
          <a:blip r:embed="rId2" cstate="screen"/>
          <a:srcRect/>
          <a:stretch>
            <a:fillRect/>
          </a:stretch>
        </p:blipFill>
        <p:spPr>
          <a:xfrm>
            <a:off x="338307" y="292100"/>
            <a:ext cx="1072811" cy="787400"/>
          </a:xfrm>
          <a:prstGeom prst="rect">
            <a:avLst/>
          </a:prstGeom>
        </p:spPr>
      </p:pic>
      <p:sp>
        <p:nvSpPr>
          <p:cNvPr id="81" name="文本框 80"/>
          <p:cNvSpPr txBox="1"/>
          <p:nvPr/>
        </p:nvSpPr>
        <p:spPr>
          <a:xfrm>
            <a:off x="1534160" y="363220"/>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风控措施</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grpSp>
        <p:nvGrpSpPr>
          <p:cNvPr id="100" name="组合 99"/>
          <p:cNvGrpSpPr/>
          <p:nvPr/>
        </p:nvGrpSpPr>
        <p:grpSpPr>
          <a:xfrm>
            <a:off x="1897380" y="1079501"/>
            <a:ext cx="4701540" cy="2676025"/>
            <a:chOff x="7414778" y="3278295"/>
            <a:chExt cx="4701254" cy="1735465"/>
          </a:xfrm>
        </p:grpSpPr>
        <p:sp>
          <p:nvSpPr>
            <p:cNvPr id="101" name="矩形 100"/>
            <p:cNvSpPr/>
            <p:nvPr/>
          </p:nvSpPr>
          <p:spPr>
            <a:xfrm>
              <a:off x="7414778" y="3624624"/>
              <a:ext cx="4701254" cy="138913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kern="0" dirty="0">
                  <a:latin typeface="华文楷体" panose="02010600040101010101" charset="-122"/>
                  <a:ea typeface="华文楷体" panose="02010600040101010101" charset="-122"/>
                  <a:sym typeface="+mn-ea"/>
                </a:rPr>
                <a:t>洛阳古都发展集团有限公司，主体评级AA，洛阳市老城区最大的ZF平台，实控人为老城区财政局，总资产155.26亿元，担保方通过决议，为本产品承担连带担保责任。</a:t>
              </a:r>
              <a:endParaRPr lang="en-US" altLang="zh-CN" sz="1600" b="1" kern="0" dirty="0">
                <a:latin typeface="华文楷体" panose="02010600040101010101" charset="-122"/>
                <a:ea typeface="华文楷体" panose="02010600040101010101" charset="-122"/>
                <a:sym typeface="+mn-ea"/>
              </a:endParaRPr>
            </a:p>
            <a:p>
              <a:pPr algn="just">
                <a:lnSpc>
                  <a:spcPct val="120000"/>
                </a:lnSpc>
              </a:pPr>
              <a:r>
                <a:rPr lang="zh-CN" altLang="en-US" sz="1600" b="1" kern="0" dirty="0">
                  <a:latin typeface="华文楷体" panose="02010600040101010101" charset="-122"/>
                  <a:ea typeface="华文楷体" panose="02010600040101010101" charset="-122"/>
                  <a:sym typeface="+mn-ea"/>
                </a:rPr>
                <a:t>洛阳古都丽景控股集团有限公司，主体评级</a:t>
              </a:r>
              <a:r>
                <a:rPr lang="en-US" altLang="zh-CN" sz="1600" b="1" kern="0" dirty="0">
                  <a:latin typeface="华文楷体" panose="02010600040101010101" charset="-122"/>
                  <a:ea typeface="华文楷体" panose="02010600040101010101" charset="-122"/>
                  <a:sym typeface="+mn-ea"/>
                </a:rPr>
                <a:t>AA</a:t>
              </a:r>
              <a:r>
                <a:rPr lang="zh-CN" altLang="en-US" sz="1600" b="1" kern="0" dirty="0">
                  <a:latin typeface="华文楷体" panose="02010600040101010101" charset="-122"/>
                  <a:ea typeface="华文楷体" panose="02010600040101010101" charset="-122"/>
                  <a:sym typeface="+mn-ea"/>
                </a:rPr>
                <a:t>洛阳市老城区</a:t>
              </a:r>
              <a:r>
                <a:rPr lang="en-US" altLang="zh-CN" sz="1600" b="1" kern="0" dirty="0">
                  <a:latin typeface="华文楷体" panose="02010600040101010101" charset="-122"/>
                  <a:ea typeface="华文楷体" panose="02010600040101010101" charset="-122"/>
                  <a:sym typeface="+mn-ea"/>
                </a:rPr>
                <a:t>CZ</a:t>
              </a:r>
              <a:r>
                <a:rPr lang="zh-CN" altLang="en-US" sz="1600" b="1" kern="0" dirty="0">
                  <a:latin typeface="华文楷体" panose="02010600040101010101" charset="-122"/>
                  <a:ea typeface="华文楷体" panose="02010600040101010101" charset="-122"/>
                  <a:sym typeface="+mn-ea"/>
                </a:rPr>
                <a:t>局直接控制平台，资产规模近</a:t>
              </a:r>
              <a:r>
                <a:rPr lang="en-US" altLang="zh-CN" sz="1600" b="1" kern="0" dirty="0">
                  <a:latin typeface="华文楷体" panose="02010600040101010101" charset="-122"/>
                  <a:ea typeface="华文楷体" panose="02010600040101010101" charset="-122"/>
                  <a:sym typeface="+mn-ea"/>
                </a:rPr>
                <a:t>300</a:t>
              </a:r>
              <a:r>
                <a:rPr lang="zh-CN" altLang="en-US" sz="1600" b="1" kern="0" dirty="0">
                  <a:latin typeface="华文楷体" panose="02010600040101010101" charset="-122"/>
                  <a:ea typeface="华文楷体" panose="02010600040101010101" charset="-122"/>
                  <a:sym typeface="+mn-ea"/>
                </a:rPr>
                <a:t>亿元。</a:t>
              </a:r>
              <a:endParaRPr lang="zh-CN" altLang="en-US" sz="1600" b="1" dirty="0">
                <a:latin typeface="+mn-ea"/>
              </a:endParaRPr>
            </a:p>
          </p:txBody>
        </p:sp>
        <p:sp>
          <p:nvSpPr>
            <p:cNvPr id="102" name="矩形 101"/>
            <p:cNvSpPr/>
            <p:nvPr/>
          </p:nvSpPr>
          <p:spPr>
            <a:xfrm>
              <a:off x="7483989" y="3278295"/>
              <a:ext cx="2891951" cy="33104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buClrTx/>
                <a:buSzTx/>
                <a:buFontTx/>
              </a:pP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rPr>
                <a:t>双</a:t>
              </a:r>
              <a:r>
                <a:rPr lang="en-US" altLang="zh-CN" sz="2400" b="1" dirty="0">
                  <a:solidFill>
                    <a:srgbClr val="FF0000"/>
                  </a:solidFill>
                  <a:latin typeface="华文楷体" panose="02010600040101010101" charset="-122"/>
                  <a:ea typeface="华文楷体" panose="02010600040101010101" charset="-122"/>
                  <a:cs typeface="华文楷体" panose="02010600040101010101" charset="-122"/>
                  <a:sym typeface="+mn-ea"/>
                </a:rPr>
                <a:t>AA</a:t>
              </a: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rPr>
                <a:t>国企平台担保</a:t>
              </a:r>
              <a:endPar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grpSp>
      <p:grpSp>
        <p:nvGrpSpPr>
          <p:cNvPr id="103" name="组合 102"/>
          <p:cNvGrpSpPr/>
          <p:nvPr/>
        </p:nvGrpSpPr>
        <p:grpSpPr>
          <a:xfrm>
            <a:off x="1809200" y="3709513"/>
            <a:ext cx="4632960" cy="1257370"/>
            <a:chOff x="7345559" y="3424915"/>
            <a:chExt cx="4632960" cy="936596"/>
          </a:xfrm>
        </p:grpSpPr>
        <p:sp>
          <p:nvSpPr>
            <p:cNvPr id="104" name="矩形 103"/>
            <p:cNvSpPr/>
            <p:nvPr/>
          </p:nvSpPr>
          <p:spPr>
            <a:xfrm>
              <a:off x="7345559" y="3816140"/>
              <a:ext cx="4632960" cy="54537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3350" marR="0" lvl="0" indent="0" algn="l" defTabSz="914400" rtl="0" fontAlgn="auto">
                <a:lnSpc>
                  <a:spcPts val="2500"/>
                </a:lnSpc>
                <a:spcBef>
                  <a:spcPts val="600"/>
                </a:spcBef>
                <a:spcAft>
                  <a:spcPts val="0"/>
                </a:spcAft>
                <a:buClrTx/>
                <a:buSzTx/>
                <a:buFontTx/>
                <a:buNone/>
                <a:defRPr/>
              </a:pPr>
              <a:r>
                <a:rPr lang="zh-CN" altLang="en-US" sz="1600" b="1" kern="0" dirty="0">
                  <a:latin typeface="华文楷体" panose="02010600040101010101" charset="-122"/>
                  <a:ea typeface="华文楷体" panose="02010600040101010101" charset="-122"/>
                  <a:sym typeface="+mn-ea"/>
                </a:rPr>
                <a:t>发行方提供</a:t>
              </a:r>
              <a:r>
                <a:rPr lang="en-US" altLang="zh-CN" sz="1600" b="1" kern="0" dirty="0">
                  <a:latin typeface="华文楷体" panose="02010600040101010101" charset="-122"/>
                  <a:ea typeface="华文楷体" panose="02010600040101010101" charset="-122"/>
                  <a:sym typeface="+mn-ea"/>
                </a:rPr>
                <a:t>2.4</a:t>
              </a:r>
              <a:r>
                <a:rPr lang="zh-CN" altLang="en-US" sz="1600" b="1" kern="0" dirty="0">
                  <a:latin typeface="华文楷体" panose="02010600040101010101" charset="-122"/>
                  <a:ea typeface="华文楷体" panose="02010600040101010101" charset="-122"/>
                  <a:sym typeface="+mn-ea"/>
                </a:rPr>
                <a:t>倍公司确权应收账款质押，债务方确权回购并在中登网质押登记。</a:t>
              </a:r>
              <a:endParaRPr lang="zh-CN" altLang="en-US" sz="1600" dirty="0">
                <a:solidFill>
                  <a:schemeClr val="tx1">
                    <a:lumMod val="75000"/>
                    <a:lumOff val="25000"/>
                  </a:schemeClr>
                </a:solidFill>
                <a:latin typeface="+mn-ea"/>
              </a:endParaRPr>
            </a:p>
          </p:txBody>
        </p:sp>
        <p:sp>
          <p:nvSpPr>
            <p:cNvPr id="105" name="矩形 104"/>
            <p:cNvSpPr/>
            <p:nvPr/>
          </p:nvSpPr>
          <p:spPr>
            <a:xfrm>
              <a:off x="7483988" y="3424915"/>
              <a:ext cx="2707497" cy="38023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buClrTx/>
                <a:buSzTx/>
                <a:buFontTx/>
              </a:pP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rPr>
                <a:t>足额应收账款质押</a:t>
              </a:r>
              <a:endPar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grpSp>
      <p:grpSp>
        <p:nvGrpSpPr>
          <p:cNvPr id="106" name="组合 105"/>
          <p:cNvGrpSpPr/>
          <p:nvPr/>
        </p:nvGrpSpPr>
        <p:grpSpPr>
          <a:xfrm>
            <a:off x="1850370" y="5137366"/>
            <a:ext cx="6007177" cy="1319998"/>
            <a:chOff x="7436981" y="2404034"/>
            <a:chExt cx="6006811" cy="1695377"/>
          </a:xfrm>
        </p:grpSpPr>
        <p:sp>
          <p:nvSpPr>
            <p:cNvPr id="108" name="矩形 107"/>
            <p:cNvSpPr/>
            <p:nvPr/>
          </p:nvSpPr>
          <p:spPr>
            <a:xfrm>
              <a:off x="7473300" y="3413508"/>
              <a:ext cx="2050552" cy="68590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buClrTx/>
                <a:buSzTx/>
                <a:buFontTx/>
              </a:pP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rPr>
                <a:t>银行监管</a:t>
              </a:r>
              <a:endPar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9" name="矩形 8"/>
            <p:cNvSpPr/>
            <p:nvPr/>
          </p:nvSpPr>
          <p:spPr>
            <a:xfrm>
              <a:off x="7436981" y="2404034"/>
              <a:ext cx="6006811" cy="65562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buClrTx/>
                <a:buSzTx/>
                <a:buFontTx/>
              </a:pP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rPr>
                <a:t>第三方律师事务，会计事务所参与项目尽调</a:t>
              </a:r>
              <a:endParaRPr lang="zh-CN" altLang="en-US" sz="2400" b="1" dirty="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grpSp>
      <p:pic>
        <p:nvPicPr>
          <p:cNvPr id="6" name="图形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3218" y="5137366"/>
            <a:ext cx="541235" cy="520943"/>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599" y="5866906"/>
            <a:ext cx="609601" cy="6096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12" presetClass="entr" presetSubtype="8"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p:tgtEl>
                                          <p:spTgt spid="100"/>
                                        </p:tgtEl>
                                        <p:attrNameLst>
                                          <p:attrName>ppt_x</p:attrName>
                                        </p:attrNameLst>
                                      </p:cBhvr>
                                      <p:tavLst>
                                        <p:tav tm="0">
                                          <p:val>
                                            <p:strVal val="#ppt_x-#ppt_w*1.125000"/>
                                          </p:val>
                                        </p:tav>
                                        <p:tav tm="100000">
                                          <p:val>
                                            <p:strVal val="#ppt_x"/>
                                          </p:val>
                                        </p:tav>
                                      </p:tavLst>
                                    </p:anim>
                                    <p:animEffect transition="in" filter="wipe(right)">
                                      <p:cBhvr>
                                        <p:cTn id="13" dur="500"/>
                                        <p:tgtEl>
                                          <p:spTgt spid="100"/>
                                        </p:tgtEl>
                                      </p:cBhvr>
                                    </p:animEffect>
                                  </p:childTnLst>
                                </p:cTn>
                              </p:par>
                              <p:par>
                                <p:cTn id="14" presetID="12" presetClass="entr" presetSubtype="8"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500"/>
                                        <p:tgtEl>
                                          <p:spTgt spid="103"/>
                                        </p:tgtEl>
                                        <p:attrNameLst>
                                          <p:attrName>ppt_x</p:attrName>
                                        </p:attrNameLst>
                                      </p:cBhvr>
                                      <p:tavLst>
                                        <p:tav tm="0">
                                          <p:val>
                                            <p:strVal val="#ppt_x-#ppt_w*1.125000"/>
                                          </p:val>
                                        </p:tav>
                                        <p:tav tm="100000">
                                          <p:val>
                                            <p:strVal val="#ppt_x"/>
                                          </p:val>
                                        </p:tav>
                                      </p:tavLst>
                                    </p:anim>
                                    <p:animEffect transition="in" filter="wipe(right)">
                                      <p:cBhvr>
                                        <p:cTn id="17" dur="500"/>
                                        <p:tgtEl>
                                          <p:spTgt spid="103"/>
                                        </p:tgtEl>
                                      </p:cBhvr>
                                    </p:animEffect>
                                  </p:childTnLst>
                                </p:cTn>
                              </p:par>
                              <p:par>
                                <p:cTn id="18" presetID="12" presetClass="entr" presetSubtype="8" fill="hold" nodeType="with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additive="base">
                                        <p:cTn id="20" dur="500"/>
                                        <p:tgtEl>
                                          <p:spTgt spid="106"/>
                                        </p:tgtEl>
                                        <p:attrNameLst>
                                          <p:attrName>ppt_x</p:attrName>
                                        </p:attrNameLst>
                                      </p:cBhvr>
                                      <p:tavLst>
                                        <p:tav tm="0">
                                          <p:val>
                                            <p:strVal val="#ppt_x-#ppt_w*1.125000"/>
                                          </p:val>
                                        </p:tav>
                                        <p:tav tm="100000">
                                          <p:val>
                                            <p:strVal val="#ppt_x"/>
                                          </p:val>
                                        </p:tav>
                                      </p:tavLst>
                                    </p:anim>
                                    <p:animEffect transition="in" filter="wipe(right)">
                                      <p:cBhvr>
                                        <p:cTn id="21" dur="500"/>
                                        <p:tgtEl>
                                          <p:spTgt spid="106"/>
                                        </p:tgtEl>
                                      </p:cBhvr>
                                    </p:animEffect>
                                  </p:childTnLst>
                                </p:cTn>
                              </p:par>
                            </p:childTnLst>
                          </p:cTn>
                        </p:par>
                        <p:par>
                          <p:cTn id="22" fill="hold">
                            <p:stCondLst>
                              <p:cond delay="500"/>
                            </p:stCondLst>
                            <p:childTnLst>
                              <p:par>
                                <p:cTn id="23" presetID="3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1" cstate="screen"/>
          <a:srcRect/>
          <a:stretch>
            <a:fillRect/>
          </a:stretch>
        </p:blipFill>
        <p:spPr>
          <a:xfrm>
            <a:off x="338307" y="292100"/>
            <a:ext cx="1072811" cy="787400"/>
          </a:xfrm>
          <a:prstGeom prst="rect">
            <a:avLst/>
          </a:prstGeom>
        </p:spPr>
      </p:pic>
      <p:sp>
        <p:nvSpPr>
          <p:cNvPr id="69" name="文本框 68"/>
          <p:cNvSpPr txBox="1"/>
          <p:nvPr/>
        </p:nvSpPr>
        <p:spPr>
          <a:xfrm>
            <a:off x="1663700" y="424815"/>
            <a:ext cx="3295015" cy="52197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rPr>
              <a:t>担保方介绍</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mn-cs"/>
            </a:endParaRPr>
          </a:p>
        </p:txBody>
      </p:sp>
      <p:sp>
        <p:nvSpPr>
          <p:cNvPr id="3" name="文本框 2"/>
          <p:cNvSpPr txBox="1"/>
          <p:nvPr/>
        </p:nvSpPr>
        <p:spPr>
          <a:xfrm>
            <a:off x="591820" y="1170305"/>
            <a:ext cx="11020425" cy="5262245"/>
          </a:xfrm>
          <a:prstGeom prst="rect">
            <a:avLst/>
          </a:prstGeom>
          <a:noFill/>
        </p:spPr>
        <p:txBody>
          <a:bodyPr wrap="square" rtlCol="0" anchor="t">
            <a:spAutoFit/>
          </a:bodyPr>
          <a:lstStyle/>
          <a:p>
            <a:pPr indent="406400" algn="just">
              <a:lnSpc>
                <a:spcPct val="150000"/>
              </a:lnSpc>
              <a:buClrTx/>
              <a:buSzTx/>
              <a:buFontTx/>
              <a:extLst>
                <a:ext uri="{35155182-B16C-46BC-9424-99874614C6A1}">
                  <wpsdc:indentchars xmlns:wpsdc="http://www.wps.cn/officeDocument/2017/drawingmlCustomData" val="200" checksum="1740828767"/>
                </a:ext>
              </a:extLst>
            </a:pPr>
            <a:r>
              <a:rPr lang="zh-CN" altLang="en-US" sz="1600" b="1" dirty="0">
                <a:latin typeface="华文楷体" panose="02010600040101010101" charset="-122"/>
                <a:ea typeface="华文楷体" panose="02010600040101010101" charset="-122"/>
                <a:cs typeface="华文楷体" panose="02010600040101010101" charset="-122"/>
                <a:sym typeface="+mn-ea"/>
              </a:rPr>
              <a:t>洛阳市人民政府批准组建的全市唯一一家国有资本运营公司，注册资本 10 亿元。</a:t>
            </a:r>
            <a:endParaRPr lang="zh-CN" altLang="en-US" sz="1600" b="1" dirty="0">
              <a:latin typeface="华文楷体" panose="02010600040101010101" charset="-122"/>
              <a:ea typeface="华文楷体" panose="02010600040101010101" charset="-122"/>
              <a:cs typeface="华文楷体" panose="02010600040101010101" charset="-122"/>
              <a:sym typeface="+mn-ea"/>
            </a:endParaRPr>
          </a:p>
          <a:p>
            <a:pPr indent="406400" algn="just">
              <a:lnSpc>
                <a:spcPct val="150000"/>
              </a:lnSpc>
              <a:buClrTx/>
              <a:buSzTx/>
              <a:buFontTx/>
              <a:extLst>
                <a:ext uri="{35155182-B16C-46BC-9424-99874614C6A1}">
                  <wpsdc:indentchars xmlns:wpsdc="http://www.wps.cn/officeDocument/2017/drawingmlCustomData" val="200" checksum="1740828767"/>
                </a:ext>
              </a:extLst>
            </a:pPr>
            <a:r>
              <a:rPr lang="zh-CN" altLang="en-US" sz="1600" b="1" dirty="0">
                <a:latin typeface="华文楷体" panose="02010600040101010101" charset="-122"/>
                <a:ea typeface="华文楷体" panose="02010600040101010101" charset="-122"/>
                <a:cs typeface="华文楷体" panose="02010600040101010101" charset="-122"/>
                <a:sym typeface="+mn-ea"/>
              </a:rPr>
              <a:t>古都集团坚持国有资本市场化运营，通过股权、基金投资，培育孵化，价值管理等方式，重点进行文化旅游产业投资、人工智能和新能源等创新型企业投资、城市建设和新型基础设施建设投资、贸易类企业并购及科创园、文化产业园建设。旗下拥有洛阳古都资产管理有限公司、深圳丽景融合控股有限公司、洛阳金元古城文化建设有限公司等10家二级全资子公司，控股、参股吉林金冠电器股份公司、特富特科技（深圳）有限公司、洛阳正硕电子科技有限公司、洛阳东都垚元控股有限公司等 13 家子公司。</a:t>
            </a:r>
            <a:endParaRPr lang="zh-CN" altLang="en-US" sz="1600" b="1" dirty="0">
              <a:latin typeface="华文楷体" panose="02010600040101010101" charset="-122"/>
              <a:ea typeface="华文楷体" panose="02010600040101010101" charset="-122"/>
              <a:cs typeface="华文楷体" panose="02010600040101010101" charset="-122"/>
              <a:sym typeface="+mn-ea"/>
            </a:endParaRPr>
          </a:p>
          <a:p>
            <a:pPr indent="406400" algn="just">
              <a:lnSpc>
                <a:spcPct val="150000"/>
              </a:lnSpc>
              <a:buClrTx/>
              <a:buSzTx/>
              <a:buFontTx/>
              <a:extLst>
                <a:ext uri="{35155182-B16C-46BC-9424-99874614C6A1}">
                  <wpsdc:indentchars xmlns:wpsdc="http://www.wps.cn/officeDocument/2017/drawingmlCustomData" val="200" checksum="1740828767"/>
                </a:ext>
              </a:extLst>
            </a:pPr>
            <a:r>
              <a:rPr lang="zh-CN" altLang="en-US" sz="1600" b="1" dirty="0">
                <a:latin typeface="华文楷体" panose="02010600040101010101" charset="-122"/>
                <a:ea typeface="华文楷体" panose="02010600040101010101" charset="-122"/>
                <a:cs typeface="华文楷体" panose="02010600040101010101" charset="-122"/>
                <a:sym typeface="+mn-ea"/>
              </a:rPr>
              <a:t>古都集团成立以来，成功打造洛邑古城，使之成为河洛大地靓丽名片；倾力打造古都科创园、古都影视文化产业园，为高新技术和影视文化企业孵化培育、产业集聚搭建优质平台；抢抓机遇收购金冠股份等上市公司，为实施资本运作和进军新能源领域占领先机。</a:t>
            </a:r>
            <a:endParaRPr lang="zh-CN" altLang="en-US" sz="1600" b="1" dirty="0">
              <a:latin typeface="华文楷体" panose="02010600040101010101" charset="-122"/>
              <a:ea typeface="华文楷体" panose="02010600040101010101" charset="-122"/>
              <a:cs typeface="华文楷体" panose="02010600040101010101" charset="-122"/>
              <a:sym typeface="+mn-ea"/>
            </a:endParaRPr>
          </a:p>
          <a:p>
            <a:pPr indent="406400" algn="just">
              <a:lnSpc>
                <a:spcPct val="150000"/>
              </a:lnSpc>
              <a:buClrTx/>
              <a:buSzTx/>
              <a:buFontTx/>
              <a:extLst>
                <a:ext uri="{35155182-B16C-46BC-9424-99874614C6A1}">
                  <wpsdc:indentchars xmlns:wpsdc="http://www.wps.cn/officeDocument/2017/drawingmlCustomData" val="200" checksum="1740828767"/>
                </a:ext>
              </a:extLst>
            </a:pPr>
            <a:r>
              <a:rPr lang="zh-CN" altLang="en-US" sz="1600" b="1" dirty="0">
                <a:latin typeface="华文楷体" panose="02010600040101010101" charset="-122"/>
                <a:ea typeface="华文楷体" panose="02010600040101010101" charset="-122"/>
                <a:cs typeface="华文楷体" panose="02010600040101010101" charset="-122"/>
                <a:sym typeface="+mn-ea"/>
              </a:rPr>
              <a:t>放眼未来，集团将根植河洛大地，充分发挥国有资本运营公司体制机制优势，坚定市场化方向，提升资源整合能力，融合资金聚变能力，发扬“用心、创心、恒心、信心”的古都精神，以开拓进取的精神深耕细作，以开放创新的姿态合作共赢，朝着经济效益、社会效益、文化生态效益一流的现代化企业迈进。</a:t>
            </a:r>
            <a:endParaRPr lang="zh-CN" altLang="en-US" sz="1600" b="1" dirty="0">
              <a:latin typeface="华文楷体" panose="02010600040101010101" charset="-122"/>
              <a:ea typeface="华文楷体" panose="02010600040101010101" charset="-122"/>
              <a:cs typeface="华文楷体" panose="02010600040101010101" charset="-122"/>
              <a:sym typeface="+mn-ea"/>
            </a:endParaRPr>
          </a:p>
          <a:p>
            <a:pPr indent="406400" algn="just">
              <a:lnSpc>
                <a:spcPct val="150000"/>
              </a:lnSpc>
              <a:buClrTx/>
              <a:buSzTx/>
              <a:buFontTx/>
              <a:extLst>
                <a:ext uri="{35155182-B16C-46BC-9424-99874614C6A1}">
                  <wpsdc:indentchars xmlns:wpsdc="http://www.wps.cn/officeDocument/2017/drawingmlCustomData" val="200" checksum="1740828767"/>
                </a:ext>
              </a:extLst>
            </a:pPr>
            <a:r>
              <a:rPr lang="zh-CN" altLang="en-US" sz="1600" b="1" dirty="0">
                <a:latin typeface="华文楷体" panose="02010600040101010101" charset="-122"/>
                <a:ea typeface="华文楷体" panose="02010600040101010101" charset="-122"/>
                <a:cs typeface="华文楷体" panose="02010600040101010101" charset="-122"/>
                <a:sym typeface="+mn-ea"/>
              </a:rPr>
              <a:t>综上所述，洛阳古都发展集团有限公司提供无条件不可撤销的连带责任保证担保，对本次产品本息偿还具有很强的保障作用。</a:t>
            </a:r>
            <a:endParaRPr lang="zh-CN" altLang="en-US" sz="1600" b="1"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UNIT_TABLE_BEAUTIFY" val="smartTable{42244f0c-c39c-495b-8279-e909c42b7b12}"/>
  <p:tag name="TABLE_ENDDRAG_ORIGIN_RECT" val="922*451"/>
  <p:tag name="TABLE_ENDDRAG_RECT" val="26*69*922*451"/>
</p:tagLst>
</file>

<file path=ppt/tags/tag10.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2_1"/>
  <p:tag name="KSO_WM_UNIT_ID" val="diagram769_1*m_h_a*1_2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3_1"/>
  <p:tag name="KSO_WM_UNIT_ID" val="diagram769_1*m_h_a*1_3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7"/>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4_1"/>
  <p:tag name="KSO_WM_UNIT_ID" val="diagram769_1*m_h_a*1_4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8"/>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5_1"/>
  <p:tag name="KSO_WM_UNIT_ID" val="diagram769_1*m_h_a*1_5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9"/>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6_1"/>
  <p:tag name="KSO_WM_UNIT_ID" val="diagram769_1*m_h_a*1_6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10"/>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7"/>
  <p:tag name="KSO_WM_UNIT_ID" val="diagram769_1*m_i*1_7"/>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8"/>
  <p:tag name="KSO_WM_UNIT_ID" val="diagram769_1*m_i*1_8"/>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9"/>
  <p:tag name="KSO_WM_UNIT_ID" val="diagram769_1*m_i*1_9"/>
  <p:tag name="KSO_WM_UNIT_CLEAR" val="1"/>
  <p:tag name="KSO_WM_UNIT_LAYERLEVEL" val="1_1"/>
  <p:tag name="KSO_WM_DIAGRAM_GROUP_CODE" val="m1-1"/>
  <p:tag name="KSO_WM_UNIT_FILL_FORE_SCHEMECOLOR_INDEX" val="8"/>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0"/>
  <p:tag name="KSO_WM_UNIT_ID" val="diagram769_1*m_i*1_10"/>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1"/>
  <p:tag name="KSO_WM_UNIT_ID" val="diagram769_1*m_i*1_11"/>
  <p:tag name="KSO_WM_UNIT_CLEAR" val="1"/>
  <p:tag name="KSO_WM_UNIT_LAYERLEVEL" val="1_1"/>
  <p:tag name="KSO_WM_DIAGRAM_GROUP_CODE" val="m1-1"/>
  <p:tag name="KSO_WM_UNIT_FILL_FORE_SCHEMECOLOR_INDEX" val="9"/>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UNIT_TABLE_BEAUTIFY" val="smartTable{8537d4f0-1e10-4a31-a8f4-1da56d917c4f}"/>
  <p:tag name="TABLE_ENDDRAG_ORIGIN_RECT" val="516*431"/>
  <p:tag name="TABLE_ENDDRAG_RECT" val="36*100*516*432"/>
</p:tagLst>
</file>

<file path=ppt/tags/tag20.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1_1"/>
  <p:tag name="KSO_WM_UNIT_ID" val="diagram769_1*m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TEXT_FILL_FORE_SCHEMECOLOR_INDEX" val="13"/>
  <p:tag name="KSO_WM_UNIT_TEXT_FILL_TYPE" val="1"/>
</p:tagLst>
</file>

<file path=ppt/tags/tag21.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2_1"/>
  <p:tag name="KSO_WM_UNIT_ID" val="diagram769_1*m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3_1"/>
  <p:tag name="KSO_WM_UNIT_ID" val="diagram769_1*m_h_f*1_3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TEXT_FILL_FORE_SCHEMECOLOR_INDEX" val="13"/>
  <p:tag name="KSO_WM_UNIT_TEXT_FILL_TYPE" val="1"/>
</p:tagLst>
</file>

<file path=ppt/tags/tag23.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4_1"/>
  <p:tag name="KSO_WM_UNIT_ID" val="diagram769_1*m_h_f*1_4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TEXT_FILL_FORE_SCHEMECOLOR_INDEX" val="13"/>
  <p:tag name="KSO_WM_UNIT_TEXT_FILL_TYPE" val="1"/>
</p:tagLst>
</file>

<file path=ppt/tags/tag24.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5_1"/>
  <p:tag name="KSO_WM_UNIT_ID" val="diagram769_1*m_h_f*1_5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TEXT_FILL_FORE_SCHEMECOLOR_INDEX" val="13"/>
  <p:tag name="KSO_WM_UNIT_TEXT_FILL_TYPE" val="1"/>
</p:tagLst>
</file>

<file path=ppt/tags/tag25.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f"/>
  <p:tag name="KSO_WM_UNIT_INDEX" val="1_6_1"/>
  <p:tag name="KSO_WM_UNIT_ID" val="diagram769_1*m_h_f*1_6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TEXT_FILL_FORE_SCHEMECOLOR_INDEX" val="13"/>
  <p:tag name="KSO_WM_UNIT_TEXT_FILL_TYPE" val="1"/>
</p:tagLst>
</file>

<file path=ppt/tags/tag26.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2"/>
  <p:tag name="KSO_WM_UNIT_ID" val="diagram769_1*m_i*1_1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3"/>
  <p:tag name="KSO_WM_UNIT_ID" val="diagram769_1*m_i*1_13"/>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4"/>
  <p:tag name="KSO_WM_UNIT_ID" val="diagram769_1*m_i*1_14"/>
  <p:tag name="KSO_WM_UNIT_CLEAR" val="1"/>
  <p:tag name="KSO_WM_UNIT_LAYERLEVEL" val="1_1"/>
  <p:tag name="KSO_WM_DIAGRAM_GROUP_CODE" val="m1-1"/>
  <p:tag name="KSO_WM_UNIT_FILL_FORE_SCHEMECOLOR_INDEX" val="7"/>
  <p:tag name="KSO_WM_UNIT_FILL_TYPE" val="1"/>
</p:tagLst>
</file>

<file path=ppt/tags/tag29.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5"/>
  <p:tag name="KSO_WM_UNIT_ID" val="diagram769_1*m_i*1_15"/>
  <p:tag name="KSO_WM_UNIT_CLEAR" val="1"/>
  <p:tag name="KSO_WM_UNIT_LAYERLEVEL" val="1_1"/>
  <p:tag name="KSO_WM_DIAGRAM_GROUP_CODE" val="m1-1"/>
  <p:tag name="KSO_WM_UNIT_FILL_FORE_SCHEMECOLOR_INDEX" val="8"/>
  <p:tag name="KSO_WM_UNIT_FILL_TYPE" val="1"/>
</p:tagLst>
</file>

<file path=ppt/tags/tag3.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
  <p:tag name="KSO_WM_UNIT_ID" val="diagram769_1*m_i*1_1"/>
  <p:tag name="KSO_WM_UNIT_CLEAR" val="1"/>
  <p:tag name="KSO_WM_UNIT_LAYERLEVEL" val="1_1"/>
  <p:tag name="KSO_WM_DIAGRAM_GROUP_CODE" val="m1-1"/>
  <p:tag name="KSO_WM_UNIT_LINE_FORE_SCHEMECOLOR_INDEX" val="10"/>
  <p:tag name="KSO_WM_UNIT_LINE_FILL_TYPE" val="2"/>
</p:tagLst>
</file>

<file path=ppt/tags/tag30.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16"/>
  <p:tag name="KSO_WM_UNIT_ID" val="diagram769_1*m_i*1_16"/>
  <p:tag name="KSO_WM_UNIT_CLEAR" val="1"/>
  <p:tag name="KSO_WM_UNIT_LAYERLEVEL" val="1_1"/>
  <p:tag name="KSO_WM_DIAGRAM_GROUP_CODE" val="m1-1"/>
  <p:tag name="KSO_WM_UNIT_FILL_FORE_SCHEMECOLOR_INDEX" val="9"/>
  <p:tag name="KSO_WM_UNIT_FILL_TYPE" val="1"/>
</p:tagLst>
</file>

<file path=ppt/tags/tag31.xml><?xml version="1.0" encoding="utf-8"?>
<p:tagLst xmlns:p="http://schemas.openxmlformats.org/presentationml/2006/main">
  <p:tag name="ISPRING_PRESENTATION_TITLE" val="PowerPoint 演示文稿"/>
</p:tagLst>
</file>

<file path=ppt/tags/tag4.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2"/>
  <p:tag name="KSO_WM_UNIT_ID" val="diagram769_1*m_i*1_2"/>
  <p:tag name="KSO_WM_UNIT_CLEAR" val="1"/>
  <p:tag name="KSO_WM_UNIT_LAYERLEVEL" val="1_1"/>
  <p:tag name="KSO_WM_DIAGRAM_GROUP_CODE" val="m1-1"/>
  <p:tag name="KSO_WM_UNIT_LINE_FORE_SCHEMECOLOR_INDEX" val="10"/>
  <p:tag name="KSO_WM_UNIT_LINE_FILL_TYPE" val="2"/>
</p:tagLst>
</file>

<file path=ppt/tags/tag5.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3"/>
  <p:tag name="KSO_WM_UNIT_ID" val="diagram769_1*m_i*1_3"/>
  <p:tag name="KSO_WM_UNIT_CLEAR" val="1"/>
  <p:tag name="KSO_WM_UNIT_LAYERLEVEL" val="1_1"/>
  <p:tag name="KSO_WM_DIAGRAM_GROUP_CODE" val="m1-1"/>
  <p:tag name="KSO_WM_UNIT_LINE_FORE_SCHEMECOLOR_INDEX" val="10"/>
  <p:tag name="KSO_WM_UNIT_LINE_FILL_TYPE" val="2"/>
</p:tagLst>
</file>

<file path=ppt/tags/tag6.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4"/>
  <p:tag name="KSO_WM_UNIT_ID" val="diagram769_1*m_i*1_4"/>
  <p:tag name="KSO_WM_UNIT_CLEAR" val="1"/>
  <p:tag name="KSO_WM_UNIT_LAYERLEVEL" val="1_1"/>
  <p:tag name="KSO_WM_DIAGRAM_GROUP_CODE" val="m1-1"/>
  <p:tag name="KSO_WM_UNIT_LINE_FORE_SCHEMECOLOR_INDEX" val="10"/>
  <p:tag name="KSO_WM_UNIT_LINE_FILL_TYPE" val="2"/>
</p:tagLst>
</file>

<file path=ppt/tags/tag7.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5"/>
  <p:tag name="KSO_WM_UNIT_ID" val="diagram769_1*m_i*1_5"/>
  <p:tag name="KSO_WM_UNIT_CLEAR" val="1"/>
  <p:tag name="KSO_WM_UNIT_LAYERLEVEL" val="1_1"/>
  <p:tag name="KSO_WM_DIAGRAM_GROUP_CODE" val="m1-1"/>
  <p:tag name="KSO_WM_UNIT_LINE_FORE_SCHEMECOLOR_INDEX" val="10"/>
  <p:tag name="KSO_WM_UNIT_LINE_FILL_TYPE" val="2"/>
</p:tagLst>
</file>

<file path=ppt/tags/tag8.xml><?xml version="1.0" encoding="utf-8"?>
<p:tagLst xmlns:p="http://schemas.openxmlformats.org/presentationml/2006/main">
  <p:tag name="KSO_WM_TEMPLATE_CATEGORY" val="diagram"/>
  <p:tag name="KSO_WM_TEMPLATE_INDEX" val="769"/>
  <p:tag name="KSO_WM_TAG_VERSION" val="1.0"/>
  <p:tag name="KSO_WM_BEAUTIFY_FLAG" val="#wm#"/>
  <p:tag name="KSO_WM_UNIT_TYPE" val="m_i"/>
  <p:tag name="KSO_WM_UNIT_INDEX" val="1_6"/>
  <p:tag name="KSO_WM_UNIT_ID" val="diagram769_1*m_i*1_6"/>
  <p:tag name="KSO_WM_UNIT_CLEAR" val="1"/>
  <p:tag name="KSO_WM_UNIT_LAYERLEVEL" val="1_1"/>
  <p:tag name="KSO_WM_DIAGRAM_GROUP_CODE" val="m1-1"/>
  <p:tag name="KSO_WM_UNIT_LINE_FORE_SCHEMECOLOR_INDEX" val="10"/>
  <p:tag name="KSO_WM_UNIT_LINE_FILL_TYPE" val="2"/>
</p:tagLst>
</file>

<file path=ppt/tags/tag9.xml><?xml version="1.0" encoding="utf-8"?>
<p:tagLst xmlns:p="http://schemas.openxmlformats.org/presentationml/2006/main">
  <p:tag name="KSO_WM_TEMPLATE_CATEGORY" val="diagram"/>
  <p:tag name="KSO_WM_TEMPLATE_INDEX" val="769"/>
  <p:tag name="KSO_WM_TAG_VERSION" val="1.0"/>
  <p:tag name="KSO_WM_BEAUTIFY_FLAG" val="#wm#"/>
  <p:tag name="KSO_WM_UNIT_TYPE" val="m_h_a"/>
  <p:tag name="KSO_WM_UNIT_INDEX" val="1_1_1"/>
  <p:tag name="KSO_WM_UNIT_ID" val="diagram769_1*m_h_a*1_1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heme/theme1.xml><?xml version="1.0" encoding="utf-8"?>
<a:theme xmlns:a="http://schemas.openxmlformats.org/drawingml/2006/main" name="第一PPT，www.1ppt.com">
  <a:themeElements>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包图主题2</Template>
  <TotalTime>0</TotalTime>
  <Words>4579</Words>
  <Application>WPS 文字</Application>
  <PresentationFormat>宽屏</PresentationFormat>
  <Paragraphs>270</Paragraphs>
  <Slides>19</Slides>
  <Notes>18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方正书宋_GBK</vt:lpstr>
      <vt:lpstr>Wingdings</vt:lpstr>
      <vt:lpstr>Arial</vt:lpstr>
      <vt:lpstr>微软雅黑</vt:lpstr>
      <vt:lpstr>楷体</vt:lpstr>
      <vt:lpstr>汉仪楷体KW</vt:lpstr>
      <vt:lpstr>汉仪旗黑</vt:lpstr>
      <vt:lpstr>华文楷体</vt:lpstr>
      <vt:lpstr>宋体</vt:lpstr>
      <vt:lpstr>Arial Unicode MS</vt:lpstr>
      <vt:lpstr>等线</vt:lpstr>
      <vt:lpstr>汉仪中等线KW</vt:lpstr>
      <vt:lpstr>汉仪书宋二KW</vt:lpstr>
      <vt:lpstr>微软雅黑</vt:lpstr>
      <vt:lpstr>Calibri</vt:lpstr>
      <vt:lpstr>Verdana</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彩色多边形</dc:title>
  <dc:creator>第一PPT</dc:creator>
  <cp:keywords>www.1ppt.com</cp:keywords>
  <dc:description>www.1ppt.com</dc:description>
  <cp:lastModifiedBy>gantang</cp:lastModifiedBy>
  <cp:revision>50</cp:revision>
  <dcterms:created xsi:type="dcterms:W3CDTF">2022-12-14T12:46:36Z</dcterms:created>
  <dcterms:modified xsi:type="dcterms:W3CDTF">2022-12-14T12:46:36Z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2052-3.9.1.6204</vt:lpwstr>
  </property>
  <property fmtid="{D5CDD505-2E9C-101B-9397-08002B2CF9AE}" pid="3" name="ICV">
    <vt:lpwstr>106F057FE2CB47BE9013D5E9C9ADA3D5</vt:lpwstr>
  </property>
</Properties>
</file>