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handoutMasterIdLst>
    <p:handoutMasterId r:id="rId6"/>
  </p:handoutMasterIdLst>
  <p:sldIdLst>
    <p:sldId id="256" r:id="rId3"/>
    <p:sldId id="257" r:id="rId4"/>
  </p:sldIdLst>
  <p:sldSz cx="6858000" cy="12192635"/>
  <p:notesSz cx="6858000" cy="9144000"/>
  <p:custDataLst>
    <p:tags r:id="rId1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3840"/>
        <p:guide pos="2159"/>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0" Type="http://schemas.openxmlformats.org/officeDocument/2006/relationships/tags" Target="tags/tag6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2561120" y="1143000"/>
            <a:ext cx="173576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674325" y="1625760"/>
            <a:ext cx="5512050" cy="4570050"/>
          </a:xfrm>
        </p:spPr>
        <p:txBody>
          <a:bodyPr lIns="90000" tIns="46800" rIns="90000" bIns="46800" anchor="b" anchorCtr="0">
            <a:normAutofit/>
          </a:bodyPr>
          <a:lstStyle>
            <a:lvl1pPr algn="ctr">
              <a:defRPr sz="450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674325" y="6330223"/>
            <a:ext cx="5512050" cy="2617858"/>
          </a:xfrm>
        </p:spPr>
        <p:txBody>
          <a:bodyPr lIns="90000" tIns="46800" rIns="90000" bIns="46800">
            <a:normAutofit/>
          </a:bodyPr>
          <a:lstStyle>
            <a:lvl1pPr marL="0" indent="0" algn="ctr">
              <a:lnSpc>
                <a:spcPct val="110000"/>
              </a:lnSpc>
              <a:buNone/>
              <a:defRPr sz="1800" spc="200">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342225" y="1376135"/>
            <a:ext cx="6172200" cy="974816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674325" y="4416435"/>
            <a:ext cx="5512050" cy="1811378"/>
          </a:xfrm>
        </p:spPr>
        <p:txBody>
          <a:bodyPr vert="horz" lIns="90000" tIns="46800" rIns="90000" bIns="46800" rtlCol="0" anchor="t" anchorCtr="0">
            <a:normAutofit/>
          </a:bodyPr>
          <a:lstStyle>
            <a:lvl1pPr algn="ctr">
              <a:defRPr sz="45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674325" y="6330223"/>
            <a:ext cx="5512050" cy="838483"/>
          </a:xfrm>
        </p:spPr>
        <p:txBody>
          <a:bodyPr lIns="90000" tIns="46800" rIns="90000" bIns="46800">
            <a:normAutofit/>
          </a:bodyPr>
          <a:lstStyle>
            <a:lvl1pPr algn="ctr">
              <a:lnSpc>
                <a:spcPct val="110000"/>
              </a:lnSpc>
              <a:buNone/>
              <a:defRPr sz="18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342225" y="1081707"/>
            <a:ext cx="6170175" cy="1254524"/>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342225" y="2649861"/>
            <a:ext cx="6170175" cy="8461633"/>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119825" y="6842274"/>
            <a:ext cx="4369950" cy="1363334"/>
          </a:xfrm>
        </p:spPr>
        <p:txBody>
          <a:bodyPr lIns="90000" tIns="46800" rIns="90000" bIns="46800" anchor="b" anchorCtr="0">
            <a:normAutofit/>
          </a:bodyPr>
          <a:lstStyle>
            <a:lvl1pPr>
              <a:defRPr sz="33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119825" y="8205608"/>
            <a:ext cx="4369950" cy="1542552"/>
          </a:xfrm>
        </p:spPr>
        <p:txBody>
          <a:bodyPr lIns="90000" tIns="46800" rIns="90000" bIns="46800">
            <a:normAutofit/>
          </a:bodyPr>
          <a:lstStyle>
            <a:lvl1pPr marL="0" indent="0">
              <a:buNone/>
              <a:defRPr sz="1350">
                <a:solidFill>
                  <a:schemeClr val="tx1">
                    <a:lumMod val="65000"/>
                    <a:lumOff val="35000"/>
                  </a:schemeClr>
                </a:solidFill>
              </a:defRPr>
            </a:lvl1pPr>
            <a:lvl2pPr marL="342900" indent="0">
              <a:buNone/>
              <a:defRPr sz="1200">
                <a:solidFill>
                  <a:schemeClr val="tx1">
                    <a:tint val="75000"/>
                  </a:schemeClr>
                </a:solidFill>
              </a:defRPr>
            </a:lvl2pPr>
            <a:lvl3pPr marL="685800" indent="0">
              <a:buNone/>
              <a:defRPr sz="12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342225" y="1081707"/>
            <a:ext cx="6170175" cy="1254524"/>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342225" y="2669063"/>
            <a:ext cx="2911950" cy="8442431"/>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3606525" y="2669063"/>
            <a:ext cx="2911950" cy="8442431"/>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342225" y="1081707"/>
            <a:ext cx="6170175" cy="1254524"/>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342225" y="2541050"/>
            <a:ext cx="3005100" cy="678467"/>
          </a:xfrm>
        </p:spPr>
        <p:txBody>
          <a:bodyPr lIns="101600" tIns="38100" rIns="76200" bIns="38100" anchor="t" anchorCtr="0">
            <a:normAutofit/>
          </a:bodyPr>
          <a:lstStyle>
            <a:lvl1pPr marL="0" indent="0">
              <a:lnSpc>
                <a:spcPct val="100000"/>
              </a:lnSpc>
              <a:buNone/>
              <a:defRPr sz="1500" b="1" spc="200">
                <a:solidFill>
                  <a:schemeClr val="tx1">
                    <a:lumMod val="75000"/>
                    <a:lumOff val="25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342225" y="3296325"/>
            <a:ext cx="3005100" cy="7815169"/>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3507609" y="2527767"/>
            <a:ext cx="3005100" cy="678467"/>
          </a:xfrm>
        </p:spPr>
        <p:txBody>
          <a:bodyPr vert="horz" lIns="101600" tIns="38100" rIns="76200" bIns="38100" rtlCol="0" anchor="t" anchorCtr="0">
            <a:normAutofit/>
          </a:bodyPr>
          <a:lstStyle>
            <a:lvl1pPr marL="0" indent="0">
              <a:lnSpc>
                <a:spcPct val="100000"/>
              </a:lnSpc>
              <a:buNone/>
              <a:defRPr sz="1500" b="1" spc="200">
                <a:solidFill>
                  <a:schemeClr val="tx1">
                    <a:lumMod val="75000"/>
                    <a:lumOff val="25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单击此处编辑文本</a:t>
            </a:r>
            <a:endParaRPr lang="zh-CN" altLang="en-US" smtClean="0"/>
          </a:p>
        </p:txBody>
      </p:sp>
      <p:sp>
        <p:nvSpPr>
          <p:cNvPr id="6" name="内容占位符 5"/>
          <p:cNvSpPr>
            <a:spLocks noGrp="1"/>
          </p:cNvSpPr>
          <p:nvPr>
            <p:ph sz="quarter" idx="4"/>
            <p:custDataLst>
              <p:tags r:id="rId6"/>
            </p:custDataLst>
          </p:nvPr>
        </p:nvSpPr>
        <p:spPr>
          <a:xfrm>
            <a:off x="3507609" y="3296325"/>
            <a:ext cx="3005100" cy="7815169"/>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342225" y="1081707"/>
            <a:ext cx="6170175" cy="1254524"/>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342186" y="2764921"/>
            <a:ext cx="2943582" cy="8193153"/>
          </a:xfrm>
        </p:spPr>
        <p:txBody>
          <a:bodyPr vert="horz" lIns="90000" tIns="46800" rIns="90000" bIns="46800" rtlCol="0">
            <a:normAutofit/>
          </a:bodyPr>
          <a:lstStyle>
            <a:lvl1pPr>
              <a:buNone/>
              <a:defRPr sz="1200"/>
            </a:lvl1pPr>
          </a:lstStyle>
          <a:p>
            <a:pPr lvl="0"/>
            <a:endParaRPr lang="zh-CN" altLang="en-US"/>
          </a:p>
        </p:txBody>
      </p:sp>
      <p:sp>
        <p:nvSpPr>
          <p:cNvPr id="4" name="文本占位符 3"/>
          <p:cNvSpPr>
            <a:spLocks noGrp="1"/>
          </p:cNvSpPr>
          <p:nvPr>
            <p:ph type="body" sz="half" idx="2"/>
            <p:custDataLst>
              <p:tags r:id="rId3"/>
            </p:custDataLst>
          </p:nvPr>
        </p:nvSpPr>
        <p:spPr>
          <a:xfrm>
            <a:off x="3572100" y="2765072"/>
            <a:ext cx="2940300" cy="8192807"/>
          </a:xfrm>
        </p:spPr>
        <p:txBody>
          <a:bodyPr vert="horz" lIns="90000" tIns="46800" rIns="90000" bIns="46800" rtlCol="0">
            <a:normAutofit/>
          </a:bodyPr>
          <a:lstStyle>
            <a:lvl1pPr>
              <a:buNone/>
              <a:defRPr sz="12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5757075" y="1625760"/>
            <a:ext cx="587250" cy="8941680"/>
          </a:xfrm>
        </p:spPr>
        <p:txBody>
          <a:bodyPr vert="eaVert" lIns="90000" tIns="46800" rIns="90000" bIns="46800" rtlCol="0" anchor="ctr" anchorCtr="0">
            <a:normAutofit/>
          </a:bodyPr>
          <a:lstStyle>
            <a:lvl1pPr>
              <a:buNone/>
              <a:defRPr sz="21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514350" y="1625760"/>
            <a:ext cx="5157675" cy="8941680"/>
          </a:xfrm>
        </p:spPr>
        <p:txBody>
          <a:bodyPr vert="eaVert" lIns="46800" tIns="46800" rIns="46800" bIns="46800"/>
          <a:lstStyle>
            <a:lvl1pPr marL="171450" indent="-171450">
              <a:spcAft>
                <a:spcPts val="1000"/>
              </a:spcAft>
              <a:defRPr spc="300"/>
            </a:lvl1pPr>
            <a:lvl2pPr marL="514350" indent="-171450">
              <a:defRPr spc="300"/>
            </a:lvl2pPr>
            <a:lvl3pPr marL="857250" indent="-171450">
              <a:defRPr spc="300"/>
            </a:lvl3pPr>
            <a:lvl4pPr marL="1200150" indent="-171450">
              <a:defRPr spc="300"/>
            </a:lvl4pPr>
            <a:lvl5pPr marL="1543050" indent="-17145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342225" y="1081707"/>
            <a:ext cx="6170175" cy="1254524"/>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342225" y="2649861"/>
            <a:ext cx="6170175" cy="8461633"/>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344250" y="11226705"/>
            <a:ext cx="1518750" cy="563255"/>
          </a:xfrm>
          <a:prstGeom prst="rect">
            <a:avLst/>
          </a:prstGeom>
        </p:spPr>
        <p:txBody>
          <a:bodyPr vert="horz" lIns="91440" tIns="45720" rIns="91440" bIns="45720" rtlCol="0" anchor="ctr">
            <a:normAutofit/>
          </a:bodyPr>
          <a:lstStyle>
            <a:lvl1pPr algn="l">
              <a:defRPr sz="75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2315250" y="11226705"/>
            <a:ext cx="2227500" cy="563255"/>
          </a:xfrm>
          <a:prstGeom prst="rect">
            <a:avLst/>
          </a:prstGeom>
        </p:spPr>
        <p:txBody>
          <a:bodyPr vert="horz" lIns="91440" tIns="45720" rIns="91440" bIns="45720" rtlCol="0" anchor="ctr">
            <a:normAutofit/>
          </a:bodyPr>
          <a:lstStyle>
            <a:lvl1pPr algn="ctr">
              <a:defRPr sz="75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4993650" y="11226705"/>
            <a:ext cx="1518750" cy="563255"/>
          </a:xfrm>
          <a:prstGeom prst="rect">
            <a:avLst/>
          </a:prstGeom>
        </p:spPr>
        <p:txBody>
          <a:bodyPr vert="horz" lIns="91440" tIns="45720" rIns="91440" bIns="45720" rtlCol="0" anchor="ctr">
            <a:normAutofit/>
          </a:bodyPr>
          <a:lstStyle>
            <a:lvl1pPr algn="r">
              <a:defRPr sz="75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mj-lt"/>
          <a:ea typeface="+mj-ea"/>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mn-lt"/>
          <a:ea typeface="+mn-ea"/>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mn-lt"/>
          <a:ea typeface="+mn-ea"/>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mn-lt"/>
          <a:ea typeface="+mn-ea"/>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mn-lt"/>
          <a:ea typeface="+mn-ea"/>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190500" y="407035"/>
            <a:ext cx="6495415" cy="368300"/>
          </a:xfrm>
          <a:prstGeom prst="rect">
            <a:avLst/>
          </a:prstGeom>
          <a:noFill/>
          <a:ln w="9525">
            <a:noFill/>
          </a:ln>
        </p:spPr>
        <p:txBody>
          <a:bodyPr wrap="square">
            <a:spAutoFit/>
          </a:bodyPr>
          <a:p>
            <a:pPr indent="0" algn="ctr"/>
            <a:r>
              <a:rPr lang="zh-CN" b="1">
                <a:latin typeface="华文仿宋" panose="02010600040101010101" charset="-122"/>
                <a:ea typeface="华文仿宋" panose="02010600040101010101" charset="-122"/>
              </a:rPr>
              <a:t>融亨万疆一期私募证券投资基金</a:t>
            </a:r>
            <a:endParaRPr lang="zh-CN" altLang="en-US" b="1">
              <a:latin typeface="华文仿宋" panose="02010600040101010101" charset="-122"/>
              <a:ea typeface="华文仿宋" panose="02010600040101010101" charset="-122"/>
            </a:endParaRPr>
          </a:p>
        </p:txBody>
      </p:sp>
      <p:graphicFrame>
        <p:nvGraphicFramePr>
          <p:cNvPr id="4" name="表格 3"/>
          <p:cNvGraphicFramePr/>
          <p:nvPr>
            <p:custDataLst>
              <p:tags r:id="rId1"/>
            </p:custDataLst>
          </p:nvPr>
        </p:nvGraphicFramePr>
        <p:xfrm>
          <a:off x="190500" y="962025"/>
          <a:ext cx="6495415" cy="6021705"/>
        </p:xfrm>
        <a:graphic>
          <a:graphicData uri="http://schemas.openxmlformats.org/drawingml/2006/table">
            <a:tbl>
              <a:tblPr firstRow="1" bandRow="1">
                <a:tableStyleId>{5C22544A-7EE6-4342-B048-85BDC9FD1C3A}</a:tableStyleId>
              </a:tblPr>
              <a:tblGrid>
                <a:gridCol w="1338580"/>
                <a:gridCol w="5156835"/>
              </a:tblGrid>
              <a:tr h="589280">
                <a:tc>
                  <a:txBody>
                    <a:bodyPr/>
                    <a:p>
                      <a:pPr algn="ctr">
                        <a:buNone/>
                      </a:pPr>
                      <a:r>
                        <a:rPr lang="zh-CN" altLang="en-US">
                          <a:latin typeface="华文仿宋" panose="02010600040101010101" charset="-122"/>
                          <a:ea typeface="华文仿宋" panose="02010600040101010101" charset="-122"/>
                        </a:rPr>
                        <a:t>产品名称</a:t>
                      </a:r>
                      <a:endParaRPr lang="zh-CN" altLang="en-US">
                        <a:latin typeface="华文仿宋" panose="02010600040101010101" charset="-122"/>
                        <a:ea typeface="华文仿宋" panose="02010600040101010101" charset="-122"/>
                      </a:endParaRPr>
                    </a:p>
                  </a:txBody>
                  <a:tcPr anchor="ctr" anchorCtr="0"/>
                </a:tc>
                <a:tc>
                  <a:txBody>
                    <a:bodyPr/>
                    <a:p>
                      <a:pPr>
                        <a:buNone/>
                      </a:pPr>
                      <a:r>
                        <a:rPr lang="zh-CN" sz="1350">
                          <a:latin typeface="华文仿宋" panose="02010600040101010101" charset="-122"/>
                          <a:ea typeface="华文仿宋" panose="02010600040101010101" charset="-122"/>
                          <a:sym typeface="+mn-ea"/>
                        </a:rPr>
                        <a:t>融亨万疆一期私募证券投资基金</a:t>
                      </a:r>
                      <a:endParaRPr lang="zh-CN" altLang="en-US" sz="1350">
                        <a:latin typeface="华文仿宋" panose="02010600040101010101" charset="-122"/>
                        <a:ea typeface="华文仿宋" panose="02010600040101010101" charset="-122"/>
                        <a:sym typeface="+mn-ea"/>
                      </a:endParaRPr>
                    </a:p>
                  </a:txBody>
                  <a:tcPr anchor="ctr" anchorCtr="0"/>
                </a:tc>
              </a:tr>
              <a:tr h="590550">
                <a:tc>
                  <a:txBody>
                    <a:bodyPr/>
                    <a:p>
                      <a:pPr algn="ctr">
                        <a:buNone/>
                      </a:pPr>
                      <a:r>
                        <a:rPr lang="zh-CN" altLang="en-US">
                          <a:latin typeface="华文仿宋" panose="02010600040101010101" charset="-122"/>
                          <a:ea typeface="华文仿宋" panose="02010600040101010101" charset="-122"/>
                        </a:rPr>
                        <a:t>募集规模</a:t>
                      </a:r>
                      <a:endParaRPr lang="zh-CN" altLang="en-US">
                        <a:latin typeface="华文仿宋" panose="02010600040101010101" charset="-122"/>
                        <a:ea typeface="华文仿宋" panose="02010600040101010101" charset="-122"/>
                      </a:endParaRPr>
                    </a:p>
                  </a:txBody>
                  <a:tcPr anchor="ctr" anchorCtr="0"/>
                </a:tc>
                <a:tc>
                  <a:txBody>
                    <a:bodyPr/>
                    <a:p>
                      <a:pPr>
                        <a:buNone/>
                      </a:pPr>
                      <a:r>
                        <a:rPr lang="en-US" altLang="zh-CN">
                          <a:latin typeface="华文仿宋" panose="02010600040101010101" charset="-122"/>
                          <a:ea typeface="华文仿宋" panose="02010600040101010101" charset="-122"/>
                          <a:cs typeface="华文仿宋" panose="02010600040101010101" charset="-122"/>
                        </a:rPr>
                        <a:t>2</a:t>
                      </a:r>
                      <a:r>
                        <a:rPr lang="zh-CN" altLang="en-US">
                          <a:latin typeface="华文仿宋" panose="02010600040101010101" charset="-122"/>
                          <a:ea typeface="华文仿宋" panose="02010600040101010101" charset="-122"/>
                          <a:cs typeface="华文仿宋" panose="02010600040101010101" charset="-122"/>
                        </a:rPr>
                        <a:t>亿</a:t>
                      </a:r>
                      <a:endParaRPr lang="zh-CN" altLang="en-US">
                        <a:latin typeface="华文仿宋" panose="02010600040101010101" charset="-122"/>
                        <a:ea typeface="华文仿宋" panose="02010600040101010101" charset="-122"/>
                        <a:cs typeface="华文仿宋" panose="02010600040101010101" charset="-122"/>
                      </a:endParaRPr>
                    </a:p>
                  </a:txBody>
                  <a:tcPr anchor="ctr" anchorCtr="0"/>
                </a:tc>
              </a:tr>
              <a:tr h="588645">
                <a:tc>
                  <a:txBody>
                    <a:bodyPr/>
                    <a:p>
                      <a:pPr algn="ctr">
                        <a:buNone/>
                      </a:pPr>
                      <a:r>
                        <a:rPr lang="zh-CN" altLang="en-US">
                          <a:latin typeface="华文仿宋" panose="02010600040101010101" charset="-122"/>
                          <a:ea typeface="华文仿宋" panose="02010600040101010101" charset="-122"/>
                        </a:rPr>
                        <a:t>期限</a:t>
                      </a:r>
                      <a:endParaRPr lang="zh-CN" altLang="en-US">
                        <a:latin typeface="华文仿宋" panose="02010600040101010101" charset="-122"/>
                        <a:ea typeface="华文仿宋" panose="02010600040101010101" charset="-122"/>
                      </a:endParaRPr>
                    </a:p>
                  </a:txBody>
                  <a:tcPr anchor="ctr" anchorCtr="0"/>
                </a:tc>
                <a:tc>
                  <a:txBody>
                    <a:bodyPr/>
                    <a:p>
                      <a:pPr>
                        <a:buNone/>
                      </a:pPr>
                      <a:r>
                        <a:rPr lang="zh-CN" altLang="en-US">
                          <a:latin typeface="华文仿宋" panose="02010600040101010101" charset="-122"/>
                          <a:ea typeface="华文仿宋" panose="02010600040101010101" charset="-122"/>
                          <a:cs typeface="华文仿宋" panose="02010600040101010101" charset="-122"/>
                        </a:rPr>
                        <a:t>约</a:t>
                      </a:r>
                      <a:r>
                        <a:rPr lang="en-US" altLang="zh-CN">
                          <a:latin typeface="华文仿宋" panose="02010600040101010101" charset="-122"/>
                          <a:ea typeface="华文仿宋" panose="02010600040101010101" charset="-122"/>
                          <a:cs typeface="华文仿宋" panose="02010600040101010101" charset="-122"/>
                        </a:rPr>
                        <a:t>21</a:t>
                      </a:r>
                      <a:r>
                        <a:rPr lang="zh-CN" altLang="en-US">
                          <a:latin typeface="华文仿宋" panose="02010600040101010101" charset="-122"/>
                          <a:ea typeface="华文仿宋" panose="02010600040101010101" charset="-122"/>
                          <a:cs typeface="华文仿宋" panose="02010600040101010101" charset="-122"/>
                        </a:rPr>
                        <a:t>个月，债券到期日为</a:t>
                      </a:r>
                      <a:r>
                        <a:rPr lang="en-US" altLang="zh-CN" sz="1350" b="1">
                          <a:solidFill>
                            <a:schemeClr val="tx1"/>
                          </a:solidFill>
                          <a:latin typeface="华文仿宋" panose="02010600040101010101" charset="-122"/>
                          <a:ea typeface="华文仿宋" panose="02010600040101010101" charset="-122"/>
                          <a:cs typeface="华文仿宋" panose="02010600040101010101" charset="-122"/>
                          <a:sym typeface="+mn-ea"/>
                        </a:rPr>
                        <a:t>2024</a:t>
                      </a:r>
                      <a:r>
                        <a:rPr lang="zh-CN" altLang="en-US" sz="1350" b="1">
                          <a:solidFill>
                            <a:schemeClr val="tx1"/>
                          </a:solidFill>
                          <a:latin typeface="华文仿宋" panose="02010600040101010101" charset="-122"/>
                          <a:ea typeface="华文仿宋" panose="02010600040101010101" charset="-122"/>
                          <a:cs typeface="华文仿宋" panose="02010600040101010101" charset="-122"/>
                          <a:sym typeface="+mn-ea"/>
                        </a:rPr>
                        <a:t>年</a:t>
                      </a:r>
                      <a:r>
                        <a:rPr lang="en-US" altLang="zh-CN" sz="1350" b="1">
                          <a:solidFill>
                            <a:schemeClr val="tx1"/>
                          </a:solidFill>
                          <a:latin typeface="华文仿宋" panose="02010600040101010101" charset="-122"/>
                          <a:ea typeface="华文仿宋" panose="02010600040101010101" charset="-122"/>
                          <a:cs typeface="华文仿宋" panose="02010600040101010101" charset="-122"/>
                          <a:sym typeface="+mn-ea"/>
                        </a:rPr>
                        <a:t>4</a:t>
                      </a:r>
                      <a:r>
                        <a:rPr lang="zh-CN" altLang="en-US" sz="1350" b="1">
                          <a:solidFill>
                            <a:schemeClr val="tx1"/>
                          </a:solidFill>
                          <a:latin typeface="华文仿宋" panose="02010600040101010101" charset="-122"/>
                          <a:ea typeface="华文仿宋" panose="02010600040101010101" charset="-122"/>
                          <a:cs typeface="华文仿宋" panose="02010600040101010101" charset="-122"/>
                          <a:sym typeface="+mn-ea"/>
                        </a:rPr>
                        <a:t>月</a:t>
                      </a:r>
                      <a:r>
                        <a:rPr lang="en-US" altLang="zh-CN" sz="1350" b="1">
                          <a:solidFill>
                            <a:schemeClr val="tx1"/>
                          </a:solidFill>
                          <a:latin typeface="华文仿宋" panose="02010600040101010101" charset="-122"/>
                          <a:ea typeface="华文仿宋" panose="02010600040101010101" charset="-122"/>
                          <a:cs typeface="华文仿宋" panose="02010600040101010101" charset="-122"/>
                          <a:sym typeface="+mn-ea"/>
                        </a:rPr>
                        <a:t>19</a:t>
                      </a:r>
                      <a:r>
                        <a:rPr lang="zh-CN" altLang="en-US" sz="1350" b="1">
                          <a:solidFill>
                            <a:schemeClr val="tx1"/>
                          </a:solidFill>
                          <a:latin typeface="华文仿宋" panose="02010600040101010101" charset="-122"/>
                          <a:ea typeface="华文仿宋" panose="02010600040101010101" charset="-122"/>
                          <a:cs typeface="华文仿宋" panose="02010600040101010101" charset="-122"/>
                          <a:sym typeface="+mn-ea"/>
                        </a:rPr>
                        <a:t>日</a:t>
                      </a:r>
                      <a:endParaRPr lang="zh-CN" altLang="en-US">
                        <a:latin typeface="华文仿宋" panose="02010600040101010101" charset="-122"/>
                        <a:ea typeface="华文仿宋" panose="02010600040101010101" charset="-122"/>
                        <a:cs typeface="华文仿宋" panose="02010600040101010101" charset="-122"/>
                      </a:endParaRPr>
                    </a:p>
                  </a:txBody>
                  <a:tcPr anchor="ctr" anchorCtr="0"/>
                </a:tc>
              </a:tr>
              <a:tr h="588645">
                <a:tc>
                  <a:txBody>
                    <a:bodyPr/>
                    <a:p>
                      <a:pPr algn="ctr">
                        <a:buNone/>
                      </a:pPr>
                      <a:r>
                        <a:rPr lang="zh-CN" altLang="en-US">
                          <a:latin typeface="华文仿宋" panose="02010600040101010101" charset="-122"/>
                          <a:ea typeface="华文仿宋" panose="02010600040101010101" charset="-122"/>
                        </a:rPr>
                        <a:t>投资策略</a:t>
                      </a:r>
                      <a:endParaRPr lang="zh-CN" altLang="en-US">
                        <a:latin typeface="华文仿宋" panose="02010600040101010101" charset="-122"/>
                        <a:ea typeface="华文仿宋" panose="02010600040101010101" charset="-122"/>
                      </a:endParaRPr>
                    </a:p>
                  </a:txBody>
                  <a:tcPr anchor="ctr" anchorCtr="0"/>
                </a:tc>
                <a:tc>
                  <a:txBody>
                    <a:bodyPr/>
                    <a:p>
                      <a:pPr>
                        <a:buNone/>
                      </a:pPr>
                      <a:r>
                        <a:rPr lang="zh-CN" altLang="en-US">
                          <a:latin typeface="华文仿宋" panose="02010600040101010101" charset="-122"/>
                          <a:ea typeface="华文仿宋" panose="02010600040101010101" charset="-122"/>
                          <a:cs typeface="华文仿宋" panose="02010600040101010101" charset="-122"/>
                        </a:rPr>
                        <a:t>定投城投类标准化单一债券：</a:t>
                      </a:r>
                      <a:r>
                        <a:rPr lang="en-US" altLang="zh-CN">
                          <a:latin typeface="华文仿宋" panose="02010600040101010101" charset="-122"/>
                          <a:ea typeface="华文仿宋" panose="02010600040101010101" charset="-122"/>
                          <a:cs typeface="华文仿宋" panose="02010600040101010101" charset="-122"/>
                        </a:rPr>
                        <a:t>22市中02</a:t>
                      </a:r>
                      <a:r>
                        <a:rPr lang="zh-CN" altLang="en-US">
                          <a:latin typeface="华文仿宋" panose="02010600040101010101" charset="-122"/>
                          <a:ea typeface="华文仿宋" panose="02010600040101010101" charset="-122"/>
                          <a:cs typeface="华文仿宋" panose="02010600040101010101" charset="-122"/>
                        </a:rPr>
                        <a:t>（证券代码：</a:t>
                      </a:r>
                      <a:r>
                        <a:rPr lang="en-US" altLang="zh-CN">
                          <a:latin typeface="华文仿宋" panose="02010600040101010101" charset="-122"/>
                          <a:ea typeface="华文仿宋" panose="02010600040101010101" charset="-122"/>
                          <a:cs typeface="华文仿宋" panose="02010600040101010101" charset="-122"/>
                        </a:rPr>
                        <a:t>194394</a:t>
                      </a:r>
                      <a:r>
                        <a:rPr lang="zh-CN" altLang="en-US">
                          <a:latin typeface="华文仿宋" panose="02010600040101010101" charset="-122"/>
                          <a:ea typeface="华文仿宋" panose="02010600040101010101" charset="-122"/>
                          <a:cs typeface="华文仿宋" panose="02010600040101010101" charset="-122"/>
                        </a:rPr>
                        <a:t>）</a:t>
                      </a:r>
                      <a:endParaRPr lang="zh-CN" altLang="en-US">
                        <a:latin typeface="华文仿宋" panose="02010600040101010101" charset="-122"/>
                        <a:ea typeface="华文仿宋" panose="02010600040101010101" charset="-122"/>
                        <a:cs typeface="华文仿宋" panose="02010600040101010101" charset="-122"/>
                      </a:endParaRPr>
                    </a:p>
                  </a:txBody>
                  <a:tcPr anchor="ctr" anchorCtr="0"/>
                </a:tc>
              </a:tr>
              <a:tr h="589915">
                <a:tc>
                  <a:txBody>
                    <a:bodyPr/>
                    <a:p>
                      <a:pPr algn="ctr">
                        <a:buNone/>
                      </a:pPr>
                      <a:r>
                        <a:rPr lang="zh-CN" altLang="en-US">
                          <a:latin typeface="华文仿宋" panose="02010600040101010101" charset="-122"/>
                          <a:ea typeface="华文仿宋" panose="02010600040101010101" charset="-122"/>
                        </a:rPr>
                        <a:t>成立日</a:t>
                      </a:r>
                      <a:endParaRPr lang="zh-CN" altLang="en-US">
                        <a:latin typeface="华文仿宋" panose="02010600040101010101" charset="-122"/>
                        <a:ea typeface="华文仿宋" panose="02010600040101010101" charset="-122"/>
                      </a:endParaRPr>
                    </a:p>
                  </a:txBody>
                  <a:tcPr anchor="ctr" anchorCtr="0"/>
                </a:tc>
                <a:tc>
                  <a:txBody>
                    <a:bodyPr/>
                    <a:p>
                      <a:pPr>
                        <a:buNone/>
                      </a:pPr>
                      <a:r>
                        <a:rPr lang="zh-CN" altLang="en-US">
                          <a:latin typeface="华文仿宋" panose="02010600040101010101" charset="-122"/>
                          <a:ea typeface="华文仿宋" panose="02010600040101010101" charset="-122"/>
                        </a:rPr>
                        <a:t>每周二</a:t>
                      </a:r>
                      <a:endParaRPr lang="zh-CN" altLang="en-US">
                        <a:latin typeface="华文仿宋" panose="02010600040101010101" charset="-122"/>
                        <a:ea typeface="华文仿宋" panose="02010600040101010101" charset="-122"/>
                      </a:endParaRPr>
                    </a:p>
                  </a:txBody>
                  <a:tcPr anchor="ctr" anchorCtr="0"/>
                </a:tc>
              </a:tr>
              <a:tr h="589915">
                <a:tc>
                  <a:txBody>
                    <a:bodyPr/>
                    <a:p>
                      <a:pPr algn="ctr">
                        <a:buNone/>
                      </a:pPr>
                      <a:r>
                        <a:rPr lang="zh-CN" altLang="en-US">
                          <a:latin typeface="华文仿宋" panose="02010600040101010101" charset="-122"/>
                          <a:ea typeface="华文仿宋" panose="02010600040101010101" charset="-122"/>
                        </a:rPr>
                        <a:t>业绩计提基准</a:t>
                      </a:r>
                      <a:endParaRPr lang="zh-CN" altLang="en-US">
                        <a:latin typeface="华文仿宋" panose="02010600040101010101" charset="-122"/>
                        <a:ea typeface="华文仿宋" panose="02010600040101010101" charset="-122"/>
                      </a:endParaRPr>
                    </a:p>
                  </a:txBody>
                  <a:tcPr anchor="ctr" anchorCtr="0"/>
                </a:tc>
                <a:tc>
                  <a:txBody>
                    <a:bodyPr/>
                    <a:p>
                      <a:pPr>
                        <a:buNone/>
                      </a:pPr>
                      <a:r>
                        <a:rPr lang="en-US" altLang="zh-CN">
                          <a:latin typeface="华文仿宋" panose="02010600040101010101" charset="-122"/>
                          <a:ea typeface="华文仿宋" panose="02010600040101010101" charset="-122"/>
                          <a:cs typeface="华文仿宋" panose="02010600040101010101" charset="-122"/>
                        </a:rPr>
                        <a:t>100</a:t>
                      </a:r>
                      <a:r>
                        <a:rPr lang="zh-CN" altLang="en-US">
                          <a:latin typeface="华文仿宋" panose="02010600040101010101" charset="-122"/>
                          <a:ea typeface="华文仿宋" panose="02010600040101010101" charset="-122"/>
                          <a:cs typeface="华文仿宋" panose="02010600040101010101" charset="-122"/>
                        </a:rPr>
                        <a:t>万及以上</a:t>
                      </a:r>
                      <a:r>
                        <a:rPr lang="en-US" altLang="zh-CN">
                          <a:latin typeface="华文仿宋" panose="02010600040101010101" charset="-122"/>
                          <a:ea typeface="华文仿宋" panose="02010600040101010101" charset="-122"/>
                          <a:cs typeface="华文仿宋" panose="02010600040101010101" charset="-122"/>
                        </a:rPr>
                        <a:t>8.5%/</a:t>
                      </a:r>
                      <a:r>
                        <a:rPr lang="zh-CN" altLang="en-US">
                          <a:latin typeface="华文仿宋" panose="02010600040101010101" charset="-122"/>
                          <a:ea typeface="华文仿宋" panose="02010600040101010101" charset="-122"/>
                          <a:cs typeface="华文仿宋" panose="02010600040101010101" charset="-122"/>
                        </a:rPr>
                        <a:t>年，到期还本，年度付息</a:t>
                      </a:r>
                      <a:endParaRPr lang="zh-CN" altLang="en-US">
                        <a:latin typeface="华文仿宋" panose="02010600040101010101" charset="-122"/>
                        <a:ea typeface="华文仿宋" panose="02010600040101010101" charset="-122"/>
                        <a:cs typeface="华文仿宋" panose="02010600040101010101" charset="-122"/>
                      </a:endParaRPr>
                    </a:p>
                  </a:txBody>
                  <a:tcPr anchor="ctr" anchorCtr="0"/>
                </a:tc>
              </a:tr>
              <a:tr h="589280">
                <a:tc>
                  <a:txBody>
                    <a:bodyPr/>
                    <a:p>
                      <a:pPr algn="ctr">
                        <a:buNone/>
                      </a:pPr>
                      <a:r>
                        <a:rPr lang="zh-CN" altLang="en-US">
                          <a:latin typeface="华文仿宋" panose="02010600040101010101" charset="-122"/>
                          <a:ea typeface="华文仿宋" panose="02010600040101010101" charset="-122"/>
                        </a:rPr>
                        <a:t>管理人</a:t>
                      </a:r>
                      <a:endParaRPr lang="zh-CN" altLang="en-US">
                        <a:latin typeface="华文仿宋" panose="02010600040101010101" charset="-122"/>
                        <a:ea typeface="华文仿宋" panose="02010600040101010101" charset="-122"/>
                      </a:endParaRPr>
                    </a:p>
                  </a:txBody>
                  <a:tcPr anchor="ctr" anchorCtr="0"/>
                </a:tc>
                <a:tc>
                  <a:txBody>
                    <a:bodyPr/>
                    <a:p>
                      <a:pPr>
                        <a:buNone/>
                      </a:pPr>
                      <a:r>
                        <a:rPr lang="zh-CN" altLang="en-US">
                          <a:latin typeface="华文仿宋" panose="02010600040101010101" charset="-122"/>
                          <a:ea typeface="华文仿宋" panose="02010600040101010101" charset="-122"/>
                          <a:cs typeface="华文仿宋" panose="02010600040101010101" charset="-122"/>
                        </a:rPr>
                        <a:t>北京融亨基金管理有限公司</a:t>
                      </a:r>
                      <a:endParaRPr lang="zh-CN" altLang="en-US">
                        <a:latin typeface="华文仿宋" panose="02010600040101010101" charset="-122"/>
                        <a:ea typeface="华文仿宋" panose="02010600040101010101" charset="-122"/>
                        <a:cs typeface="华文仿宋" panose="02010600040101010101" charset="-122"/>
                      </a:endParaRPr>
                    </a:p>
                  </a:txBody>
                  <a:tcPr anchor="ctr" anchorCtr="0"/>
                </a:tc>
              </a:tr>
              <a:tr h="589915">
                <a:tc>
                  <a:txBody>
                    <a:bodyPr/>
                    <a:p>
                      <a:pPr algn="ctr">
                        <a:buNone/>
                      </a:pPr>
                      <a:r>
                        <a:rPr lang="zh-CN" altLang="en-US">
                          <a:latin typeface="华文仿宋" panose="02010600040101010101" charset="-122"/>
                          <a:ea typeface="华文仿宋" panose="02010600040101010101" charset="-122"/>
                        </a:rPr>
                        <a:t>托管人</a:t>
                      </a:r>
                      <a:endParaRPr lang="zh-CN" altLang="en-US">
                        <a:latin typeface="华文仿宋" panose="02010600040101010101" charset="-122"/>
                        <a:ea typeface="华文仿宋" panose="02010600040101010101" charset="-122"/>
                      </a:endParaRPr>
                    </a:p>
                  </a:txBody>
                  <a:tcPr anchor="ctr" anchorCtr="0"/>
                </a:tc>
                <a:tc>
                  <a:txBody>
                    <a:bodyPr/>
                    <a:p>
                      <a:pPr>
                        <a:buNone/>
                      </a:pPr>
                      <a:r>
                        <a:rPr lang="zh-CN" altLang="en-US">
                          <a:latin typeface="华文仿宋" panose="02010600040101010101" charset="-122"/>
                          <a:ea typeface="华文仿宋" panose="02010600040101010101" charset="-122"/>
                        </a:rPr>
                        <a:t>中泰证券股份有限公司</a:t>
                      </a:r>
                      <a:endParaRPr lang="zh-CN" altLang="en-US">
                        <a:latin typeface="华文仿宋" panose="02010600040101010101" charset="-122"/>
                        <a:ea typeface="华文仿宋" panose="02010600040101010101" charset="-122"/>
                      </a:endParaRPr>
                    </a:p>
                  </a:txBody>
                  <a:tcPr anchor="ctr" anchorCtr="0"/>
                </a:tc>
              </a:tr>
              <a:tr h="1305560">
                <a:tc>
                  <a:txBody>
                    <a:bodyPr/>
                    <a:p>
                      <a:pPr algn="ctr">
                        <a:buNone/>
                      </a:pPr>
                      <a:r>
                        <a:rPr lang="zh-CN" altLang="en-US">
                          <a:latin typeface="华文仿宋" panose="02010600040101010101" charset="-122"/>
                          <a:ea typeface="华文仿宋" panose="02010600040101010101" charset="-122"/>
                        </a:rPr>
                        <a:t>募集账号</a:t>
                      </a:r>
                      <a:endParaRPr lang="zh-CN" altLang="en-US">
                        <a:latin typeface="华文仿宋" panose="02010600040101010101" charset="-122"/>
                        <a:ea typeface="华文仿宋" panose="02010600040101010101" charset="-122"/>
                      </a:endParaRPr>
                    </a:p>
                  </a:txBody>
                  <a:tcPr anchor="ctr" anchorCtr="0"/>
                </a:tc>
                <a:tc>
                  <a:txBody>
                    <a:bodyPr/>
                    <a:p>
                      <a:pPr>
                        <a:buNone/>
                      </a:pPr>
                      <a:r>
                        <a:rPr lang="zh-CN" altLang="en-US">
                          <a:latin typeface="华文仿宋" panose="02010600040101010101" charset="-122"/>
                          <a:ea typeface="华文仿宋" panose="02010600040101010101" charset="-122"/>
                          <a:cs typeface="华文仿宋" panose="02010600040101010101" charset="-122"/>
                        </a:rPr>
                        <a:t>户名：融亨万疆一号私募证券投资基金</a:t>
                      </a:r>
                      <a:endParaRPr lang="zh-CN" altLang="en-US">
                        <a:latin typeface="华文仿宋" panose="02010600040101010101" charset="-122"/>
                        <a:ea typeface="华文仿宋" panose="02010600040101010101" charset="-122"/>
                        <a:cs typeface="华文仿宋" panose="02010600040101010101" charset="-122"/>
                      </a:endParaRPr>
                    </a:p>
                    <a:p>
                      <a:pPr>
                        <a:buNone/>
                      </a:pPr>
                      <a:r>
                        <a:rPr lang="zh-CN" altLang="en-US">
                          <a:latin typeface="华文仿宋" panose="02010600040101010101" charset="-122"/>
                          <a:ea typeface="华文仿宋" panose="02010600040101010101" charset="-122"/>
                          <a:cs typeface="华文仿宋" panose="02010600040101010101" charset="-122"/>
                        </a:rPr>
                        <a:t>账号：955382022070702535</a:t>
                      </a:r>
                      <a:endParaRPr lang="zh-CN" altLang="en-US">
                        <a:latin typeface="华文仿宋" panose="02010600040101010101" charset="-122"/>
                        <a:ea typeface="华文仿宋" panose="02010600040101010101" charset="-122"/>
                        <a:cs typeface="华文仿宋" panose="02010600040101010101" charset="-122"/>
                      </a:endParaRPr>
                    </a:p>
                    <a:p>
                      <a:pPr>
                        <a:buNone/>
                      </a:pPr>
                      <a:r>
                        <a:rPr lang="zh-CN" altLang="en-US">
                          <a:latin typeface="华文仿宋" panose="02010600040101010101" charset="-122"/>
                          <a:ea typeface="华文仿宋" panose="02010600040101010101" charset="-122"/>
                          <a:cs typeface="华文仿宋" panose="02010600040101010101" charset="-122"/>
                        </a:rPr>
                        <a:t>开户行：交通银行股份有限公司济南市中支行</a:t>
                      </a:r>
                      <a:endParaRPr lang="zh-CN" altLang="en-US">
                        <a:latin typeface="华文仿宋" panose="02010600040101010101" charset="-122"/>
                        <a:ea typeface="华文仿宋" panose="02010600040101010101" charset="-122"/>
                        <a:cs typeface="华文仿宋" panose="02010600040101010101" charset="-122"/>
                      </a:endParaRPr>
                    </a:p>
                    <a:p>
                      <a:pPr>
                        <a:buNone/>
                      </a:pPr>
                      <a:r>
                        <a:rPr lang="zh-CN" altLang="en-US">
                          <a:latin typeface="华文仿宋" panose="02010600040101010101" charset="-122"/>
                          <a:ea typeface="华文仿宋" panose="02010600040101010101" charset="-122"/>
                          <a:cs typeface="华文仿宋" panose="02010600040101010101" charset="-122"/>
                        </a:rPr>
                        <a:t>大额支付系统行号：301451000033</a:t>
                      </a:r>
                      <a:endParaRPr lang="zh-CN" altLang="en-US">
                        <a:latin typeface="华文仿宋" panose="02010600040101010101" charset="-122"/>
                        <a:ea typeface="华文仿宋" panose="02010600040101010101" charset="-122"/>
                        <a:cs typeface="华文仿宋" panose="02010600040101010101" charset="-122"/>
                      </a:endParaRPr>
                    </a:p>
                  </a:txBody>
                  <a:tcPr anchor="ctr" anchorCtr="0"/>
                </a:tc>
              </a:tr>
            </a:tbl>
          </a:graphicData>
        </a:graphic>
      </p:graphicFrame>
      <p:grpSp>
        <p:nvGrpSpPr>
          <p:cNvPr id="24" name="组合 23"/>
          <p:cNvGrpSpPr/>
          <p:nvPr/>
        </p:nvGrpSpPr>
        <p:grpSpPr>
          <a:xfrm>
            <a:off x="191135" y="7963535"/>
            <a:ext cx="6494780" cy="3634105"/>
            <a:chOff x="301" y="10440"/>
            <a:chExt cx="10228" cy="4046"/>
          </a:xfrm>
        </p:grpSpPr>
        <p:sp>
          <p:nvSpPr>
            <p:cNvPr id="5" name="矩形 4"/>
            <p:cNvSpPr/>
            <p:nvPr/>
          </p:nvSpPr>
          <p:spPr>
            <a:xfrm>
              <a:off x="3705" y="10440"/>
              <a:ext cx="2895" cy="6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400">
                  <a:latin typeface="华文仿宋" panose="02010600040101010101" charset="-122"/>
                  <a:ea typeface="华文仿宋" panose="02010600040101010101" charset="-122"/>
                </a:rPr>
                <a:t>合格投资者</a:t>
              </a:r>
              <a:endParaRPr lang="zh-CN" altLang="en-US" sz="1400">
                <a:latin typeface="华文仿宋" panose="02010600040101010101" charset="-122"/>
                <a:ea typeface="华文仿宋" panose="02010600040101010101" charset="-122"/>
              </a:endParaRPr>
            </a:p>
          </p:txBody>
        </p:sp>
        <p:sp>
          <p:nvSpPr>
            <p:cNvPr id="6" name="矩形 5"/>
            <p:cNvSpPr/>
            <p:nvPr/>
          </p:nvSpPr>
          <p:spPr>
            <a:xfrm>
              <a:off x="3514" y="11945"/>
              <a:ext cx="3390" cy="8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400">
                  <a:latin typeface="华文仿宋" panose="02010600040101010101" charset="-122"/>
                  <a:ea typeface="华文仿宋" panose="02010600040101010101" charset="-122"/>
                  <a:sym typeface="+mn-ea"/>
                </a:rPr>
                <a:t>融亨</a:t>
              </a:r>
              <a:r>
                <a:rPr lang="zh-CN" altLang="en-US" sz="1400">
                  <a:latin typeface="华文仿宋" panose="02010600040101010101" charset="-122"/>
                  <a:ea typeface="华文仿宋" panose="02010600040101010101" charset="-122"/>
                </a:rPr>
                <a:t>万疆一号私募证券投资基金</a:t>
              </a:r>
              <a:endParaRPr lang="zh-CN" altLang="en-US" sz="1400">
                <a:latin typeface="华文仿宋" panose="02010600040101010101" charset="-122"/>
                <a:ea typeface="华文仿宋" panose="02010600040101010101" charset="-122"/>
              </a:endParaRPr>
            </a:p>
          </p:txBody>
        </p:sp>
        <p:sp>
          <p:nvSpPr>
            <p:cNvPr id="7" name="矩形 6"/>
            <p:cNvSpPr/>
            <p:nvPr/>
          </p:nvSpPr>
          <p:spPr>
            <a:xfrm>
              <a:off x="3515" y="13661"/>
              <a:ext cx="3389" cy="8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1400">
                  <a:latin typeface="华文仿宋" panose="02010600040101010101" charset="-122"/>
                  <a:ea typeface="华文仿宋" panose="02010600040101010101" charset="-122"/>
                  <a:cs typeface="华文仿宋" panose="02010600040101010101" charset="-122"/>
                  <a:sym typeface="+mn-ea"/>
                </a:rPr>
                <a:t>22市中02</a:t>
              </a:r>
              <a:r>
                <a:rPr lang="zh-CN" altLang="en-US" sz="1400">
                  <a:latin typeface="华文仿宋" panose="02010600040101010101" charset="-122"/>
                  <a:ea typeface="华文仿宋" panose="02010600040101010101" charset="-122"/>
                  <a:cs typeface="华文仿宋" panose="02010600040101010101" charset="-122"/>
                  <a:sym typeface="+mn-ea"/>
                </a:rPr>
                <a:t>（</a:t>
              </a:r>
              <a:r>
                <a:rPr lang="en-US" altLang="zh-CN" sz="1400">
                  <a:latin typeface="华文仿宋" panose="02010600040101010101" charset="-122"/>
                  <a:ea typeface="华文仿宋" panose="02010600040101010101" charset="-122"/>
                  <a:cs typeface="华文仿宋" panose="02010600040101010101" charset="-122"/>
                  <a:sym typeface="+mn-ea"/>
                </a:rPr>
                <a:t>FI194394</a:t>
              </a:r>
              <a:r>
                <a:rPr lang="zh-CN" altLang="en-US" sz="1400">
                  <a:latin typeface="华文仿宋" panose="02010600040101010101" charset="-122"/>
                  <a:ea typeface="华文仿宋" panose="02010600040101010101" charset="-122"/>
                  <a:cs typeface="华文仿宋" panose="02010600040101010101" charset="-122"/>
                  <a:sym typeface="+mn-ea"/>
                </a:rPr>
                <a:t>）</a:t>
              </a:r>
              <a:endParaRPr lang="zh-CN" altLang="en-US" sz="1400">
                <a:latin typeface="华文仿宋" panose="02010600040101010101" charset="-122"/>
                <a:ea typeface="华文仿宋" panose="02010600040101010101" charset="-122"/>
                <a:cs typeface="华文仿宋" panose="02010600040101010101" charset="-122"/>
                <a:sym typeface="+mn-ea"/>
              </a:endParaRPr>
            </a:p>
          </p:txBody>
        </p:sp>
        <p:sp>
          <p:nvSpPr>
            <p:cNvPr id="8" name="矩形 7"/>
            <p:cNvSpPr/>
            <p:nvPr/>
          </p:nvSpPr>
          <p:spPr>
            <a:xfrm>
              <a:off x="301" y="11945"/>
              <a:ext cx="2370" cy="8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400">
                  <a:latin typeface="华文仿宋" panose="02010600040101010101" charset="-122"/>
                  <a:ea typeface="华文仿宋" panose="02010600040101010101" charset="-122"/>
                </a:rPr>
                <a:t>中国证券投资</a:t>
              </a:r>
              <a:endParaRPr lang="zh-CN" altLang="en-US" sz="1400">
                <a:latin typeface="华文仿宋" panose="02010600040101010101" charset="-122"/>
                <a:ea typeface="华文仿宋" panose="02010600040101010101" charset="-122"/>
              </a:endParaRPr>
            </a:p>
            <a:p>
              <a:pPr algn="ctr"/>
              <a:r>
                <a:rPr lang="zh-CN" altLang="en-US" sz="1400">
                  <a:latin typeface="华文仿宋" panose="02010600040101010101" charset="-122"/>
                  <a:ea typeface="华文仿宋" panose="02010600040101010101" charset="-122"/>
                </a:rPr>
                <a:t>基金业协会</a:t>
              </a:r>
              <a:endParaRPr lang="zh-CN" altLang="en-US" sz="1400">
                <a:latin typeface="华文仿宋" panose="02010600040101010101" charset="-122"/>
                <a:ea typeface="华文仿宋" panose="02010600040101010101" charset="-122"/>
              </a:endParaRPr>
            </a:p>
          </p:txBody>
        </p:sp>
        <p:cxnSp>
          <p:nvCxnSpPr>
            <p:cNvPr id="9" name="直接箭头连接符 8"/>
            <p:cNvCxnSpPr/>
            <p:nvPr/>
          </p:nvCxnSpPr>
          <p:spPr>
            <a:xfrm flipH="1">
              <a:off x="4384" y="11130"/>
              <a:ext cx="15" cy="8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直接箭头连接符 9"/>
            <p:cNvCxnSpPr/>
            <p:nvPr/>
          </p:nvCxnSpPr>
          <p:spPr>
            <a:xfrm>
              <a:off x="5153" y="12841"/>
              <a:ext cx="0" cy="7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直接箭头连接符 10"/>
            <p:cNvCxnSpPr/>
            <p:nvPr/>
          </p:nvCxnSpPr>
          <p:spPr>
            <a:xfrm flipV="1">
              <a:off x="5929" y="11085"/>
              <a:ext cx="0" cy="8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直接箭头连接符 11"/>
            <p:cNvCxnSpPr>
              <a:stCxn id="8" idx="3"/>
              <a:endCxn id="6" idx="1"/>
            </p:cNvCxnSpPr>
            <p:nvPr/>
          </p:nvCxnSpPr>
          <p:spPr>
            <a:xfrm>
              <a:off x="2671" y="12366"/>
              <a:ext cx="84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矩形 12"/>
            <p:cNvSpPr/>
            <p:nvPr/>
          </p:nvSpPr>
          <p:spPr>
            <a:xfrm>
              <a:off x="7634" y="11306"/>
              <a:ext cx="2895" cy="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400">
                  <a:latin typeface="华文仿宋" panose="02010600040101010101" charset="-122"/>
                  <a:ea typeface="华文仿宋" panose="02010600040101010101" charset="-122"/>
                  <a:sym typeface="+mn-ea"/>
                </a:rPr>
                <a:t>中泰证券股份</a:t>
              </a:r>
              <a:endParaRPr lang="zh-CN" altLang="en-US" sz="1400">
                <a:latin typeface="华文仿宋" panose="02010600040101010101" charset="-122"/>
                <a:ea typeface="华文仿宋" panose="02010600040101010101" charset="-122"/>
                <a:sym typeface="+mn-ea"/>
              </a:endParaRPr>
            </a:p>
            <a:p>
              <a:pPr algn="ctr"/>
              <a:r>
                <a:rPr lang="zh-CN" altLang="en-US" sz="1400">
                  <a:latin typeface="华文仿宋" panose="02010600040101010101" charset="-122"/>
                  <a:ea typeface="华文仿宋" panose="02010600040101010101" charset="-122"/>
                  <a:sym typeface="+mn-ea"/>
                </a:rPr>
                <a:t>有限公司</a:t>
              </a:r>
              <a:endParaRPr lang="zh-CN" altLang="en-US" sz="1400">
                <a:latin typeface="华文仿宋" panose="02010600040101010101" charset="-122"/>
                <a:ea typeface="华文仿宋" panose="02010600040101010101" charset="-122"/>
                <a:sym typeface="+mn-ea"/>
              </a:endParaRPr>
            </a:p>
          </p:txBody>
        </p:sp>
        <p:sp>
          <p:nvSpPr>
            <p:cNvPr id="14" name="矩形 13"/>
            <p:cNvSpPr/>
            <p:nvPr/>
          </p:nvSpPr>
          <p:spPr>
            <a:xfrm>
              <a:off x="7634" y="12580"/>
              <a:ext cx="2895" cy="8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400">
                  <a:latin typeface="华文仿宋" panose="02010600040101010101" charset="-122"/>
                  <a:ea typeface="华文仿宋" panose="02010600040101010101" charset="-122"/>
                  <a:cs typeface="华文仿宋" panose="02010600040101010101" charset="-122"/>
                  <a:sym typeface="+mn-ea"/>
                </a:rPr>
                <a:t>北京融亨基金</a:t>
              </a:r>
              <a:endParaRPr lang="zh-CN" altLang="en-US" sz="1400">
                <a:latin typeface="华文仿宋" panose="02010600040101010101" charset="-122"/>
                <a:ea typeface="华文仿宋" panose="02010600040101010101" charset="-122"/>
                <a:cs typeface="华文仿宋" panose="02010600040101010101" charset="-122"/>
                <a:sym typeface="+mn-ea"/>
              </a:endParaRPr>
            </a:p>
            <a:p>
              <a:pPr algn="ctr"/>
              <a:r>
                <a:rPr lang="zh-CN" altLang="en-US" sz="1400">
                  <a:latin typeface="华文仿宋" panose="02010600040101010101" charset="-122"/>
                  <a:ea typeface="华文仿宋" panose="02010600040101010101" charset="-122"/>
                  <a:cs typeface="华文仿宋" panose="02010600040101010101" charset="-122"/>
                  <a:sym typeface="+mn-ea"/>
                </a:rPr>
                <a:t>管理有限公司</a:t>
              </a:r>
              <a:endParaRPr lang="zh-CN" altLang="en-US" sz="1400">
                <a:latin typeface="华文仿宋" panose="02010600040101010101" charset="-122"/>
                <a:ea typeface="华文仿宋" panose="02010600040101010101" charset="-122"/>
                <a:cs typeface="华文仿宋" panose="02010600040101010101" charset="-122"/>
                <a:sym typeface="+mn-ea"/>
              </a:endParaRPr>
            </a:p>
          </p:txBody>
        </p:sp>
        <p:sp>
          <p:nvSpPr>
            <p:cNvPr id="15" name="文本框 14"/>
            <p:cNvSpPr txBox="1"/>
            <p:nvPr/>
          </p:nvSpPr>
          <p:spPr>
            <a:xfrm>
              <a:off x="3387" y="11293"/>
              <a:ext cx="936" cy="307"/>
            </a:xfrm>
            <a:prstGeom prst="rect">
              <a:avLst/>
            </a:prstGeom>
            <a:noFill/>
          </p:spPr>
          <p:txBody>
            <a:bodyPr wrap="square" rtlCol="0">
              <a:spAutoFit/>
            </a:bodyPr>
            <a:p>
              <a:r>
                <a:rPr lang="zh-CN" altLang="en-US" sz="1200">
                  <a:latin typeface="华文仿宋" panose="02010600040101010101" charset="-122"/>
                  <a:ea typeface="华文仿宋" panose="02010600040101010101" charset="-122"/>
                </a:rPr>
                <a:t>申购</a:t>
              </a:r>
              <a:endParaRPr lang="zh-CN" altLang="en-US" sz="1200">
                <a:latin typeface="华文仿宋" panose="02010600040101010101" charset="-122"/>
                <a:ea typeface="华文仿宋" panose="02010600040101010101" charset="-122"/>
              </a:endParaRPr>
            </a:p>
          </p:txBody>
        </p:sp>
        <p:sp>
          <p:nvSpPr>
            <p:cNvPr id="16" name="文本框 15"/>
            <p:cNvSpPr txBox="1"/>
            <p:nvPr/>
          </p:nvSpPr>
          <p:spPr>
            <a:xfrm>
              <a:off x="5968" y="11306"/>
              <a:ext cx="1251" cy="307"/>
            </a:xfrm>
            <a:prstGeom prst="rect">
              <a:avLst/>
            </a:prstGeom>
            <a:noFill/>
          </p:spPr>
          <p:txBody>
            <a:bodyPr wrap="square" rtlCol="0">
              <a:spAutoFit/>
            </a:bodyPr>
            <a:p>
              <a:r>
                <a:rPr lang="zh-CN" altLang="en-US" sz="1200">
                  <a:latin typeface="华文仿宋" panose="02010600040101010101" charset="-122"/>
                  <a:ea typeface="华文仿宋" panose="02010600040101010101" charset="-122"/>
                </a:rPr>
                <a:t>本息兑付</a:t>
              </a:r>
              <a:endParaRPr lang="zh-CN" altLang="en-US" sz="1200">
                <a:latin typeface="华文仿宋" panose="02010600040101010101" charset="-122"/>
                <a:ea typeface="华文仿宋" panose="02010600040101010101" charset="-122"/>
              </a:endParaRPr>
            </a:p>
          </p:txBody>
        </p:sp>
        <p:sp>
          <p:nvSpPr>
            <p:cNvPr id="17" name="文本框 16"/>
            <p:cNvSpPr txBox="1"/>
            <p:nvPr/>
          </p:nvSpPr>
          <p:spPr>
            <a:xfrm>
              <a:off x="2671" y="11920"/>
              <a:ext cx="936" cy="307"/>
            </a:xfrm>
            <a:prstGeom prst="rect">
              <a:avLst/>
            </a:prstGeom>
            <a:noFill/>
          </p:spPr>
          <p:txBody>
            <a:bodyPr wrap="square" rtlCol="0">
              <a:spAutoFit/>
            </a:bodyPr>
            <a:p>
              <a:r>
                <a:rPr lang="zh-CN" altLang="en-US" sz="1200">
                  <a:latin typeface="华文仿宋" panose="02010600040101010101" charset="-122"/>
                  <a:ea typeface="华文仿宋" panose="02010600040101010101" charset="-122"/>
                </a:rPr>
                <a:t>备案</a:t>
              </a:r>
              <a:endParaRPr lang="zh-CN" altLang="en-US" sz="1200">
                <a:latin typeface="华文仿宋" panose="02010600040101010101" charset="-122"/>
                <a:ea typeface="华文仿宋" panose="02010600040101010101" charset="-122"/>
              </a:endParaRPr>
            </a:p>
          </p:txBody>
        </p:sp>
        <p:sp>
          <p:nvSpPr>
            <p:cNvPr id="18" name="文本框 17"/>
            <p:cNvSpPr txBox="1"/>
            <p:nvPr/>
          </p:nvSpPr>
          <p:spPr>
            <a:xfrm>
              <a:off x="4323" y="13006"/>
              <a:ext cx="936" cy="307"/>
            </a:xfrm>
            <a:prstGeom prst="rect">
              <a:avLst/>
            </a:prstGeom>
            <a:noFill/>
          </p:spPr>
          <p:txBody>
            <a:bodyPr wrap="square" rtlCol="0">
              <a:spAutoFit/>
            </a:bodyPr>
            <a:p>
              <a:r>
                <a:rPr lang="zh-CN" altLang="en-US" sz="1200">
                  <a:latin typeface="华文仿宋" panose="02010600040101010101" charset="-122"/>
                  <a:ea typeface="华文仿宋" panose="02010600040101010101" charset="-122"/>
                </a:rPr>
                <a:t>投资</a:t>
              </a:r>
              <a:endParaRPr lang="zh-CN" altLang="en-US" sz="1200">
                <a:latin typeface="华文仿宋" panose="02010600040101010101" charset="-122"/>
                <a:ea typeface="华文仿宋" panose="02010600040101010101" charset="-122"/>
              </a:endParaRPr>
            </a:p>
          </p:txBody>
        </p:sp>
        <p:cxnSp>
          <p:nvCxnSpPr>
            <p:cNvPr id="19" name="直接箭头连接符 18"/>
            <p:cNvCxnSpPr>
              <a:stCxn id="13" idx="1"/>
              <a:endCxn id="6" idx="3"/>
            </p:cNvCxnSpPr>
            <p:nvPr/>
          </p:nvCxnSpPr>
          <p:spPr>
            <a:xfrm flipH="1">
              <a:off x="6904" y="11738"/>
              <a:ext cx="730" cy="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直接箭头连接符 19"/>
            <p:cNvCxnSpPr>
              <a:stCxn id="14" idx="1"/>
              <a:endCxn id="6" idx="3"/>
            </p:cNvCxnSpPr>
            <p:nvPr/>
          </p:nvCxnSpPr>
          <p:spPr>
            <a:xfrm flipH="1" flipV="1">
              <a:off x="6904" y="12366"/>
              <a:ext cx="730" cy="6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文本框 21"/>
            <p:cNvSpPr txBox="1"/>
            <p:nvPr/>
          </p:nvSpPr>
          <p:spPr>
            <a:xfrm>
              <a:off x="6904" y="11622"/>
              <a:ext cx="936" cy="307"/>
            </a:xfrm>
            <a:prstGeom prst="rect">
              <a:avLst/>
            </a:prstGeom>
            <a:noFill/>
          </p:spPr>
          <p:txBody>
            <a:bodyPr wrap="square" rtlCol="0">
              <a:spAutoFit/>
            </a:bodyPr>
            <a:p>
              <a:r>
                <a:rPr lang="zh-CN" altLang="en-US" sz="1200">
                  <a:latin typeface="华文仿宋" panose="02010600040101010101" charset="-122"/>
                  <a:ea typeface="华文仿宋" panose="02010600040101010101" charset="-122"/>
                </a:rPr>
                <a:t>托管</a:t>
              </a:r>
              <a:endParaRPr lang="zh-CN" altLang="en-US" sz="1200">
                <a:latin typeface="华文仿宋" panose="02010600040101010101" charset="-122"/>
                <a:ea typeface="华文仿宋" panose="02010600040101010101" charset="-122"/>
              </a:endParaRPr>
            </a:p>
          </p:txBody>
        </p:sp>
        <p:sp>
          <p:nvSpPr>
            <p:cNvPr id="23" name="文本框 22"/>
            <p:cNvSpPr txBox="1"/>
            <p:nvPr/>
          </p:nvSpPr>
          <p:spPr>
            <a:xfrm>
              <a:off x="6904" y="12572"/>
              <a:ext cx="936" cy="307"/>
            </a:xfrm>
            <a:prstGeom prst="rect">
              <a:avLst/>
            </a:prstGeom>
            <a:noFill/>
          </p:spPr>
          <p:txBody>
            <a:bodyPr wrap="square" rtlCol="0">
              <a:spAutoFit/>
            </a:bodyPr>
            <a:p>
              <a:r>
                <a:rPr lang="zh-CN" altLang="en-US" sz="1200">
                  <a:latin typeface="华文仿宋" panose="02010600040101010101" charset="-122"/>
                  <a:ea typeface="华文仿宋" panose="02010600040101010101" charset="-122"/>
                </a:rPr>
                <a:t>管理</a:t>
              </a:r>
              <a:endParaRPr lang="zh-CN" altLang="en-US" sz="1200">
                <a:latin typeface="华文仿宋" panose="02010600040101010101" charset="-122"/>
                <a:ea typeface="华文仿宋" panose="02010600040101010101" charset="-122"/>
              </a:endParaRPr>
            </a:p>
          </p:txBody>
        </p:sp>
      </p:grpSp>
      <p:sp>
        <p:nvSpPr>
          <p:cNvPr id="25" name="文本框 24"/>
          <p:cNvSpPr txBox="1"/>
          <p:nvPr/>
        </p:nvSpPr>
        <p:spPr>
          <a:xfrm>
            <a:off x="191135" y="7218680"/>
            <a:ext cx="1504950" cy="368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p>
            <a:pPr algn="ctr"/>
            <a:r>
              <a:rPr lang="zh-CN" altLang="en-US">
                <a:latin typeface="华文仿宋" panose="02010600040101010101" charset="-122"/>
                <a:ea typeface="华文仿宋" panose="02010600040101010101" charset="-122"/>
              </a:rPr>
              <a:t>交易结构</a:t>
            </a:r>
            <a:endParaRPr lang="zh-CN" altLang="en-US">
              <a:latin typeface="华文仿宋" panose="02010600040101010101" charset="-122"/>
              <a:ea typeface="华文仿宋" panose="02010600040101010101" charset="-122"/>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222885" y="786130"/>
            <a:ext cx="6411595" cy="2654300"/>
          </a:xfrm>
          <a:prstGeom prst="rect">
            <a:avLst/>
          </a:prstGeom>
          <a:noFill/>
        </p:spPr>
        <p:txBody>
          <a:bodyPr wrap="square" rtlCol="0" anchor="t">
            <a:spAutoFit/>
          </a:bodyPr>
          <a:p>
            <a:pPr>
              <a:lnSpc>
                <a:spcPct val="170000"/>
              </a:lnSpc>
            </a:pPr>
            <a:r>
              <a:rPr lang="en-US" altLang="zh-CN" sz="1400">
                <a:latin typeface="华文仿宋" panose="02010600040101010101" charset="-122"/>
                <a:ea typeface="华文仿宋" panose="02010600040101010101" charset="-122"/>
                <a:cs typeface="华文仿宋" panose="02010600040101010101" charset="-122"/>
              </a:rPr>
              <a:t>        </a:t>
            </a:r>
            <a:r>
              <a:rPr lang="zh-CN" altLang="en-US" sz="1400">
                <a:latin typeface="华文仿宋" panose="02010600040101010101" charset="-122"/>
                <a:ea typeface="华文仿宋" panose="02010600040101010101" charset="-122"/>
                <a:cs typeface="华文仿宋" panose="02010600040101010101" charset="-122"/>
              </a:rPr>
              <a:t>济宁市位于山东西南部，现辖2市辖区3县级市7县，孔孟之乡，运河之都，面积11187平方公里，人口808.19万。2020年地区生产总值4494.31亿元，一般预算收入411.78亿元。</a:t>
            </a:r>
            <a:endParaRPr lang="zh-CN" altLang="en-US" sz="1400">
              <a:latin typeface="华文仿宋" panose="02010600040101010101" charset="-122"/>
              <a:ea typeface="华文仿宋" panose="02010600040101010101" charset="-122"/>
              <a:cs typeface="华文仿宋" panose="02010600040101010101" charset="-122"/>
            </a:endParaRPr>
          </a:p>
          <a:p>
            <a:pPr>
              <a:lnSpc>
                <a:spcPct val="170000"/>
              </a:lnSpc>
            </a:pPr>
            <a:r>
              <a:rPr lang="en-US" altLang="zh-CN" sz="1400">
                <a:latin typeface="华文仿宋" panose="02010600040101010101" charset="-122"/>
                <a:ea typeface="华文仿宋" panose="02010600040101010101" charset="-122"/>
                <a:cs typeface="华文仿宋" panose="02010600040101010101" charset="-122"/>
              </a:rPr>
              <a:t>       </a:t>
            </a:r>
            <a:r>
              <a:rPr lang="zh-CN" altLang="en-US" sz="1400">
                <a:latin typeface="华文仿宋" panose="02010600040101010101" charset="-122"/>
                <a:ea typeface="华文仿宋" panose="02010600040101010101" charset="-122"/>
                <a:cs typeface="华文仿宋" panose="02010600040101010101" charset="-122"/>
              </a:rPr>
              <a:t>任城区位于济宁市核心市辖区，面积651平方千米，人口约108万，2020年地区生产总值542.16亿元，一般预算收入69.56亿元，政府性基金收入39.85亿元，财政自给率为106.44%。“全国综合实力百强区"、“全国投资潜力百强区”、“全国科技创新百强区”、“全国新型城镇化质量百强区”。</a:t>
            </a:r>
            <a:endParaRPr lang="zh-CN" altLang="en-US" sz="1400">
              <a:latin typeface="华文仿宋" panose="02010600040101010101" charset="-122"/>
              <a:ea typeface="华文仿宋" panose="02010600040101010101" charset="-122"/>
              <a:cs typeface="华文仿宋" panose="02010600040101010101" charset="-122"/>
            </a:endParaRPr>
          </a:p>
        </p:txBody>
      </p:sp>
      <p:sp>
        <p:nvSpPr>
          <p:cNvPr id="25" name="文本框 24"/>
          <p:cNvSpPr txBox="1"/>
          <p:nvPr/>
        </p:nvSpPr>
        <p:spPr>
          <a:xfrm>
            <a:off x="248285" y="389255"/>
            <a:ext cx="1504950" cy="368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p>
            <a:pPr algn="ctr"/>
            <a:r>
              <a:rPr lang="zh-CN" altLang="en-US">
                <a:latin typeface="华文仿宋" panose="02010600040101010101" charset="-122"/>
                <a:ea typeface="华文仿宋" panose="02010600040101010101" charset="-122"/>
              </a:rPr>
              <a:t>区位介绍</a:t>
            </a:r>
            <a:endParaRPr lang="zh-CN" altLang="en-US">
              <a:latin typeface="华文仿宋" panose="02010600040101010101" charset="-122"/>
              <a:ea typeface="华文仿宋" panose="02010600040101010101" charset="-122"/>
            </a:endParaRPr>
          </a:p>
        </p:txBody>
      </p:sp>
      <p:sp>
        <p:nvSpPr>
          <p:cNvPr id="5" name="文本框 4"/>
          <p:cNvSpPr txBox="1"/>
          <p:nvPr/>
        </p:nvSpPr>
        <p:spPr>
          <a:xfrm>
            <a:off x="248285" y="3659505"/>
            <a:ext cx="1504950" cy="368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p>
            <a:pPr algn="ctr"/>
            <a:r>
              <a:rPr lang="zh-CN" altLang="en-US">
                <a:latin typeface="华文仿宋" panose="02010600040101010101" charset="-122"/>
                <a:ea typeface="华文仿宋" panose="02010600040101010101" charset="-122"/>
              </a:rPr>
              <a:t>项目亮点</a:t>
            </a:r>
            <a:endParaRPr lang="zh-CN" altLang="en-US">
              <a:latin typeface="华文仿宋" panose="02010600040101010101" charset="-122"/>
              <a:ea typeface="华文仿宋" panose="02010600040101010101" charset="-122"/>
            </a:endParaRPr>
          </a:p>
        </p:txBody>
      </p:sp>
      <p:sp>
        <p:nvSpPr>
          <p:cNvPr id="6" name="文本框 5"/>
          <p:cNvSpPr txBox="1"/>
          <p:nvPr/>
        </p:nvSpPr>
        <p:spPr>
          <a:xfrm>
            <a:off x="248285" y="4159885"/>
            <a:ext cx="6202045" cy="7672705"/>
          </a:xfrm>
          <a:prstGeom prst="rect">
            <a:avLst/>
          </a:prstGeom>
          <a:noFill/>
        </p:spPr>
        <p:txBody>
          <a:bodyPr wrap="square" rtlCol="0">
            <a:spAutoFit/>
          </a:bodyPr>
          <a:p>
            <a:pPr>
              <a:lnSpc>
                <a:spcPct val="220000"/>
              </a:lnSpc>
            </a:pPr>
            <a:r>
              <a:rPr lang="en-US" altLang="zh-CN" sz="1400">
                <a:latin typeface="华文仿宋" panose="02010600040101010101" charset="-122"/>
                <a:ea typeface="华文仿宋" panose="02010600040101010101" charset="-122"/>
                <a:cs typeface="华文仿宋" panose="02010600040101010101" charset="-122"/>
              </a:rPr>
              <a:t>    </a:t>
            </a:r>
            <a:r>
              <a:rPr lang="zh-CN" altLang="en-US" sz="1400" b="1">
                <a:latin typeface="华文仿宋" panose="02010600040101010101" charset="-122"/>
                <a:ea typeface="华文仿宋" panose="02010600040101010101" charset="-122"/>
                <a:cs typeface="华文仿宋" panose="02010600040101010101" charset="-122"/>
              </a:rPr>
              <a:t>济宁市产业优势明显，任城区区域地位突出，为公司发展提供有力基础。</a:t>
            </a:r>
            <a:r>
              <a:rPr lang="zh-CN" altLang="en-US" sz="1400">
                <a:latin typeface="华文仿宋" panose="02010600040101010101" charset="-122"/>
                <a:ea typeface="华文仿宋" panose="02010600040101010101" charset="-122"/>
                <a:cs typeface="华文仿宋" panose="02010600040101010101" charset="-122"/>
              </a:rPr>
              <a:t>济宁市自然资源丰富，为淮海经济区中心城市，区位优势明显。在新旧动能转换的背景下，济宁市实施“制造强市”战略，目前已形成以装备制造、精品旅游和新能源等为主的省级优势产业集群，为经济发展带来有力支撑。任城区为济宁都市区的核心区，服务业发展优势突出，金融增加值、财税贡献、信贷规模稳居全市首位。</a:t>
            </a:r>
            <a:endParaRPr lang="zh-CN" altLang="en-US" sz="1400">
              <a:latin typeface="华文仿宋" panose="02010600040101010101" charset="-122"/>
              <a:ea typeface="华文仿宋" panose="02010600040101010101" charset="-122"/>
              <a:cs typeface="华文仿宋" panose="02010600040101010101" charset="-122"/>
            </a:endParaRPr>
          </a:p>
          <a:p>
            <a:pPr>
              <a:lnSpc>
                <a:spcPct val="220000"/>
              </a:lnSpc>
            </a:pPr>
            <a:r>
              <a:rPr lang="zh-CN" altLang="en-US" sz="1400">
                <a:latin typeface="华文仿宋" panose="02010600040101010101" charset="-122"/>
                <a:ea typeface="华文仿宋" panose="02010600040101010101" charset="-122"/>
                <a:cs typeface="华文仿宋" panose="02010600040101010101" charset="-122"/>
              </a:rPr>
              <a:t></a:t>
            </a:r>
            <a:r>
              <a:rPr lang="zh-CN" altLang="en-US" sz="1400" b="1">
                <a:latin typeface="华文仿宋" panose="02010600040101010101" charset="-122"/>
                <a:ea typeface="华文仿宋" panose="02010600040101010101" charset="-122"/>
                <a:cs typeface="华文仿宋" panose="02010600040101010101" charset="-122"/>
              </a:rPr>
              <a:t> 公司区域地位重要，收入来源较有保障。</a:t>
            </a:r>
            <a:r>
              <a:rPr lang="zh-CN" altLang="en-US" sz="1400">
                <a:latin typeface="华文仿宋" panose="02010600040101010101" charset="-122"/>
                <a:ea typeface="华文仿宋" panose="02010600040101010101" charset="-122"/>
                <a:cs typeface="华文仿宋" panose="02010600040101010101" charset="-122"/>
              </a:rPr>
              <a:t>公司为济宁市任城区重要的基础设施建设主体，主要承担了区域内基础设施及安置房等项目的建设工作，业务获取方面获得任城区政府的支持。此外，存货中待回购的基础设施和安置房规模较大，业务持续性较好。</a:t>
            </a:r>
            <a:endParaRPr lang="zh-CN" altLang="en-US" sz="1400">
              <a:latin typeface="华文仿宋" panose="02010600040101010101" charset="-122"/>
              <a:ea typeface="华文仿宋" panose="02010600040101010101" charset="-122"/>
              <a:cs typeface="华文仿宋" panose="02010600040101010101" charset="-122"/>
            </a:endParaRPr>
          </a:p>
          <a:p>
            <a:pPr>
              <a:lnSpc>
                <a:spcPct val="220000"/>
              </a:lnSpc>
            </a:pPr>
            <a:r>
              <a:rPr lang="zh-CN" altLang="en-US" sz="1400">
                <a:latin typeface="华文仿宋" panose="02010600040101010101" charset="-122"/>
                <a:ea typeface="华文仿宋" panose="02010600040101010101" charset="-122"/>
                <a:cs typeface="华文仿宋" panose="02010600040101010101" charset="-122"/>
              </a:rPr>
              <a:t> </a:t>
            </a:r>
            <a:r>
              <a:rPr lang="zh-CN" altLang="en-US" sz="1400" b="1">
                <a:latin typeface="华文仿宋" panose="02010600040101010101" charset="-122"/>
                <a:ea typeface="华文仿宋" panose="02010600040101010101" charset="-122"/>
                <a:cs typeface="华文仿宋" panose="02010600040101010101" charset="-122"/>
              </a:rPr>
              <a:t>公司获得较大力度的外部支持。</a:t>
            </a:r>
            <a:r>
              <a:rPr lang="zh-CN" altLang="en-US" sz="1400">
                <a:latin typeface="华文仿宋" panose="02010600040101010101" charset="-122"/>
                <a:ea typeface="华文仿宋" panose="02010600040101010101" charset="-122"/>
                <a:cs typeface="华文仿宋" panose="02010600040101010101" charset="-122"/>
              </a:rPr>
              <a:t>近年公司陆续收到当地政府部门划入的货币资金、土地使用权及房产等资产，显著提升了公司资本实力。此外，2019-2020 年及 2021 年 1-9 月公司持续获得财政补贴，有效提升了利润规模。  </a:t>
            </a:r>
            <a:endParaRPr lang="zh-CN" altLang="en-US" sz="1400">
              <a:latin typeface="华文仿宋" panose="02010600040101010101" charset="-122"/>
              <a:ea typeface="华文仿宋" panose="02010600040101010101" charset="-122"/>
              <a:cs typeface="华文仿宋" panose="02010600040101010101" charset="-122"/>
            </a:endParaRPr>
          </a:p>
          <a:p>
            <a:pPr>
              <a:lnSpc>
                <a:spcPct val="220000"/>
              </a:lnSpc>
            </a:pPr>
            <a:r>
              <a:rPr lang="en-US" altLang="zh-CN" sz="1400">
                <a:latin typeface="华文仿宋" panose="02010600040101010101" charset="-122"/>
                <a:ea typeface="华文仿宋" panose="02010600040101010101" charset="-122"/>
                <a:cs typeface="华文仿宋" panose="02010600040101010101" charset="-122"/>
              </a:rPr>
              <a:t>   </a:t>
            </a:r>
            <a:r>
              <a:rPr lang="zh-CN" altLang="en-US" sz="1400" b="1">
                <a:latin typeface="华文仿宋" panose="02010600040101010101" charset="-122"/>
                <a:ea typeface="华文仿宋" panose="02010600040101010101" charset="-122"/>
                <a:cs typeface="华文仿宋" panose="02010600040101010101" charset="-122"/>
              </a:rPr>
              <a:t>任兴集团提供的保证担保提升了本期债券的信用水平</a:t>
            </a:r>
            <a:r>
              <a:rPr lang="zh-CN" altLang="en-US" sz="1400">
                <a:latin typeface="华文仿宋" panose="02010600040101010101" charset="-122"/>
                <a:ea typeface="华文仿宋" panose="02010600040101010101" charset="-122"/>
                <a:cs typeface="华文仿宋" panose="02010600040101010101" charset="-122"/>
              </a:rPr>
              <a:t>。经中证鹏元综合评定，任兴集团主体信用等级为 AA+，其提供的全额无条件不可撤销的连带责任保证担保提升了本期债券的信用水平。</a:t>
            </a:r>
            <a:endParaRPr lang="zh-CN" altLang="en-US" sz="1400">
              <a:latin typeface="华文仿宋" panose="02010600040101010101" charset="-122"/>
              <a:ea typeface="华文仿宋" panose="02010600040101010101" charset="-122"/>
              <a:cs typeface="华文仿宋" panose="02010600040101010101" charset="-122"/>
            </a:endParaRPr>
          </a:p>
        </p:txBody>
      </p:sp>
    </p:spTree>
    <p:custDataLst>
      <p:tags r:id="rId1"/>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TABLE_BEAUTIFY" val="smartTable{107c9213-8e28-421b-980f-f5f387a9ea82}"/>
  <p:tag name="TABLE_ENDDRAG_ORIGIN_RECT" val="511*474"/>
  <p:tag name="TABLE_ENDDRAG_RECT" val="15*75*511*474"/>
</p:tagLst>
</file>

<file path=ppt/tags/tag64.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BEAUTIFY_FLAG" val="#wm#"/>
  <p:tag name="KSO_WM_TEMPLATE_CATEGORY" val="custom"/>
  <p:tag name="KSO_WM_TEMPLATE_INDEX" val="20205176"/>
</p:tagLst>
</file>

<file path=ppt/tags/tag66.xml><?xml version="1.0" encoding="utf-8"?>
<p:tagLst xmlns:p="http://schemas.openxmlformats.org/presentationml/2006/main">
  <p:tag name="COMMONDATA" val="eyJoZGlkIjoiNjljZDczNjQzYTFlZDcyODE4OTM3YjRiZmZmYTEyOWYifQ=="/>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gs>
            <a:gs pos="100000">
              <a:schemeClr val="phClr">
                <a:lumMod val="85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1087</Words>
  <Application>WPS 演示</Application>
  <PresentationFormat>宽屏</PresentationFormat>
  <Paragraphs>82</Paragraphs>
  <Slides>2</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vt:i4>
      </vt:variant>
    </vt:vector>
  </HeadingPairs>
  <TitlesOfParts>
    <vt:vector size="11" baseType="lpstr">
      <vt:lpstr>Arial</vt:lpstr>
      <vt:lpstr>宋体</vt:lpstr>
      <vt:lpstr>Wingdings</vt:lpstr>
      <vt:lpstr>Wingdings</vt:lpstr>
      <vt:lpstr>华文仿宋</vt:lpstr>
      <vt:lpstr>微软雅黑</vt:lpstr>
      <vt:lpstr>Arial Unicode MS</vt:lpstr>
      <vt:lpstr>Calibri</vt:lpstr>
      <vt:lpstr>Office 主题​​</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feng</cp:lastModifiedBy>
  <cp:revision>174</cp:revision>
  <dcterms:created xsi:type="dcterms:W3CDTF">2019-06-19T02:08:00Z</dcterms:created>
  <dcterms:modified xsi:type="dcterms:W3CDTF">2022-07-18T23:29:32Z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2052-11.1.0.11875</vt:lpwstr>
  </property>
  <property fmtid="{D5CDD505-2E9C-101B-9397-08002B2CF9AE}" pid="3" name="ICV">
    <vt:lpwstr>29FF4266EB274F159CEB01D9AEF765CA</vt:lpwstr>
  </property>
</Properties>
</file>