
<file path=[Content_Types].xml><?xml version="1.0" encoding="utf-8"?>
<Types xmlns="http://schemas.openxmlformats.org/package/2006/content-types">
  <Default Extension="fntdata" ContentType="application/x-fontdata"/>
  <Default Extension="jpeg" ContentType="image/jpeg"/>
  <Default Extension="jpg" ContentType="image/pn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0.xml" ContentType="application/vnd.openxmlformats-officedocument.presentationml.tags+xml"/>
  <Override PartName="/ppt/notesSlides/notesSlide1.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2.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3.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charts/chart1.xml" ContentType="application/vnd.openxmlformats-officedocument.drawingml.chart+xml"/>
  <Override PartName="/ppt/tags/tag32.xml" ContentType="application/vnd.openxmlformats-officedocument.presentationml.tag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4.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5.xml" ContentType="application/vnd.openxmlformats-officedocument.presentationml.notesSlide+xml"/>
  <Override PartName="/ppt/tags/tag40.xml" ContentType="application/vnd.openxmlformats-officedocument.presentationml.tags+xml"/>
  <Override PartName="/ppt/notesSlides/notesSlide6.xml" ContentType="application/vnd.openxmlformats-officedocument.presentationml.notesSlide+xml"/>
  <Override PartName="/ppt/tags/tag41.xml" ContentType="application/vnd.openxmlformats-officedocument.presentationml.tags+xml"/>
  <Override PartName="/ppt/notesSlides/notesSlide7.xml" ContentType="application/vnd.openxmlformats-officedocument.presentationml.notesSlide+xml"/>
  <Override PartName="/ppt/tags/tag42.xml" ContentType="application/vnd.openxmlformats-officedocument.presentationml.tags+xml"/>
  <Override PartName="/ppt/notesSlides/notesSlide8.xml" ContentType="application/vnd.openxmlformats-officedocument.presentationml.notesSlide+xml"/>
  <Override PartName="/ppt/tags/tag43.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6"/>
  </p:notesMasterIdLst>
  <p:handoutMasterIdLst>
    <p:handoutMasterId r:id="rId27"/>
  </p:handoutMasterIdLst>
  <p:sldIdLst>
    <p:sldId id="262" r:id="rId2"/>
    <p:sldId id="273" r:id="rId3"/>
    <p:sldId id="315" r:id="rId4"/>
    <p:sldId id="268" r:id="rId5"/>
    <p:sldId id="314" r:id="rId6"/>
    <p:sldId id="290" r:id="rId7"/>
    <p:sldId id="288" r:id="rId8"/>
    <p:sldId id="317" r:id="rId9"/>
    <p:sldId id="274" r:id="rId10"/>
    <p:sldId id="316" r:id="rId11"/>
    <p:sldId id="278" r:id="rId12"/>
    <p:sldId id="311" r:id="rId13"/>
    <p:sldId id="280" r:id="rId14"/>
    <p:sldId id="300" r:id="rId15"/>
    <p:sldId id="276" r:id="rId16"/>
    <p:sldId id="319" r:id="rId17"/>
    <p:sldId id="301" r:id="rId18"/>
    <p:sldId id="321" r:id="rId19"/>
    <p:sldId id="277" r:id="rId20"/>
    <p:sldId id="322" r:id="rId21"/>
    <p:sldId id="323" r:id="rId22"/>
    <p:sldId id="324" r:id="rId23"/>
    <p:sldId id="325" r:id="rId24"/>
    <p:sldId id="312" r:id="rId25"/>
  </p:sldIdLst>
  <p:sldSz cx="12192000" cy="6858000"/>
  <p:notesSz cx="6858000" cy="9144000"/>
  <p:embeddedFontLst>
    <p:embeddedFont>
      <p:font typeface="汉仪劲楷简" panose="02010600030101010101" charset="-122"/>
      <p:regular r:id="rId28"/>
    </p:embeddedFont>
    <p:embeddedFont>
      <p:font typeface="汉仪旗黑-55简" panose="02010600030101010101" charset="-122"/>
      <p:regular r:id="rId29"/>
    </p:embeddedFont>
  </p:embeddedFontLst>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0" userDrawn="1">
          <p15:clr>
            <a:srgbClr val="A4A3A4"/>
          </p15:clr>
        </p15:guide>
        <p15:guide id="2" pos="7123" userDrawn="1">
          <p15:clr>
            <a:srgbClr val="A4A3A4"/>
          </p15:clr>
        </p15:guide>
        <p15:guide id="3" pos="554" userDrawn="1">
          <p15:clr>
            <a:srgbClr val="A4A3A4"/>
          </p15:clr>
        </p15:guide>
        <p15:guide id="4" orient="horz" pos="374" userDrawn="1">
          <p15:clr>
            <a:srgbClr val="A4A3A4"/>
          </p15:clr>
        </p15:guide>
        <p15:guide id="5" orient="horz" pos="3947" userDrawn="1">
          <p15:clr>
            <a:srgbClr val="A4A3A4"/>
          </p15:clr>
        </p15:guide>
        <p15:guide id="6" pos="7680" userDrawn="1">
          <p15:clr>
            <a:srgbClr val="A4A3A4"/>
          </p15:clr>
        </p15:guide>
        <p15:guide id="7" pos="385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4C4B"/>
    <a:srgbClr val="1B4644"/>
    <a:srgbClr val="EEF2F1"/>
    <a:srgbClr val="ECD5BA"/>
    <a:srgbClr val="EDC9A3"/>
    <a:srgbClr val="053A3A"/>
    <a:srgbClr val="096A69"/>
    <a:srgbClr val="D2AC64"/>
    <a:srgbClr val="F1DBBA"/>
    <a:srgbClr val="6C5E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varScale="1">
        <p:scale>
          <a:sx n="88" d="100"/>
          <a:sy n="88" d="100"/>
        </p:scale>
        <p:origin x="992" y="72"/>
      </p:cViewPr>
      <p:guideLst>
        <p:guide orient="horz" pos="2150"/>
        <p:guide pos="7123"/>
        <p:guide pos="554"/>
        <p:guide orient="horz" pos="374"/>
        <p:guide orient="horz" pos="3947"/>
        <p:guide pos="7680"/>
        <p:guide pos="3854"/>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0" cy="72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ags" Target="tags/tag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1"/>
          <c:order val="1"/>
          <c:tx>
            <c:strRef>
              <c:f>Sheet1!$C$1</c:f>
              <c:strCache>
                <c:ptCount val="1"/>
                <c:pt idx="0">
                  <c:v>面积图</c:v>
                </c:pt>
              </c:strCache>
            </c:strRef>
          </c:tx>
          <c:spPr>
            <a:gradFill flip="none" rotWithShape="1">
              <a:gsLst>
                <a:gs pos="0">
                  <a:srgbClr val="053A3A"/>
                </a:gs>
                <a:gs pos="100000">
                  <a:srgbClr val="053A3A">
                    <a:alpha val="0"/>
                  </a:srgbClr>
                </a:gs>
              </a:gsLst>
              <a:lin ang="5400000" scaled="1"/>
              <a:tileRect/>
            </a:gradFill>
            <a:ln>
              <a:noFill/>
            </a:ln>
            <a:effectLst/>
          </c:spPr>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Sheet1!$C$2:$C$13</c:f>
              <c:numCache>
                <c:formatCode>General</c:formatCode>
                <c:ptCount val="12"/>
                <c:pt idx="0">
                  <c:v>4.3</c:v>
                </c:pt>
                <c:pt idx="1">
                  <c:v>2</c:v>
                </c:pt>
                <c:pt idx="2">
                  <c:v>3.5</c:v>
                </c:pt>
                <c:pt idx="3">
                  <c:v>4.5</c:v>
                </c:pt>
                <c:pt idx="4">
                  <c:v>5.3</c:v>
                </c:pt>
                <c:pt idx="5">
                  <c:v>5</c:v>
                </c:pt>
                <c:pt idx="6">
                  <c:v>6.5</c:v>
                </c:pt>
                <c:pt idx="7">
                  <c:v>4.5</c:v>
                </c:pt>
                <c:pt idx="8">
                  <c:v>7</c:v>
                </c:pt>
                <c:pt idx="9">
                  <c:v>2.1</c:v>
                </c:pt>
                <c:pt idx="10">
                  <c:v>3.1</c:v>
                </c:pt>
                <c:pt idx="11">
                  <c:v>2.8</c:v>
                </c:pt>
              </c:numCache>
            </c:numRef>
          </c:val>
          <c:extLst>
            <c:ext xmlns:c16="http://schemas.microsoft.com/office/drawing/2014/chart" uri="{C3380CC4-5D6E-409C-BE32-E72D297353CC}">
              <c16:uniqueId val="{00000000-7338-4318-8318-A94E844D96D4}"/>
            </c:ext>
          </c:extLst>
        </c:ser>
        <c:dLbls>
          <c:showLegendKey val="0"/>
          <c:showVal val="0"/>
          <c:showCatName val="0"/>
          <c:showSerName val="0"/>
          <c:showPercent val="0"/>
          <c:showBubbleSize val="0"/>
        </c:dLbls>
        <c:axId val="57283423"/>
        <c:axId val="216167327"/>
      </c:areaChart>
      <c:barChart>
        <c:barDir val="col"/>
        <c:grouping val="clustered"/>
        <c:varyColors val="0"/>
        <c:ser>
          <c:idx val="2"/>
          <c:order val="2"/>
          <c:tx>
            <c:strRef>
              <c:f>Sheet1!$D$1</c:f>
              <c:strCache>
                <c:ptCount val="1"/>
                <c:pt idx="0">
                  <c:v>环比增长</c:v>
                </c:pt>
              </c:strCache>
            </c:strRef>
          </c:tx>
          <c:spPr>
            <a:solidFill>
              <a:srgbClr val="0D517A"/>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lang="zh-CN" sz="1600" b="0" i="0" u="none" strike="noStrike" kern="1200" baseline="0">
                    <a:solidFill>
                      <a:schemeClr val="tx1"/>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Sheet1!$D$2:$D$13</c:f>
              <c:numCache>
                <c:formatCode>General</c:formatCode>
                <c:ptCount val="12"/>
              </c:numCache>
            </c:numRef>
          </c:val>
          <c:extLst>
            <c:ext xmlns:c16="http://schemas.microsoft.com/office/drawing/2014/chart" uri="{C3380CC4-5D6E-409C-BE32-E72D297353CC}">
              <c16:uniqueId val="{00000001-7338-4318-8318-A94E844D96D4}"/>
            </c:ext>
          </c:extLst>
        </c:ser>
        <c:dLbls>
          <c:showLegendKey val="0"/>
          <c:showVal val="0"/>
          <c:showCatName val="0"/>
          <c:showSerName val="0"/>
          <c:showPercent val="0"/>
          <c:showBubbleSize val="0"/>
        </c:dLbls>
        <c:gapWidth val="150"/>
        <c:axId val="298294720"/>
        <c:axId val="298283488"/>
      </c:barChart>
      <c:lineChart>
        <c:grouping val="standard"/>
        <c:varyColors val="0"/>
        <c:ser>
          <c:idx val="0"/>
          <c:order val="0"/>
          <c:tx>
            <c:strRef>
              <c:f>Sheet1!$B$1</c:f>
              <c:strCache>
                <c:ptCount val="1"/>
                <c:pt idx="0">
                  <c:v>营收</c:v>
                </c:pt>
              </c:strCache>
            </c:strRef>
          </c:tx>
          <c:spPr>
            <a:ln w="25400" cap="rnd">
              <a:solidFill>
                <a:srgbClr val="053A3A"/>
              </a:solidFill>
              <a:round/>
            </a:ln>
            <a:effectLst/>
          </c:spPr>
          <c:marker>
            <c:symbol val="none"/>
          </c:marker>
          <c:dLbls>
            <c:spPr>
              <a:noFill/>
              <a:ln>
                <a:noFill/>
              </a:ln>
              <a:effectLst/>
            </c:spPr>
            <c:txPr>
              <a:bodyPr rot="0" spcFirstLastPara="1" vertOverflow="ellipsis" vert="horz" wrap="square" lIns="38100" tIns="0" rIns="38100" bIns="0" anchor="t" anchorCtr="0">
                <a:spAutoFit/>
              </a:bodyPr>
              <a:lstStyle/>
              <a:p>
                <a:pPr>
                  <a:defRPr lang="zh-CN" sz="1600" b="0" i="0" u="none" strike="noStrike" kern="1200" baseline="0">
                    <a:solidFill>
                      <a:schemeClr val="tx1"/>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Sheet1!$B$2:$B$13</c:f>
              <c:numCache>
                <c:formatCode>General</c:formatCode>
                <c:ptCount val="12"/>
                <c:pt idx="0">
                  <c:v>4.3</c:v>
                </c:pt>
                <c:pt idx="1">
                  <c:v>2</c:v>
                </c:pt>
                <c:pt idx="2">
                  <c:v>3.5</c:v>
                </c:pt>
                <c:pt idx="3">
                  <c:v>4.5</c:v>
                </c:pt>
                <c:pt idx="4">
                  <c:v>5.3</c:v>
                </c:pt>
                <c:pt idx="5">
                  <c:v>5</c:v>
                </c:pt>
                <c:pt idx="6">
                  <c:v>6.5</c:v>
                </c:pt>
                <c:pt idx="7">
                  <c:v>4.5</c:v>
                </c:pt>
                <c:pt idx="8">
                  <c:v>7</c:v>
                </c:pt>
                <c:pt idx="9">
                  <c:v>2.1</c:v>
                </c:pt>
                <c:pt idx="10">
                  <c:v>3.1</c:v>
                </c:pt>
                <c:pt idx="11">
                  <c:v>2.8</c:v>
                </c:pt>
              </c:numCache>
            </c:numRef>
          </c:val>
          <c:smooth val="0"/>
          <c:extLst>
            <c:ext xmlns:c16="http://schemas.microsoft.com/office/drawing/2014/chart" uri="{C3380CC4-5D6E-409C-BE32-E72D297353CC}">
              <c16:uniqueId val="{00000002-7338-4318-8318-A94E844D96D4}"/>
            </c:ext>
          </c:extLst>
        </c:ser>
        <c:dLbls>
          <c:showLegendKey val="0"/>
          <c:showVal val="0"/>
          <c:showCatName val="0"/>
          <c:showSerName val="0"/>
          <c:showPercent val="0"/>
          <c:showBubbleSize val="0"/>
        </c:dLbls>
        <c:marker val="1"/>
        <c:smooth val="0"/>
        <c:axId val="57283423"/>
        <c:axId val="216167327"/>
      </c:lineChart>
      <c:catAx>
        <c:axId val="57283423"/>
        <c:scaling>
          <c:orientation val="minMax"/>
        </c:scaling>
        <c:delete val="0"/>
        <c:axPos val="b"/>
        <c:numFmt formatCode="General" sourceLinked="1"/>
        <c:majorTickMark val="none"/>
        <c:minorTickMark val="none"/>
        <c:tickLblPos val="nextTo"/>
        <c:spPr>
          <a:noFill/>
          <a:ln w="12700" cap="flat" cmpd="sng" algn="ctr">
            <a:noFill/>
            <a:round/>
          </a:ln>
          <a:effectLst/>
        </c:spPr>
        <c:txPr>
          <a:bodyPr rot="-60000000" spcFirstLastPara="1" vertOverflow="ellipsis" vert="horz" wrap="square" anchor="ctr" anchorCtr="1"/>
          <a:lstStyle/>
          <a:p>
            <a:pPr>
              <a:defRPr lang="zh-CN" sz="1600" b="0" i="0" u="none" strike="noStrike" kern="1200" baseline="0">
                <a:solidFill>
                  <a:schemeClr val="tx1"/>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defRPr>
            </a:pPr>
            <a:endParaRPr lang="zh-CN"/>
          </a:p>
        </c:txPr>
        <c:crossAx val="216167327"/>
        <c:crosses val="autoZero"/>
        <c:auto val="1"/>
        <c:lblAlgn val="ctr"/>
        <c:lblOffset val="100"/>
        <c:noMultiLvlLbl val="0"/>
      </c:catAx>
      <c:valAx>
        <c:axId val="216167327"/>
        <c:scaling>
          <c:orientation val="minMax"/>
          <c:max val="8"/>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600" b="0" i="0" u="none" strike="noStrike" kern="1200" baseline="0">
                <a:solidFill>
                  <a:schemeClr val="tx1"/>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defRPr>
            </a:pPr>
            <a:endParaRPr lang="zh-CN"/>
          </a:p>
        </c:txPr>
        <c:crossAx val="57283423"/>
        <c:crosses val="autoZero"/>
        <c:crossBetween val="between"/>
      </c:valAx>
      <c:catAx>
        <c:axId val="298294720"/>
        <c:scaling>
          <c:orientation val="minMax"/>
        </c:scaling>
        <c:delete val="1"/>
        <c:axPos val="b"/>
        <c:numFmt formatCode="General" sourceLinked="1"/>
        <c:majorTickMark val="out"/>
        <c:minorTickMark val="none"/>
        <c:tickLblPos val="nextTo"/>
        <c:crossAx val="298283488"/>
        <c:crosses val="autoZero"/>
        <c:auto val="1"/>
        <c:lblAlgn val="ctr"/>
        <c:lblOffset val="100"/>
        <c:noMultiLvlLbl val="0"/>
      </c:catAx>
      <c:valAx>
        <c:axId val="298283488"/>
        <c:scaling>
          <c:orientation val="minMax"/>
          <c:max val="0.15"/>
          <c:min val="0"/>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lang="zh-CN" sz="1600" b="0" i="0" u="none" strike="noStrike" kern="1200" baseline="0">
                <a:no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defRPr>
            </a:pPr>
            <a:endParaRPr lang="zh-CN"/>
          </a:p>
        </c:txPr>
        <c:crossAx val="298294720"/>
        <c:crosses val="max"/>
        <c:crossBetween val="between"/>
      </c:valAx>
      <c:spPr>
        <a:noFill/>
        <a:ln>
          <a:noFill/>
        </a:ln>
        <a:effectLst/>
      </c:spPr>
    </c:plotArea>
    <c:plotVisOnly val="1"/>
    <c:dispBlanksAs val="gap"/>
    <c:showDLblsOverMax val="0"/>
  </c:chart>
  <c:spPr>
    <a:noFill/>
    <a:ln>
      <a:noFill/>
    </a:ln>
    <a:effectLst/>
  </c:spPr>
  <c:txPr>
    <a:bodyPr/>
    <a:lstStyle/>
    <a:p>
      <a:pPr>
        <a:defRPr lang="zh-CN" sz="1600">
          <a:solidFill>
            <a:schemeClr val="tx1"/>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defRPr>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070631051534599"/>
          <c:y val="0"/>
          <c:w val="0.59584601654121006"/>
          <c:h val="0.89376902481181497"/>
        </c:manualLayout>
      </c:layout>
      <c:doughnutChart>
        <c:varyColors val="1"/>
        <c:ser>
          <c:idx val="0"/>
          <c:order val="0"/>
          <c:tx>
            <c:strRef>
              <c:f>Sheet1!$B$1</c:f>
              <c:strCache>
                <c:ptCount val="1"/>
                <c:pt idx="0">
                  <c:v>销售额</c:v>
                </c:pt>
              </c:strCache>
            </c:strRef>
          </c:tx>
          <c:spPr>
            <a:solidFill>
              <a:schemeClr val="accent1"/>
            </a:solidFill>
            <a:ln w="19050">
              <a:noFill/>
            </a:ln>
            <a:effectLst/>
          </c:spPr>
          <c:dPt>
            <c:idx val="0"/>
            <c:bubble3D val="0"/>
            <c:spPr>
              <a:gradFill flip="none" rotWithShape="1">
                <a:gsLst>
                  <a:gs pos="100000">
                    <a:srgbClr val="096A69"/>
                  </a:gs>
                  <a:gs pos="48000">
                    <a:srgbClr val="053A3A"/>
                  </a:gs>
                </a:gsLst>
                <a:lin ang="2700000" scaled="1"/>
                <a:tileRect/>
              </a:gradFill>
              <a:ln w="19050">
                <a:noFill/>
              </a:ln>
              <a:effectLst/>
            </c:spPr>
            <c:extLst>
              <c:ext xmlns:c16="http://schemas.microsoft.com/office/drawing/2014/chart" uri="{C3380CC4-5D6E-409C-BE32-E72D297353CC}">
                <c16:uniqueId val="{00000001-9C82-4E31-B4B6-7CD2443FC928}"/>
              </c:ext>
            </c:extLst>
          </c:dPt>
          <c:dPt>
            <c:idx val="1"/>
            <c:bubble3D val="0"/>
            <c:spPr>
              <a:gradFill flip="none" rotWithShape="1">
                <a:gsLst>
                  <a:gs pos="100000">
                    <a:srgbClr val="E5AA75"/>
                  </a:gs>
                  <a:gs pos="0">
                    <a:srgbClr val="ECD5BA"/>
                  </a:gs>
                </a:gsLst>
                <a:lin ang="5400000" scaled="1"/>
              </a:gradFill>
              <a:ln w="19050">
                <a:noFill/>
              </a:ln>
              <a:effectLst/>
            </c:spPr>
            <c:extLst>
              <c:ext xmlns:c16="http://schemas.microsoft.com/office/drawing/2014/chart" uri="{C3380CC4-5D6E-409C-BE32-E72D297353CC}">
                <c16:uniqueId val="{00000003-9C82-4E31-B4B6-7CD2443FC928}"/>
              </c:ext>
            </c:extLst>
          </c:dPt>
          <c:cat>
            <c:strRef>
              <c:f>Sheet1!$A$2:$A$3</c:f>
              <c:strCache>
                <c:ptCount val="2"/>
                <c:pt idx="0">
                  <c:v>第一季度</c:v>
                </c:pt>
                <c:pt idx="1">
                  <c:v>第二季度</c:v>
                </c:pt>
              </c:strCache>
            </c:strRef>
          </c:cat>
          <c:val>
            <c:numRef>
              <c:f>Sheet1!$B$2:$B$3</c:f>
              <c:numCache>
                <c:formatCode>0%</c:formatCode>
                <c:ptCount val="2"/>
                <c:pt idx="0">
                  <c:v>0.75</c:v>
                </c:pt>
                <c:pt idx="1">
                  <c:v>0.25</c:v>
                </c:pt>
              </c:numCache>
            </c:numRef>
          </c:val>
          <c:extLst>
            <c:ext xmlns:c16="http://schemas.microsoft.com/office/drawing/2014/chart" uri="{C3380CC4-5D6E-409C-BE32-E72D297353CC}">
              <c16:uniqueId val="{00000004-9C82-4E31-B4B6-7CD2443FC928}"/>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070631051534599"/>
          <c:y val="0"/>
          <c:w val="0.59584601654121006"/>
          <c:h val="0.89376902481181497"/>
        </c:manualLayout>
      </c:layout>
      <c:doughnutChart>
        <c:varyColors val="1"/>
        <c:ser>
          <c:idx val="0"/>
          <c:order val="0"/>
          <c:tx>
            <c:strRef>
              <c:f>Sheet1!$B$1</c:f>
              <c:strCache>
                <c:ptCount val="1"/>
                <c:pt idx="0">
                  <c:v>销售额</c:v>
                </c:pt>
              </c:strCache>
            </c:strRef>
          </c:tx>
          <c:spPr>
            <a:solidFill>
              <a:schemeClr val="accent1"/>
            </a:solidFill>
            <a:ln w="19050">
              <a:noFill/>
            </a:ln>
            <a:effectLst/>
          </c:spPr>
          <c:dPt>
            <c:idx val="0"/>
            <c:bubble3D val="0"/>
            <c:spPr>
              <a:gradFill flip="none" rotWithShape="1">
                <a:gsLst>
                  <a:gs pos="100000">
                    <a:srgbClr val="096A69"/>
                  </a:gs>
                  <a:gs pos="48000">
                    <a:srgbClr val="053A3A"/>
                  </a:gs>
                </a:gsLst>
                <a:lin ang="2700000" scaled="1"/>
                <a:tileRect/>
              </a:gradFill>
              <a:ln w="19050">
                <a:noFill/>
              </a:ln>
              <a:effectLst/>
            </c:spPr>
            <c:extLst>
              <c:ext xmlns:c16="http://schemas.microsoft.com/office/drawing/2014/chart" uri="{C3380CC4-5D6E-409C-BE32-E72D297353CC}">
                <c16:uniqueId val="{00000001-5747-4378-8660-5A06939FEA02}"/>
              </c:ext>
            </c:extLst>
          </c:dPt>
          <c:dPt>
            <c:idx val="1"/>
            <c:bubble3D val="0"/>
            <c:spPr>
              <a:gradFill flip="none" rotWithShape="1">
                <a:gsLst>
                  <a:gs pos="100000">
                    <a:srgbClr val="E5AA75"/>
                  </a:gs>
                  <a:gs pos="0">
                    <a:srgbClr val="ECD5BA"/>
                  </a:gs>
                </a:gsLst>
                <a:lin ang="5400000" scaled="1"/>
              </a:gradFill>
              <a:ln w="19050">
                <a:noFill/>
              </a:ln>
              <a:effectLst/>
            </c:spPr>
            <c:extLst>
              <c:ext xmlns:c16="http://schemas.microsoft.com/office/drawing/2014/chart" uri="{C3380CC4-5D6E-409C-BE32-E72D297353CC}">
                <c16:uniqueId val="{00000003-5747-4378-8660-5A06939FEA02}"/>
              </c:ext>
            </c:extLst>
          </c:dPt>
          <c:cat>
            <c:strRef>
              <c:f>Sheet1!$A$2:$A$3</c:f>
              <c:strCache>
                <c:ptCount val="2"/>
                <c:pt idx="0">
                  <c:v>第一季度</c:v>
                </c:pt>
                <c:pt idx="1">
                  <c:v>第二季度</c:v>
                </c:pt>
              </c:strCache>
            </c:strRef>
          </c:cat>
          <c:val>
            <c:numRef>
              <c:f>Sheet1!$B$2:$B$3</c:f>
              <c:numCache>
                <c:formatCode>0%</c:formatCode>
                <c:ptCount val="2"/>
                <c:pt idx="0">
                  <c:v>0.64</c:v>
                </c:pt>
                <c:pt idx="1">
                  <c:v>0.36</c:v>
                </c:pt>
              </c:numCache>
            </c:numRef>
          </c:val>
          <c:extLst>
            <c:ext xmlns:c16="http://schemas.microsoft.com/office/drawing/2014/chart" uri="{C3380CC4-5D6E-409C-BE32-E72D297353CC}">
              <c16:uniqueId val="{00000004-5747-4378-8660-5A06939FEA02}"/>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汉仪旗黑-55简" panose="00020600040101010101" charset="-128"/>
                <a:sym typeface="汉仪旗黑-55简" panose="00020600040101010101" charset="-128"/>
              </a:rPr>
              <a:t>2023/4/11</a:t>
            </a:fld>
            <a:endParaRPr lang="zh-CN" altLang="en-US">
              <a:latin typeface="汉仪旗黑-55简" panose="00020600040101010101" charset="-128"/>
              <a:sym typeface="汉仪旗黑-55简" panose="00020600040101010101" charset="-128"/>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汉仪旗黑-55简" panose="00020600040101010101" charset="-128"/>
                <a:sym typeface="汉仪旗黑-55简" panose="00020600040101010101" charset="-128"/>
              </a:rPr>
              <a:t>‹#›</a:t>
            </a:fld>
            <a:endParaRPr lang="zh-CN" altLang="en-US">
              <a:latin typeface="汉仪旗黑-55简" panose="00020600040101010101" charset="-128"/>
              <a:sym typeface="汉仪旗黑-55简" panose="00020600040101010101" charset="-128"/>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defRPr>
            </a:lvl1pPr>
          </a:lstStyle>
          <a:p>
            <a:fld id="{D2A48B96-639E-45A3-A0BA-2464DFDB1FAA}" type="datetimeFigureOut">
              <a:rPr lang="zh-CN" altLang="en-US" smtClean="0"/>
              <a:t>2023/4/11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defRPr>
    </a:lvl1pPr>
    <a:lvl2pPr marL="457200" algn="l" defTabSz="914400" rtl="0" eaLnBrk="1" latinLnBrk="0" hangingPunct="1">
      <a:defRPr sz="1200" kern="1200">
        <a:solidFill>
          <a:schemeClr val="tx1"/>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defRPr>
    </a:lvl2pPr>
    <a:lvl3pPr marL="914400" algn="l" defTabSz="914400" rtl="0" eaLnBrk="1" latinLnBrk="0" hangingPunct="1">
      <a:defRPr sz="1200" kern="1200">
        <a:solidFill>
          <a:schemeClr val="tx1"/>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defRPr>
    </a:lvl3pPr>
    <a:lvl4pPr marL="1371600" algn="l" defTabSz="914400" rtl="0" eaLnBrk="1" latinLnBrk="0" hangingPunct="1">
      <a:defRPr sz="1200" kern="1200">
        <a:solidFill>
          <a:schemeClr val="tx1"/>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defRPr>
    </a:lvl4pPr>
    <a:lvl5pPr marL="1828800" algn="l" defTabSz="914400" rtl="0" eaLnBrk="1" latinLnBrk="0" hangingPunct="1">
      <a:defRPr sz="1200" kern="1200">
        <a:solidFill>
          <a:schemeClr val="tx1"/>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23209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913033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290815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442580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961161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1.jpeg"/><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4.jpe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6.jpe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1">
          <a:blip r:embed="rId5"/>
          <a:stretch>
            <a:fillRect/>
          </a:stretch>
        </a:blipFill>
        <a:effectLst/>
      </p:bgPr>
    </p:bg>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1"/>
            </p:custDataLst>
          </p:nvPr>
        </p:nvSpPr>
        <p:spPr/>
        <p:txBody>
          <a:bodyPr/>
          <a:lstStyle>
            <a:lvl1pPr>
              <a:defRPr>
                <a:latin typeface="汉仪旗黑-55简" panose="00020600040101010101" charset="-128"/>
                <a:ea typeface="汉仪旗黑-55简" panose="00020600040101010101" charset="-128"/>
                <a:cs typeface="汉仪旗黑-55简" panose="00020600040101010101" charset="-128"/>
                <a:sym typeface="汉仪旗黑-55简" panose="00020600040101010101" charset="-128"/>
              </a:defRPr>
            </a:lvl1pPr>
          </a:lstStyle>
          <a:p>
            <a:fld id="{760FBDFE-C587-4B4C-A407-44438C67B59E}" type="datetimeFigureOut">
              <a:rPr lang="zh-CN" altLang="en-US" smtClean="0"/>
              <a:t>2023/4/11</a:t>
            </a:fld>
            <a:endParaRPr lang="zh-CN" altLang="en-US"/>
          </a:p>
        </p:txBody>
      </p:sp>
      <p:sp>
        <p:nvSpPr>
          <p:cNvPr id="17" name="页脚占位符 16"/>
          <p:cNvSpPr>
            <a:spLocks noGrp="1"/>
          </p:cNvSpPr>
          <p:nvPr>
            <p:ph type="ftr" sz="quarter" idx="11"/>
            <p:custDataLst>
              <p:tags r:id="rId2"/>
            </p:custDataLst>
          </p:nvPr>
        </p:nvSpPr>
        <p:spPr/>
        <p:txBody>
          <a:bodyPr/>
          <a:lstStyle>
            <a:lvl1pPr>
              <a:defRPr>
                <a:latin typeface="汉仪旗黑-55简" panose="00020600040101010101" charset="-128"/>
                <a:ea typeface="汉仪旗黑-55简" panose="00020600040101010101" charset="-128"/>
                <a:cs typeface="汉仪旗黑-55简" panose="00020600040101010101" charset="-128"/>
                <a:sym typeface="汉仪旗黑-55简" panose="00020600040101010101" charset="-128"/>
              </a:defRPr>
            </a:lvl1pPr>
          </a:lstStyle>
          <a:p>
            <a:endParaRPr lang="zh-CN" altLang="en-US" dirty="0"/>
          </a:p>
        </p:txBody>
      </p:sp>
      <p:sp>
        <p:nvSpPr>
          <p:cNvPr id="18" name="灯片编号占位符 17"/>
          <p:cNvSpPr>
            <a:spLocks noGrp="1"/>
          </p:cNvSpPr>
          <p:nvPr>
            <p:ph type="sldNum" sz="quarter" idx="12"/>
            <p:custDataLst>
              <p:tags r:id="rId3"/>
            </p:custDataLst>
          </p:nvPr>
        </p:nvSpPr>
        <p:spPr/>
        <p:txBody>
          <a:bodyPr/>
          <a:lstStyle>
            <a:lvl1pPr>
              <a:defRPr>
                <a:latin typeface="汉仪旗黑-55简" panose="00020600040101010101" charset="-128"/>
                <a:ea typeface="汉仪旗黑-55简" panose="00020600040101010101" charset="-128"/>
                <a:cs typeface="汉仪旗黑-55简" panose="00020600040101010101" charset="-128"/>
                <a:sym typeface="汉仪旗黑-55简" panose="00020600040101010101" charset="-128"/>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标题和内容">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标题幻灯片">
    <p:bg>
      <p:bgPr>
        <a:blipFill rotWithShape="1">
          <a:blip r:embed="rId5"/>
          <a:stretch>
            <a:fillRect/>
          </a:stretch>
        </a:blipFill>
        <a:effectLst/>
      </p:bgPr>
    </p:bg>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1"/>
            </p:custDataLst>
          </p:nvPr>
        </p:nvSpPr>
        <p:spPr/>
        <p:txBody>
          <a:bodyPr/>
          <a:lstStyle>
            <a:lvl1pPr>
              <a:defRPr>
                <a:latin typeface="汉仪旗黑-55简" panose="00020600040101010101" charset="-128"/>
                <a:ea typeface="汉仪旗黑-55简" panose="00020600040101010101" charset="-128"/>
                <a:cs typeface="汉仪旗黑-55简" panose="00020600040101010101" charset="-128"/>
                <a:sym typeface="汉仪旗黑-55简" panose="00020600040101010101" charset="-128"/>
              </a:defRPr>
            </a:lvl1pPr>
          </a:lstStyle>
          <a:p>
            <a:fld id="{760FBDFE-C587-4B4C-A407-44438C67B59E}" type="datetimeFigureOut">
              <a:rPr lang="zh-CN" altLang="en-US" smtClean="0"/>
              <a:t>2023/4/11</a:t>
            </a:fld>
            <a:endParaRPr lang="zh-CN" altLang="en-US"/>
          </a:p>
        </p:txBody>
      </p:sp>
      <p:sp>
        <p:nvSpPr>
          <p:cNvPr id="17" name="页脚占位符 16"/>
          <p:cNvSpPr>
            <a:spLocks noGrp="1"/>
          </p:cNvSpPr>
          <p:nvPr>
            <p:ph type="ftr" sz="quarter" idx="11"/>
            <p:custDataLst>
              <p:tags r:id="rId2"/>
            </p:custDataLst>
          </p:nvPr>
        </p:nvSpPr>
        <p:spPr/>
        <p:txBody>
          <a:bodyPr/>
          <a:lstStyle>
            <a:lvl1pPr>
              <a:defRPr>
                <a:latin typeface="汉仪旗黑-55简" panose="00020600040101010101" charset="-128"/>
                <a:ea typeface="汉仪旗黑-55简" panose="00020600040101010101" charset="-128"/>
                <a:cs typeface="汉仪旗黑-55简" panose="00020600040101010101" charset="-128"/>
                <a:sym typeface="汉仪旗黑-55简" panose="00020600040101010101" charset="-128"/>
              </a:defRPr>
            </a:lvl1pPr>
          </a:lstStyle>
          <a:p>
            <a:endParaRPr lang="zh-CN" altLang="en-US" dirty="0"/>
          </a:p>
        </p:txBody>
      </p:sp>
      <p:sp>
        <p:nvSpPr>
          <p:cNvPr id="18" name="灯片编号占位符 17"/>
          <p:cNvSpPr>
            <a:spLocks noGrp="1"/>
          </p:cNvSpPr>
          <p:nvPr>
            <p:ph type="sldNum" sz="quarter" idx="12"/>
            <p:custDataLst>
              <p:tags r:id="rId3"/>
            </p:custDataLst>
          </p:nvPr>
        </p:nvSpPr>
        <p:spPr/>
        <p:txBody>
          <a:bodyPr/>
          <a:lstStyle>
            <a:lvl1pPr>
              <a:defRPr>
                <a:latin typeface="汉仪旗黑-55简" panose="00020600040101010101" charset="-128"/>
                <a:ea typeface="汉仪旗黑-55简" panose="00020600040101010101" charset="-128"/>
                <a:cs typeface="汉仪旗黑-55简" panose="00020600040101010101" charset="-128"/>
                <a:sym typeface="汉仪旗黑-55简" panose="00020600040101010101" charset="-128"/>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标题和内容">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rotWithShape="1">
          <a:blip r:embed="rId5"/>
          <a:stretch>
            <a:fillRect/>
          </a:stretch>
        </a:blip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lvl1pPr>
              <a:defRPr>
                <a:latin typeface="汉仪旗黑-55简" panose="00020600040101010101" charset="-128"/>
                <a:ea typeface="汉仪旗黑-55简" panose="00020600040101010101" charset="-128"/>
                <a:cs typeface="汉仪旗黑-55简" panose="00020600040101010101" charset="-128"/>
                <a:sym typeface="汉仪旗黑-55简" panose="00020600040101010101" charset="-128"/>
              </a:defRPr>
            </a:lvl1pPr>
          </a:lstStyle>
          <a:p>
            <a:fld id="{760FBDFE-C587-4B4C-A407-44438C67B59E}" type="datetimeFigureOut">
              <a:rPr lang="zh-CN" altLang="en-US" smtClean="0"/>
              <a:t>2023/4/11</a:t>
            </a:fld>
            <a:endParaRPr lang="zh-CN" altLang="en-US"/>
          </a:p>
        </p:txBody>
      </p:sp>
      <p:sp>
        <p:nvSpPr>
          <p:cNvPr id="4" name="页脚占位符 3"/>
          <p:cNvSpPr>
            <a:spLocks noGrp="1"/>
          </p:cNvSpPr>
          <p:nvPr>
            <p:ph type="ftr" sz="quarter" idx="11"/>
            <p:custDataLst>
              <p:tags r:id="rId2"/>
            </p:custDataLst>
          </p:nvPr>
        </p:nvSpPr>
        <p:spPr/>
        <p:txBody>
          <a:bodyPr/>
          <a:lstStyle>
            <a:lvl1pPr>
              <a:defRPr>
                <a:latin typeface="汉仪旗黑-55简" panose="00020600040101010101" charset="-128"/>
                <a:ea typeface="汉仪旗黑-55简" panose="00020600040101010101" charset="-128"/>
                <a:cs typeface="汉仪旗黑-55简" panose="00020600040101010101" charset="-128"/>
                <a:sym typeface="汉仪旗黑-55简" panose="00020600040101010101" charset="-128"/>
              </a:defRPr>
            </a:lvl1pPr>
          </a:lstStyle>
          <a:p>
            <a:endParaRPr lang="zh-CN" altLang="en-US"/>
          </a:p>
        </p:txBody>
      </p:sp>
      <p:sp>
        <p:nvSpPr>
          <p:cNvPr id="5" name="灯片编号占位符 4"/>
          <p:cNvSpPr>
            <a:spLocks noGrp="1"/>
          </p:cNvSpPr>
          <p:nvPr>
            <p:ph type="sldNum" sz="quarter" idx="12"/>
            <p:custDataLst>
              <p:tags r:id="rId3"/>
            </p:custDataLst>
          </p:nvPr>
        </p:nvSpPr>
        <p:spPr/>
        <p:txBody>
          <a:bodyPr/>
          <a:lstStyle>
            <a:lvl1pPr>
              <a:defRPr>
                <a:latin typeface="汉仪旗黑-55简" panose="00020600040101010101" charset="-128"/>
                <a:ea typeface="汉仪旗黑-55简" panose="00020600040101010101" charset="-128"/>
                <a:cs typeface="汉仪旗黑-55简" panose="00020600040101010101" charset="-128"/>
                <a:sym typeface="汉仪旗黑-55简" panose="00020600040101010101" charset="-128"/>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lvl1pPr>
              <a:defRPr>
                <a:latin typeface="汉仪旗黑-55简" panose="00020600040101010101" charset="-128"/>
                <a:ea typeface="汉仪旗黑-55简" panose="00020600040101010101" charset="-128"/>
                <a:cs typeface="汉仪旗黑-55简" panose="00020600040101010101" charset="-128"/>
                <a:sym typeface="汉仪旗黑-55简" panose="00020600040101010101" charset="-128"/>
              </a:defRPr>
            </a:lvl1pPr>
          </a:lstStyle>
          <a:p>
            <a:fld id="{760FBDFE-C587-4B4C-A407-44438C67B59E}" type="datetimeFigureOut">
              <a:rPr lang="zh-CN" altLang="en-US" smtClean="0"/>
              <a:t>2023/4/11</a:t>
            </a:fld>
            <a:endParaRPr lang="zh-CN" altLang="en-US"/>
          </a:p>
        </p:txBody>
      </p:sp>
      <p:sp>
        <p:nvSpPr>
          <p:cNvPr id="3" name="页脚占位符 2"/>
          <p:cNvSpPr>
            <a:spLocks noGrp="1"/>
          </p:cNvSpPr>
          <p:nvPr>
            <p:ph type="ftr" sz="quarter" idx="11"/>
            <p:custDataLst>
              <p:tags r:id="rId2"/>
            </p:custDataLst>
          </p:nvPr>
        </p:nvSpPr>
        <p:spPr/>
        <p:txBody>
          <a:bodyPr/>
          <a:lstStyle>
            <a:lvl1pPr>
              <a:defRPr>
                <a:latin typeface="汉仪旗黑-55简" panose="00020600040101010101" charset="-128"/>
                <a:ea typeface="汉仪旗黑-55简" panose="00020600040101010101" charset="-128"/>
                <a:cs typeface="汉仪旗黑-55简" panose="00020600040101010101" charset="-128"/>
                <a:sym typeface="汉仪旗黑-55简" panose="00020600040101010101" charset="-128"/>
              </a:defRPr>
            </a:lvl1pPr>
          </a:lstStyle>
          <a:p>
            <a:endParaRPr lang="zh-CN" altLang="en-US"/>
          </a:p>
        </p:txBody>
      </p:sp>
      <p:sp>
        <p:nvSpPr>
          <p:cNvPr id="4" name="灯片编号占位符 3"/>
          <p:cNvSpPr>
            <a:spLocks noGrp="1"/>
          </p:cNvSpPr>
          <p:nvPr>
            <p:ph type="sldNum" sz="quarter" idx="12"/>
            <p:custDataLst>
              <p:tags r:id="rId3"/>
            </p:custDataLst>
          </p:nvPr>
        </p:nvSpPr>
        <p:spPr/>
        <p:txBody>
          <a:bodyPr/>
          <a:lstStyle>
            <a:lvl1pPr>
              <a:defRPr>
                <a:latin typeface="汉仪旗黑-55简" panose="00020600040101010101" charset="-128"/>
                <a:ea typeface="汉仪旗黑-55简" panose="00020600040101010101" charset="-128"/>
                <a:cs typeface="汉仪旗黑-55简" panose="00020600040101010101" charset="-128"/>
                <a:sym typeface="汉仪旗黑-55简" panose="00020600040101010101" charset="-128"/>
              </a:defRPr>
            </a:lvl1p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5.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4.xml"/><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 Id="rId14" Type="http://schemas.openxmlformats.org/officeDocument/2006/relationships/tags" Target="../tags/tag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0"/>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1"/>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2"/>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defRPr>
            </a:lvl1pPr>
          </a:lstStyle>
          <a:p>
            <a:fld id="{760FBDFE-C587-4B4C-A407-44438C67B59E}" type="datetimeFigureOut">
              <a:rPr lang="zh-CN" altLang="en-US" smtClean="0"/>
              <a:t>2023/4/11</a:t>
            </a:fld>
            <a:endParaRPr lang="zh-CN" altLang="en-US"/>
          </a:p>
        </p:txBody>
      </p:sp>
      <p:sp>
        <p:nvSpPr>
          <p:cNvPr id="5" name="页脚占位符 4"/>
          <p:cNvSpPr>
            <a:spLocks noGrp="1"/>
          </p:cNvSpPr>
          <p:nvPr>
            <p:ph type="ftr" sz="quarter" idx="3"/>
            <p:custDataLst>
              <p:tags r:id="rId13"/>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defRPr>
            </a:lvl1pPr>
          </a:lstStyle>
          <a:p>
            <a:endParaRPr lang="zh-CN" altLang="en-US" dirty="0"/>
          </a:p>
        </p:txBody>
      </p:sp>
      <p:sp>
        <p:nvSpPr>
          <p:cNvPr id="6" name="灯片编号占位符 5"/>
          <p:cNvSpPr>
            <a:spLocks noGrp="1"/>
          </p:cNvSpPr>
          <p:nvPr>
            <p:ph type="sldNum" sz="quarter" idx="4"/>
            <p:custDataLst>
              <p:tags r:id="rId14"/>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defRPr>
            </a:lvl1pPr>
          </a:lstStyle>
          <a:p>
            <a:fld id="{49AE70B2-8BF9-45C0-BB95-33D1B9D3A854}" type="slidenum">
              <a:rPr lang="zh-CN" altLang="en-US" smtClean="0"/>
              <a:t>‹#›</a:t>
            </a:fld>
            <a:endParaRPr lang="zh-CN" altLang="en-US" dirty="0"/>
          </a:p>
        </p:txBody>
      </p:sp>
    </p:spTree>
    <p:custDataLst>
      <p:tags r:id="rId9"/>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汉仪旗黑-55简" panose="00020600040101010101" charset="-128"/>
          <a:ea typeface="汉仪旗黑-55简" panose="00020600040101010101" charset="-128"/>
          <a:cs typeface="汉仪旗黑-55简" panose="00020600040101010101" charset="-128"/>
          <a:sym typeface="汉仪旗黑-55简" panose="00020600040101010101" charset="-128"/>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汉仪旗黑-55简" panose="00020600040101010101" charset="-128"/>
          <a:ea typeface="汉仪旗黑-55简" panose="00020600040101010101" charset="-128"/>
          <a:cs typeface="汉仪旗黑-55简" panose="00020600040101010101" charset="-128"/>
          <a:sym typeface="汉仪旗黑-55简" panose="00020600040101010101" charset="-128"/>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汉仪旗黑-55简" panose="00020600040101010101" charset="-128"/>
          <a:ea typeface="汉仪旗黑-55简" panose="00020600040101010101" charset="-128"/>
          <a:cs typeface="汉仪旗黑-55简" panose="00020600040101010101" charset="-128"/>
          <a:sym typeface="汉仪旗黑-55简" panose="00020600040101010101" charset="-128"/>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汉仪旗黑-55简" panose="00020600040101010101" charset="-128"/>
          <a:ea typeface="汉仪旗黑-55简" panose="00020600040101010101" charset="-128"/>
          <a:cs typeface="汉仪旗黑-55简" panose="00020600040101010101" charset="-128"/>
          <a:sym typeface="汉仪旗黑-55简" panose="00020600040101010101" charset="-128"/>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汉仪旗黑-55简" panose="00020600040101010101" charset="-128"/>
          <a:ea typeface="汉仪旗黑-55简" panose="00020600040101010101" charset="-128"/>
          <a:cs typeface="汉仪旗黑-55简" panose="00020600040101010101" charset="-128"/>
          <a:sym typeface="汉仪旗黑-55简" panose="00020600040101010101" charset="-128"/>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汉仪旗黑-55简" panose="00020600040101010101" charset="-128"/>
          <a:ea typeface="汉仪旗黑-55简" panose="00020600040101010101" charset="-128"/>
          <a:cs typeface="汉仪旗黑-55简" panose="00020600040101010101" charset="-128"/>
          <a:sym typeface="汉仪旗黑-55简" panose="00020600040101010101" charset="-12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0.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29.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3.xml"/><Relationship Id="rId1" Type="http://schemas.openxmlformats.org/officeDocument/2006/relationships/tags" Target="../tags/tag30.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11.png"/><Relationship Id="rId5" Type="http://schemas.openxmlformats.org/officeDocument/2006/relationships/chart" Target="../charts/chart3.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3.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3.xml"/><Relationship Id="rId1" Type="http://schemas.openxmlformats.org/officeDocument/2006/relationships/tags" Target="../tags/tag35.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36.xml"/><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3.xml"/><Relationship Id="rId1" Type="http://schemas.openxmlformats.org/officeDocument/2006/relationships/tags" Target="../tags/tag37.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39.xml"/><Relationship Id="rId5" Type="http://schemas.openxmlformats.org/officeDocument/2006/relationships/image" Target="../media/image14.jpg"/><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40.xml"/><Relationship Id="rId4" Type="http://schemas.openxmlformats.org/officeDocument/2006/relationships/image" Target="../media/image8.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41.xml"/><Relationship Id="rId5" Type="http://schemas.openxmlformats.org/officeDocument/2006/relationships/image" Target="../media/image15.png"/><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42.xml"/><Relationship Id="rId4" Type="http://schemas.openxmlformats.org/officeDocument/2006/relationships/image" Target="../media/image8.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4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3.xml"/><Relationship Id="rId1" Type="http://schemas.openxmlformats.org/officeDocument/2006/relationships/tags" Target="../tags/tag2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9.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3.xml"/><Relationship Id="rId1" Type="http://schemas.openxmlformats.org/officeDocument/2006/relationships/tags" Target="../tags/tag2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62380" y="2255118"/>
            <a:ext cx="9667240" cy="1610995"/>
            <a:chOff x="1998" y="3391"/>
            <a:chExt cx="15224" cy="2537"/>
          </a:xfrm>
        </p:grpSpPr>
        <p:grpSp>
          <p:nvGrpSpPr>
            <p:cNvPr id="31" name="组合 30"/>
            <p:cNvGrpSpPr/>
            <p:nvPr/>
          </p:nvGrpSpPr>
          <p:grpSpPr>
            <a:xfrm>
              <a:off x="5689" y="3391"/>
              <a:ext cx="8067" cy="1485"/>
              <a:chOff x="5713" y="3391"/>
              <a:chExt cx="8067" cy="1485"/>
            </a:xfrm>
          </p:grpSpPr>
          <p:sp>
            <p:nvSpPr>
              <p:cNvPr id="9" name="文本框 8"/>
              <p:cNvSpPr txBox="1"/>
              <p:nvPr/>
            </p:nvSpPr>
            <p:spPr>
              <a:xfrm>
                <a:off x="5713" y="3415"/>
                <a:ext cx="1927" cy="921"/>
              </a:xfrm>
              <a:prstGeom prst="rect">
                <a:avLst/>
              </a:prstGeom>
              <a:noFill/>
            </p:spPr>
            <p:txBody>
              <a:bodyPr wrap="none" rtlCol="0">
                <a:spAutoFit/>
              </a:bodyPr>
              <a:lstStyle/>
              <a:p>
                <a:pPr algn="l"/>
                <a:r>
                  <a:rPr lang="zh-CN" altLang="en-US" sz="3200" spc="-500" dirty="0">
                    <a:gradFill>
                      <a:gsLst>
                        <a:gs pos="0">
                          <a:srgbClr val="DEB788"/>
                        </a:gs>
                        <a:gs pos="100000">
                          <a:srgbClr val="F4E1C2"/>
                        </a:gs>
                      </a:gsLst>
                      <a:lin ang="162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高信用</a:t>
                </a:r>
              </a:p>
            </p:txBody>
          </p:sp>
          <p:cxnSp>
            <p:nvCxnSpPr>
              <p:cNvPr id="21" name="直接连接符 20"/>
              <p:cNvCxnSpPr>
                <a:cxnSpLocks/>
              </p:cNvCxnSpPr>
              <p:nvPr/>
            </p:nvCxnSpPr>
            <p:spPr>
              <a:xfrm>
                <a:off x="7893" y="3569"/>
                <a:ext cx="0" cy="600"/>
              </a:xfrm>
              <a:prstGeom prst="line">
                <a:avLst/>
              </a:prstGeom>
              <a:ln w="28575">
                <a:gradFill>
                  <a:gsLst>
                    <a:gs pos="0">
                      <a:srgbClr val="DEB788"/>
                    </a:gs>
                    <a:gs pos="100000">
                      <a:srgbClr val="F4E1C2"/>
                    </a:gs>
                  </a:gsLst>
                  <a:lin ang="16200000" scaled="1"/>
                </a:gra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8090" y="3391"/>
                <a:ext cx="3260" cy="1454"/>
              </a:xfrm>
              <a:prstGeom prst="rect">
                <a:avLst/>
              </a:prstGeom>
              <a:noFill/>
            </p:spPr>
            <p:txBody>
              <a:bodyPr wrap="none" rtlCol="0">
                <a:spAutoFit/>
              </a:bodyPr>
              <a:lstStyle>
                <a:defPPr>
                  <a:defRPr lang="zh-CN"/>
                </a:defPPr>
                <a:lvl1pPr>
                  <a:defRPr sz="3200" spc="-500">
                    <a:gradFill>
                      <a:gsLst>
                        <a:gs pos="0">
                          <a:srgbClr val="DEB788"/>
                        </a:gs>
                        <a:gs pos="100000">
                          <a:srgbClr val="F4E1C2"/>
                        </a:gs>
                      </a:gsLst>
                      <a:lin ang="162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defRPr>
                </a:lvl1pPr>
              </a:lstStyle>
              <a:p>
                <a:r>
                  <a:rPr lang="zh-CN" altLang="en-US" dirty="0">
                    <a:sym typeface="汉仪旗黑-55简" panose="00020600040101010101" charset="-128"/>
                  </a:rPr>
                  <a:t>零违约</a:t>
                </a:r>
              </a:p>
            </p:txBody>
          </p:sp>
          <p:cxnSp>
            <p:nvCxnSpPr>
              <p:cNvPr id="24" name="直接连接符 23"/>
              <p:cNvCxnSpPr>
                <a:cxnSpLocks/>
              </p:cNvCxnSpPr>
              <p:nvPr/>
            </p:nvCxnSpPr>
            <p:spPr>
              <a:xfrm>
                <a:off x="10304" y="3589"/>
                <a:ext cx="0" cy="560"/>
              </a:xfrm>
              <a:prstGeom prst="line">
                <a:avLst/>
              </a:prstGeom>
              <a:ln w="28575">
                <a:gradFill>
                  <a:gsLst>
                    <a:gs pos="0">
                      <a:srgbClr val="DEB788"/>
                    </a:gs>
                    <a:gs pos="100000">
                      <a:srgbClr val="F4E1C2"/>
                    </a:gs>
                  </a:gsLst>
                  <a:lin ang="16200000" scaled="1"/>
                </a:gradFill>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10520" y="3422"/>
                <a:ext cx="3260" cy="1454"/>
              </a:xfrm>
              <a:prstGeom prst="rect">
                <a:avLst/>
              </a:prstGeom>
              <a:noFill/>
            </p:spPr>
            <p:txBody>
              <a:bodyPr wrap="none" rtlCol="0">
                <a:spAutoFit/>
              </a:bodyPr>
              <a:lstStyle>
                <a:defPPr>
                  <a:defRPr lang="zh-CN"/>
                </a:defPPr>
                <a:lvl1pPr>
                  <a:defRPr sz="3200" spc="-500">
                    <a:gradFill>
                      <a:gsLst>
                        <a:gs pos="0">
                          <a:srgbClr val="DEB788"/>
                        </a:gs>
                        <a:gs pos="100000">
                          <a:srgbClr val="F4E1C2"/>
                        </a:gs>
                      </a:gsLst>
                      <a:lin ang="162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defRPr>
                </a:lvl1pPr>
              </a:lstStyle>
              <a:p>
                <a:r>
                  <a:rPr lang="zh-CN" altLang="en-US" dirty="0">
                    <a:sym typeface="汉仪旗黑-55简" panose="00020600040101010101" charset="-128"/>
                  </a:rPr>
                  <a:t>强监管</a:t>
                </a:r>
              </a:p>
            </p:txBody>
          </p:sp>
        </p:grpSp>
        <p:sp>
          <p:nvSpPr>
            <p:cNvPr id="28" name="文本框 27"/>
            <p:cNvSpPr txBox="1"/>
            <p:nvPr/>
          </p:nvSpPr>
          <p:spPr>
            <a:xfrm>
              <a:off x="1998" y="4813"/>
              <a:ext cx="15224" cy="1115"/>
            </a:xfrm>
            <a:prstGeom prst="rect">
              <a:avLst/>
            </a:prstGeom>
            <a:noFill/>
          </p:spPr>
          <p:txBody>
            <a:bodyPr wrap="square" rtlCol="0">
              <a:spAutoFit/>
            </a:bodyPr>
            <a:lstStyle/>
            <a:p>
              <a:pPr lvl="0" algn="dist">
                <a:buClrTx/>
                <a:buSzTx/>
                <a:buFontTx/>
              </a:pPr>
              <a:r>
                <a:rPr lang="zh-CN" altLang="en-US" sz="4000" dirty="0">
                  <a:gradFill>
                    <a:gsLst>
                      <a:gs pos="0">
                        <a:srgbClr val="DEB788"/>
                      </a:gs>
                      <a:gs pos="100000">
                        <a:srgbClr val="F4E1C2"/>
                      </a:gs>
                    </a:gsLst>
                    <a:lin ang="16200000" scaled="0"/>
                  </a:gradFill>
                  <a:effectLst>
                    <a:outerShdw blurRad="38100" dist="63500" dir="2700000" algn="tl" rotWithShape="0">
                      <a:srgbClr val="053A3A">
                        <a:alpha val="71000"/>
                      </a:srgbClr>
                    </a:outerShdw>
                  </a:effectLst>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中悦达春悦稳健优选</a:t>
              </a:r>
              <a:r>
                <a:rPr lang="en-US" altLang="zh-CN" sz="4000" dirty="0">
                  <a:gradFill>
                    <a:gsLst>
                      <a:gs pos="0">
                        <a:srgbClr val="DEB788"/>
                      </a:gs>
                      <a:gs pos="100000">
                        <a:srgbClr val="F4E1C2"/>
                      </a:gs>
                    </a:gsLst>
                    <a:lin ang="16200000" scaled="0"/>
                  </a:gradFill>
                  <a:effectLst>
                    <a:outerShdw blurRad="38100" dist="63500" dir="2700000" algn="tl" rotWithShape="0">
                      <a:srgbClr val="053A3A">
                        <a:alpha val="71000"/>
                      </a:srgbClr>
                    </a:outerShdw>
                  </a:effectLst>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1</a:t>
              </a:r>
              <a:r>
                <a:rPr lang="zh-CN" altLang="en-US" sz="4000" dirty="0">
                  <a:gradFill>
                    <a:gsLst>
                      <a:gs pos="0">
                        <a:srgbClr val="DEB788"/>
                      </a:gs>
                      <a:gs pos="100000">
                        <a:srgbClr val="F4E1C2"/>
                      </a:gs>
                    </a:gsLst>
                    <a:lin ang="16200000" scaled="0"/>
                  </a:gradFill>
                  <a:effectLst>
                    <a:outerShdw blurRad="38100" dist="63500" dir="2700000" algn="tl" rotWithShape="0">
                      <a:srgbClr val="053A3A">
                        <a:alpha val="71000"/>
                      </a:srgbClr>
                    </a:outerShdw>
                  </a:effectLst>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号私募证券投资基金</a:t>
              </a:r>
            </a:p>
          </p:txBody>
        </p:sp>
      </p:grpSp>
      <p:pic>
        <p:nvPicPr>
          <p:cNvPr id="7" name="图片 6" descr="8"/>
          <p:cNvPicPr>
            <a:picLocks noChangeAspect="1"/>
          </p:cNvPicPr>
          <p:nvPr/>
        </p:nvPicPr>
        <p:blipFill>
          <a:blip r:embed="rId4"/>
          <a:stretch>
            <a:fillRect/>
          </a:stretch>
        </p:blipFill>
        <p:spPr>
          <a:xfrm flipH="1">
            <a:off x="5674" y="0"/>
            <a:ext cx="3853262" cy="6904617"/>
          </a:xfrm>
          <a:prstGeom prst="rect">
            <a:avLst/>
          </a:prstGeom>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a:extLst>
              <a:ext uri="{FF2B5EF4-FFF2-40B4-BE49-F238E27FC236}">
                <a16:creationId xmlns:a16="http://schemas.microsoft.com/office/drawing/2014/main" id="{BC3F4000-5D67-4B01-83A4-C69CE2FCEDC6}"/>
              </a:ext>
            </a:extLst>
          </p:cNvPr>
          <p:cNvSpPr/>
          <p:nvPr/>
        </p:nvSpPr>
        <p:spPr>
          <a:xfrm>
            <a:off x="8794428" y="2090575"/>
            <a:ext cx="1942262" cy="647700"/>
          </a:xfrm>
          <a:prstGeom prst="rect">
            <a:avLst/>
          </a:prstGeom>
          <a:gradFill>
            <a:gsLst>
              <a:gs pos="100000">
                <a:srgbClr val="096A69">
                  <a:alpha val="0"/>
                </a:srgbClr>
              </a:gs>
              <a:gs pos="0">
                <a:srgbClr val="053A3A"/>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sym typeface="汉仪旗黑-55简" panose="00020600040101010101" charset="-128"/>
            </a:endParaRPr>
          </a:p>
        </p:txBody>
      </p:sp>
      <p:sp>
        <p:nvSpPr>
          <p:cNvPr id="44" name="矩形 43">
            <a:extLst>
              <a:ext uri="{FF2B5EF4-FFF2-40B4-BE49-F238E27FC236}">
                <a16:creationId xmlns:a16="http://schemas.microsoft.com/office/drawing/2014/main" id="{4C117FB4-4076-4C83-9D5A-309840263955}"/>
              </a:ext>
            </a:extLst>
          </p:cNvPr>
          <p:cNvSpPr/>
          <p:nvPr/>
        </p:nvSpPr>
        <p:spPr>
          <a:xfrm>
            <a:off x="4784010" y="2105660"/>
            <a:ext cx="2080147" cy="647700"/>
          </a:xfrm>
          <a:prstGeom prst="rect">
            <a:avLst/>
          </a:prstGeom>
          <a:gradFill>
            <a:gsLst>
              <a:gs pos="100000">
                <a:srgbClr val="096A69">
                  <a:alpha val="0"/>
                </a:srgbClr>
              </a:gs>
              <a:gs pos="0">
                <a:srgbClr val="053A3A"/>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sym typeface="汉仪旗黑-55简" panose="00020600040101010101" charset="-128"/>
            </a:endParaRPr>
          </a:p>
        </p:txBody>
      </p:sp>
      <p:grpSp>
        <p:nvGrpSpPr>
          <p:cNvPr id="23" name="组合 22"/>
          <p:cNvGrpSpPr/>
          <p:nvPr/>
        </p:nvGrpSpPr>
        <p:grpSpPr>
          <a:xfrm>
            <a:off x="0" y="0"/>
            <a:ext cx="12193270" cy="964565"/>
            <a:chOff x="0" y="126"/>
            <a:chExt cx="19202" cy="1519"/>
          </a:xfrm>
          <a:effectLst>
            <a:outerShdw blurRad="266700" dist="228600" sx="102000" sy="102000" algn="ctr" rotWithShape="0">
              <a:prstClr val="black">
                <a:alpha val="25000"/>
              </a:prstClr>
            </a:outerShdw>
          </a:effectLst>
        </p:grpSpPr>
        <p:pic>
          <p:nvPicPr>
            <p:cNvPr id="17" name="图片 16" descr="daniele-levis-pelusi-88q5y8oHQto-unsplash"/>
            <p:cNvPicPr>
              <a:picLocks noChangeAspect="1"/>
            </p:cNvPicPr>
            <p:nvPr/>
          </p:nvPicPr>
          <p:blipFill>
            <a:blip r:embed="rId4"/>
            <a:srcRect t="624" b="85957"/>
            <a:stretch>
              <a:fillRect/>
            </a:stretch>
          </p:blipFill>
          <p:spPr>
            <a:xfrm>
              <a:off x="0" y="127"/>
              <a:ext cx="19200" cy="1391"/>
            </a:xfrm>
            <a:prstGeom prst="rect">
              <a:avLst/>
            </a:prstGeom>
          </p:spPr>
        </p:pic>
        <p:sp>
          <p:nvSpPr>
            <p:cNvPr id="19" name="矩形 18"/>
            <p:cNvSpPr/>
            <p:nvPr/>
          </p:nvSpPr>
          <p:spPr>
            <a:xfrm>
              <a:off x="0" y="126"/>
              <a:ext cx="19202" cy="1393"/>
            </a:xfrm>
            <a:prstGeom prst="rect">
              <a:avLst/>
            </a:prstGeom>
            <a:gradFill>
              <a:gsLst>
                <a:gs pos="91000">
                  <a:srgbClr val="074646">
                    <a:alpha val="45000"/>
                  </a:srgbClr>
                </a:gs>
                <a:gs pos="7000">
                  <a:srgbClr val="053A3A">
                    <a:alpha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20" name="矩形 19"/>
            <p:cNvSpPr/>
            <p:nvPr/>
          </p:nvSpPr>
          <p:spPr>
            <a:xfrm>
              <a:off x="0" y="1517"/>
              <a:ext cx="19202" cy="128"/>
            </a:xfrm>
            <a:prstGeom prst="rect">
              <a:avLst/>
            </a:prstGeom>
            <a:gradFill>
              <a:gsLst>
                <a:gs pos="91000">
                  <a:srgbClr val="F4E1C2"/>
                </a:gs>
                <a:gs pos="7000">
                  <a:srgbClr val="DEB78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grpSp>
        <p:nvGrpSpPr>
          <p:cNvPr id="57" name="组合 56"/>
          <p:cNvGrpSpPr/>
          <p:nvPr/>
        </p:nvGrpSpPr>
        <p:grpSpPr>
          <a:xfrm>
            <a:off x="375602" y="1061875"/>
            <a:ext cx="2961640" cy="4593590"/>
            <a:chOff x="367" y="1678"/>
            <a:chExt cx="4664" cy="7234"/>
          </a:xfrm>
        </p:grpSpPr>
        <p:sp>
          <p:nvSpPr>
            <p:cNvPr id="79" name="文本框 278"/>
            <p:cNvSpPr txBox="1"/>
            <p:nvPr/>
          </p:nvSpPr>
          <p:spPr>
            <a:xfrm>
              <a:off x="425" y="5131"/>
              <a:ext cx="4460" cy="378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lnSpc>
                  <a:spcPct val="150000"/>
                </a:lnSpc>
              </a:pPr>
              <a:r>
                <a:rPr lang="zh-CN" altLang="en-US" sz="2000" dirty="0">
                  <a:solidFill>
                    <a:srgbClr val="074646"/>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        债券是政府、企业、银行等债务人为筹集资金</a:t>
              </a:r>
              <a:r>
                <a:rPr lang="en-US" altLang="zh-CN" sz="2000" dirty="0">
                  <a:solidFill>
                    <a:srgbClr val="074646"/>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a:t>
              </a:r>
              <a:r>
                <a:rPr lang="zh-CN" altLang="en-US" sz="2000" dirty="0">
                  <a:solidFill>
                    <a:srgbClr val="074646"/>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按照法定程序发行并向债权人承诺于指定日期还本付息的有价证券。</a:t>
              </a:r>
            </a:p>
          </p:txBody>
        </p:sp>
        <p:sp>
          <p:nvSpPr>
            <p:cNvPr id="52" name="矩形 51"/>
            <p:cNvSpPr/>
            <p:nvPr/>
          </p:nvSpPr>
          <p:spPr>
            <a:xfrm>
              <a:off x="1124" y="3298"/>
              <a:ext cx="2710" cy="1020"/>
            </a:xfrm>
            <a:prstGeom prst="rect">
              <a:avLst/>
            </a:prstGeom>
            <a:gradFill>
              <a:gsLst>
                <a:gs pos="100000">
                  <a:srgbClr val="096A69">
                    <a:alpha val="0"/>
                  </a:srgbClr>
                </a:gs>
                <a:gs pos="0">
                  <a:srgbClr val="053A3A"/>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sym typeface="汉仪旗黑-55简" panose="00020600040101010101" charset="-128"/>
              </a:endParaRPr>
            </a:p>
          </p:txBody>
        </p:sp>
        <p:sp>
          <p:nvSpPr>
            <p:cNvPr id="45" name="文本框 278"/>
            <p:cNvSpPr txBox="1"/>
            <p:nvPr/>
          </p:nvSpPr>
          <p:spPr>
            <a:xfrm>
              <a:off x="367" y="1678"/>
              <a:ext cx="4664" cy="11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r>
                <a:rPr lang="zh-CN" altLang="en-US" sz="4000" b="1" dirty="0">
                  <a:solidFill>
                    <a:srgbClr val="D2AC64"/>
                  </a:solidFill>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城投债简介</a:t>
              </a:r>
            </a:p>
          </p:txBody>
        </p:sp>
        <p:sp>
          <p:nvSpPr>
            <p:cNvPr id="47" name="文本框 278" descr="7b0a20202020227461726765744d6f64756c65223a202270726f636573734f6e6c696e65466f6e7473220a7d0a"/>
            <p:cNvSpPr txBox="1"/>
            <p:nvPr/>
          </p:nvSpPr>
          <p:spPr>
            <a:xfrm>
              <a:off x="1646" y="3394"/>
              <a:ext cx="1665" cy="92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120000"/>
                </a:lnSpc>
              </a:pPr>
              <a:r>
                <a:rPr lang="zh-CN" altLang="en-US" sz="2800" dirty="0">
                  <a:solidFill>
                    <a:schemeClr val="bg1"/>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债券</a:t>
              </a:r>
            </a:p>
          </p:txBody>
        </p:sp>
      </p:grpSp>
      <p:sp>
        <p:nvSpPr>
          <p:cNvPr id="24" name="文本框 278"/>
          <p:cNvSpPr txBox="1"/>
          <p:nvPr/>
        </p:nvSpPr>
        <p:spPr>
          <a:xfrm>
            <a:off x="4591342" y="3254530"/>
            <a:ext cx="2832100" cy="286232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lnSpc>
                <a:spcPct val="150000"/>
              </a:lnSpc>
            </a:pPr>
            <a:r>
              <a:rPr lang="zh-CN" altLang="en-US" sz="2000" dirty="0">
                <a:solidFill>
                  <a:srgbClr val="074646"/>
                </a:solidFill>
                <a:latin typeface="汉仪旗黑-55简" panose="00020600040101010101" charset="-128"/>
                <a:ea typeface="汉仪旗黑-55简" panose="00020600040101010101" charset="-128"/>
                <a:sym typeface="汉仪旗黑-55简" panose="00020600040101010101" charset="-128"/>
              </a:rPr>
              <a:t>        城投公司是城市建设投资公司的简称，是全国各大城市政府投资融资平台，承担相应的政府职能，是特殊市场经营体。</a:t>
            </a:r>
          </a:p>
        </p:txBody>
      </p:sp>
      <p:grpSp>
        <p:nvGrpSpPr>
          <p:cNvPr id="58" name="组合 57"/>
          <p:cNvGrpSpPr/>
          <p:nvPr/>
        </p:nvGrpSpPr>
        <p:grpSpPr>
          <a:xfrm>
            <a:off x="8440305" y="2136140"/>
            <a:ext cx="2832100" cy="3980815"/>
            <a:chOff x="844" y="3759"/>
            <a:chExt cx="4460" cy="6269"/>
          </a:xfrm>
        </p:grpSpPr>
        <p:sp>
          <p:nvSpPr>
            <p:cNvPr id="59" name="文本框 278"/>
            <p:cNvSpPr txBox="1"/>
            <p:nvPr/>
          </p:nvSpPr>
          <p:spPr>
            <a:xfrm>
              <a:off x="844" y="5520"/>
              <a:ext cx="4460" cy="450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lnSpc>
                  <a:spcPct val="150000"/>
                </a:lnSpc>
              </a:pPr>
              <a:r>
                <a:rPr lang="zh-CN" altLang="en-US" sz="2000" dirty="0">
                  <a:solidFill>
                    <a:srgbClr val="074646"/>
                  </a:solidFill>
                  <a:latin typeface="汉仪旗黑-55简" panose="00020600040101010101" charset="-128"/>
                  <a:ea typeface="汉仪旗黑-55简" panose="00020600040101010101" charset="-128"/>
                  <a:sym typeface="汉仪旗黑-55简" panose="00020600040101010101" charset="-128"/>
                </a:rPr>
                <a:t>        城投债是地方投融资平台作为发行主体，公开发行企业债和中期票据，其主业多为地方基础设施建设或公益性项目。</a:t>
              </a:r>
            </a:p>
          </p:txBody>
        </p:sp>
        <p:sp>
          <p:nvSpPr>
            <p:cNvPr id="63" name="文本框 278" descr="7b0a20202020227461726765744d6f64756c65223a202270726f636573734f6e6c696e65466f6e7473220a7d0a"/>
            <p:cNvSpPr txBox="1"/>
            <p:nvPr/>
          </p:nvSpPr>
          <p:spPr>
            <a:xfrm>
              <a:off x="1933" y="3759"/>
              <a:ext cx="2282" cy="92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120000"/>
                </a:lnSpc>
              </a:pPr>
              <a:r>
                <a:rPr lang="zh-CN" altLang="en-US" sz="2800" dirty="0">
                  <a:solidFill>
                    <a:schemeClr val="bg1"/>
                  </a:solidFill>
                  <a:latin typeface="汉仪旗黑-55简" panose="00020600040101010101" charset="-128"/>
                  <a:ea typeface="汉仪旗黑-55简" panose="00020600040101010101" charset="-128"/>
                  <a:sym typeface="汉仪旗黑-55简" panose="00020600040101010101" charset="-128"/>
                </a:rPr>
                <a:t>城投债</a:t>
              </a:r>
            </a:p>
          </p:txBody>
        </p:sp>
      </p:grpSp>
      <p:sp>
        <p:nvSpPr>
          <p:cNvPr id="68" name="文本框 67"/>
          <p:cNvSpPr txBox="1"/>
          <p:nvPr/>
        </p:nvSpPr>
        <p:spPr>
          <a:xfrm>
            <a:off x="804104" y="181662"/>
            <a:ext cx="1766570" cy="522147"/>
          </a:xfrm>
          <a:prstGeom prst="rect">
            <a:avLst/>
          </a:prstGeom>
          <a:noFill/>
        </p:spPr>
        <p:txBody>
          <a:bodyPr vert="horz" wrap="square" rtlCol="0">
            <a:spAutoFit/>
          </a:bodyPr>
          <a:lstStyle/>
          <a:p>
            <a:pPr lvl="0"/>
            <a:r>
              <a:rPr lang="zh-CN" altLang="en-US" sz="2800" spc="-200" dirty="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投资标的</a:t>
            </a:r>
          </a:p>
        </p:txBody>
      </p:sp>
      <p:grpSp>
        <p:nvGrpSpPr>
          <p:cNvPr id="70" name="组合 69"/>
          <p:cNvGrpSpPr/>
          <p:nvPr/>
        </p:nvGrpSpPr>
        <p:grpSpPr>
          <a:xfrm>
            <a:off x="150133" y="16342"/>
            <a:ext cx="575672" cy="802808"/>
            <a:chOff x="5955" y="1787"/>
            <a:chExt cx="1723" cy="2402"/>
          </a:xfrm>
        </p:grpSpPr>
        <p:grpSp>
          <p:nvGrpSpPr>
            <p:cNvPr id="71" name="组合 70"/>
            <p:cNvGrpSpPr/>
            <p:nvPr/>
          </p:nvGrpSpPr>
          <p:grpSpPr>
            <a:xfrm>
              <a:off x="6040" y="2551"/>
              <a:ext cx="1638" cy="1638"/>
              <a:chOff x="5449" y="5081"/>
              <a:chExt cx="1638" cy="1638"/>
            </a:xfrm>
          </p:grpSpPr>
          <p:sp>
            <p:nvSpPr>
              <p:cNvPr id="72" name="椭圆 71"/>
              <p:cNvSpPr/>
              <p:nvPr/>
            </p:nvSpPr>
            <p:spPr>
              <a:xfrm>
                <a:off x="5449" y="5081"/>
                <a:ext cx="1639" cy="1639"/>
              </a:xfrm>
              <a:prstGeom prst="ellipse">
                <a:avLst/>
              </a:prstGeom>
              <a:gradFill>
                <a:gsLst>
                  <a:gs pos="0">
                    <a:srgbClr val="096A69"/>
                  </a:gs>
                  <a:gs pos="79000">
                    <a:srgbClr val="053A3A"/>
                  </a:gs>
                </a:gsLst>
                <a:lin ang="2700000" scaled="0"/>
              </a:gradFill>
              <a:ln>
                <a:noFill/>
              </a:ln>
              <a:effectLst>
                <a:innerShdw blurRad="114300" dist="76200" dir="13500000">
                  <a:srgbClr val="11201D">
                    <a:alpha val="72000"/>
                  </a:srgb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73" name="椭圆 72"/>
              <p:cNvSpPr/>
              <p:nvPr/>
            </p:nvSpPr>
            <p:spPr>
              <a:xfrm>
                <a:off x="5449" y="5081"/>
                <a:ext cx="1639" cy="1639"/>
              </a:xfrm>
              <a:prstGeom prst="ellipse">
                <a:avLst/>
              </a:prstGeom>
              <a:gradFill>
                <a:gsLst>
                  <a:gs pos="57000">
                    <a:srgbClr val="032121">
                      <a:alpha val="0"/>
                    </a:srgbClr>
                  </a:gs>
                  <a:gs pos="88000">
                    <a:srgbClr val="032121">
                      <a:alpha val="51000"/>
                    </a:srgbClr>
                  </a:gs>
                </a:gsLst>
                <a:path path="circle">
                  <a:fillToRect l="50000" t="50000" r="50000" b="50000"/>
                </a:path>
                <a:tileRect/>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grpSp>
          <p:nvGrpSpPr>
            <p:cNvPr id="74" name="组合 73"/>
            <p:cNvGrpSpPr/>
            <p:nvPr/>
          </p:nvGrpSpPr>
          <p:grpSpPr>
            <a:xfrm>
              <a:off x="5955" y="1787"/>
              <a:ext cx="1723" cy="1928"/>
              <a:chOff x="5770" y="1787"/>
              <a:chExt cx="1723" cy="1928"/>
            </a:xfrm>
          </p:grpSpPr>
          <p:grpSp>
            <p:nvGrpSpPr>
              <p:cNvPr id="75" name="组合 74"/>
              <p:cNvGrpSpPr/>
              <p:nvPr/>
            </p:nvGrpSpPr>
            <p:grpSpPr>
              <a:xfrm>
                <a:off x="5855" y="2021"/>
                <a:ext cx="1638" cy="1638"/>
                <a:chOff x="4875" y="5420"/>
                <a:chExt cx="1638" cy="1638"/>
              </a:xfrm>
            </p:grpSpPr>
            <p:sp>
              <p:nvSpPr>
                <p:cNvPr id="77" name="椭圆 76"/>
                <p:cNvSpPr/>
                <p:nvPr/>
              </p:nvSpPr>
              <p:spPr>
                <a:xfrm>
                  <a:off x="4875" y="5420"/>
                  <a:ext cx="1639" cy="1639"/>
                </a:xfrm>
                <a:prstGeom prst="ellipse">
                  <a:avLst/>
                </a:prstGeom>
                <a:gradFill>
                  <a:gsLst>
                    <a:gs pos="2000">
                      <a:srgbClr val="096A69"/>
                    </a:gs>
                    <a:gs pos="57000">
                      <a:srgbClr val="053A3A"/>
                    </a:gs>
                  </a:gsLst>
                  <a:lin ang="2700000" scaled="0"/>
                </a:gradFill>
                <a:ln>
                  <a:noFill/>
                </a:ln>
                <a:effectLst>
                  <a:outerShdw blurRad="266700" dist="2286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78" name="椭圆 77"/>
                <p:cNvSpPr/>
                <p:nvPr/>
              </p:nvSpPr>
              <p:spPr>
                <a:xfrm>
                  <a:off x="4875" y="5420"/>
                  <a:ext cx="1639" cy="1639"/>
                </a:xfrm>
                <a:prstGeom prst="ellipse">
                  <a:avLst/>
                </a:prstGeom>
                <a:gradFill>
                  <a:gsLst>
                    <a:gs pos="2000">
                      <a:srgbClr val="096A69"/>
                    </a:gs>
                    <a:gs pos="57000">
                      <a:srgbClr val="053A3A"/>
                    </a:gs>
                  </a:gsLst>
                  <a:lin ang="2700000" scaled="0"/>
                </a:gradFill>
                <a:ln>
                  <a:noFill/>
                </a:ln>
                <a:effectLst>
                  <a:outerShdw blurRad="190500" dist="1524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80" name="椭圆 79"/>
                <p:cNvSpPr/>
                <p:nvPr/>
              </p:nvSpPr>
              <p:spPr>
                <a:xfrm>
                  <a:off x="4875" y="5420"/>
                  <a:ext cx="1639" cy="1639"/>
                </a:xfrm>
                <a:prstGeom prst="ellipse">
                  <a:avLst/>
                </a:prstGeom>
                <a:gradFill>
                  <a:gsLst>
                    <a:gs pos="100000">
                      <a:srgbClr val="096A69"/>
                    </a:gs>
                    <a:gs pos="14000">
                      <a:srgbClr val="053736"/>
                    </a:gs>
                  </a:gsLst>
                  <a:lin ang="2700000" scaled="0"/>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81" name="文本框 80"/>
              <p:cNvSpPr txBox="1"/>
              <p:nvPr/>
            </p:nvSpPr>
            <p:spPr>
              <a:xfrm>
                <a:off x="5770" y="1787"/>
                <a:ext cx="1508" cy="1928"/>
              </a:xfrm>
              <a:prstGeom prst="rect">
                <a:avLst/>
              </a:prstGeom>
              <a:noFill/>
            </p:spPr>
            <p:txBody>
              <a:bodyPr vert="horz" wrap="square" rtlCol="0">
                <a:spAutoFit/>
              </a:bodyPr>
              <a:lstStyle/>
              <a:p>
                <a:pPr lvl="0" algn="ctr">
                  <a:buClrTx/>
                  <a:buSzTx/>
                  <a:buFontTx/>
                </a:pPr>
                <a:r>
                  <a:rPr lang="zh-CN" altLang="en-US" sz="3600" spc="-50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贰</a:t>
                </a:r>
              </a:p>
            </p:txBody>
          </p:sp>
        </p:grpSp>
      </p:grpSp>
      <p:sp>
        <p:nvSpPr>
          <p:cNvPr id="43" name="文本框 278" descr="7b0a20202020227461726765744d6f64756c65223a202270726f636573734f6e6c696e65466f6e7473220a7d0a">
            <a:extLst>
              <a:ext uri="{FF2B5EF4-FFF2-40B4-BE49-F238E27FC236}">
                <a16:creationId xmlns:a16="http://schemas.microsoft.com/office/drawing/2014/main" id="{9080D88C-5492-434C-AEBB-3A2AC9973815}"/>
              </a:ext>
            </a:extLst>
          </p:cNvPr>
          <p:cNvSpPr txBox="1"/>
          <p:nvPr/>
        </p:nvSpPr>
        <p:spPr>
          <a:xfrm>
            <a:off x="5007314" y="2121075"/>
            <a:ext cx="1633538" cy="5866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120000"/>
              </a:lnSpc>
            </a:pPr>
            <a:r>
              <a:rPr lang="zh-CN" altLang="en-US" sz="2800" dirty="0">
                <a:solidFill>
                  <a:schemeClr val="bg1"/>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城投公司</a:t>
            </a:r>
          </a:p>
        </p:txBody>
      </p:sp>
    </p:spTree>
    <p:custDataLst>
      <p:tags r:id="rId1"/>
    </p:custDataLst>
    <p:extLst>
      <p:ext uri="{BB962C8B-B14F-4D97-AF65-F5344CB8AC3E}">
        <p14:creationId xmlns:p14="http://schemas.microsoft.com/office/powerpoint/2010/main" val="2318470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p:cNvGrpSpPr/>
          <p:nvPr/>
        </p:nvGrpSpPr>
        <p:grpSpPr>
          <a:xfrm>
            <a:off x="0" y="0"/>
            <a:ext cx="12193270" cy="964565"/>
            <a:chOff x="0" y="126"/>
            <a:chExt cx="19202" cy="1519"/>
          </a:xfrm>
          <a:effectLst>
            <a:outerShdw blurRad="266700" dist="228600" sx="102000" sy="102000" algn="ctr" rotWithShape="0">
              <a:prstClr val="black">
                <a:alpha val="25000"/>
              </a:prstClr>
            </a:outerShdw>
          </a:effectLst>
        </p:grpSpPr>
        <p:pic>
          <p:nvPicPr>
            <p:cNvPr id="47" name="图片 46" descr="daniele-levis-pelusi-88q5y8oHQto-unsplash"/>
            <p:cNvPicPr>
              <a:picLocks noChangeAspect="1"/>
            </p:cNvPicPr>
            <p:nvPr/>
          </p:nvPicPr>
          <p:blipFill>
            <a:blip r:embed="rId3"/>
            <a:srcRect t="624" b="85957"/>
            <a:stretch>
              <a:fillRect/>
            </a:stretch>
          </p:blipFill>
          <p:spPr>
            <a:xfrm>
              <a:off x="0" y="127"/>
              <a:ext cx="19200" cy="1391"/>
            </a:xfrm>
            <a:prstGeom prst="rect">
              <a:avLst/>
            </a:prstGeom>
          </p:spPr>
        </p:pic>
        <p:sp>
          <p:nvSpPr>
            <p:cNvPr id="48" name="矩形 47"/>
            <p:cNvSpPr/>
            <p:nvPr/>
          </p:nvSpPr>
          <p:spPr>
            <a:xfrm>
              <a:off x="0" y="126"/>
              <a:ext cx="19202" cy="1393"/>
            </a:xfrm>
            <a:prstGeom prst="rect">
              <a:avLst/>
            </a:prstGeom>
            <a:gradFill>
              <a:gsLst>
                <a:gs pos="91000">
                  <a:srgbClr val="074646">
                    <a:alpha val="45000"/>
                  </a:srgbClr>
                </a:gs>
                <a:gs pos="7000">
                  <a:srgbClr val="053A3A">
                    <a:alpha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52" name="矩形 51"/>
            <p:cNvSpPr/>
            <p:nvPr/>
          </p:nvSpPr>
          <p:spPr>
            <a:xfrm>
              <a:off x="0" y="1517"/>
              <a:ext cx="19202" cy="128"/>
            </a:xfrm>
            <a:prstGeom prst="rect">
              <a:avLst/>
            </a:prstGeom>
            <a:gradFill>
              <a:gsLst>
                <a:gs pos="91000">
                  <a:srgbClr val="F4E1C2"/>
                </a:gs>
                <a:gs pos="7000">
                  <a:srgbClr val="DEB78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56" name="文本框 55"/>
          <p:cNvSpPr txBox="1"/>
          <p:nvPr/>
        </p:nvSpPr>
        <p:spPr>
          <a:xfrm>
            <a:off x="761608" y="191681"/>
            <a:ext cx="1766570" cy="522147"/>
          </a:xfrm>
          <a:prstGeom prst="rect">
            <a:avLst/>
          </a:prstGeom>
          <a:noFill/>
        </p:spPr>
        <p:txBody>
          <a:bodyPr vert="horz" wrap="square" rtlCol="0">
            <a:spAutoFit/>
          </a:bodyPr>
          <a:lstStyle/>
          <a:p>
            <a:pPr lvl="0"/>
            <a:r>
              <a:rPr lang="zh-CN" altLang="en-US" sz="2800" spc="-200" dirty="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投资标的</a:t>
            </a:r>
          </a:p>
        </p:txBody>
      </p:sp>
      <p:grpSp>
        <p:nvGrpSpPr>
          <p:cNvPr id="58" name="组合 57"/>
          <p:cNvGrpSpPr/>
          <p:nvPr/>
        </p:nvGrpSpPr>
        <p:grpSpPr>
          <a:xfrm>
            <a:off x="168175" y="30379"/>
            <a:ext cx="557630" cy="788771"/>
            <a:chOff x="6009" y="1829"/>
            <a:chExt cx="1669" cy="2360"/>
          </a:xfrm>
        </p:grpSpPr>
        <p:grpSp>
          <p:nvGrpSpPr>
            <p:cNvPr id="60" name="组合 59"/>
            <p:cNvGrpSpPr/>
            <p:nvPr/>
          </p:nvGrpSpPr>
          <p:grpSpPr>
            <a:xfrm>
              <a:off x="6040" y="2551"/>
              <a:ext cx="1638" cy="1638"/>
              <a:chOff x="5449" y="5081"/>
              <a:chExt cx="1638" cy="1638"/>
            </a:xfrm>
          </p:grpSpPr>
          <p:sp>
            <p:nvSpPr>
              <p:cNvPr id="61" name="椭圆 60"/>
              <p:cNvSpPr/>
              <p:nvPr/>
            </p:nvSpPr>
            <p:spPr>
              <a:xfrm>
                <a:off x="5449" y="5081"/>
                <a:ext cx="1639" cy="1639"/>
              </a:xfrm>
              <a:prstGeom prst="ellipse">
                <a:avLst/>
              </a:prstGeom>
              <a:gradFill>
                <a:gsLst>
                  <a:gs pos="0">
                    <a:srgbClr val="096A69"/>
                  </a:gs>
                  <a:gs pos="79000">
                    <a:srgbClr val="053A3A"/>
                  </a:gs>
                </a:gsLst>
                <a:lin ang="2700000" scaled="0"/>
              </a:gradFill>
              <a:ln>
                <a:noFill/>
              </a:ln>
              <a:effectLst>
                <a:innerShdw blurRad="114300" dist="76200" dir="13500000">
                  <a:srgbClr val="11201D">
                    <a:alpha val="72000"/>
                  </a:srgb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62" name="椭圆 61"/>
              <p:cNvSpPr/>
              <p:nvPr/>
            </p:nvSpPr>
            <p:spPr>
              <a:xfrm>
                <a:off x="5449" y="5081"/>
                <a:ext cx="1639" cy="1639"/>
              </a:xfrm>
              <a:prstGeom prst="ellipse">
                <a:avLst/>
              </a:prstGeom>
              <a:gradFill>
                <a:gsLst>
                  <a:gs pos="57000">
                    <a:srgbClr val="032121">
                      <a:alpha val="0"/>
                    </a:srgbClr>
                  </a:gs>
                  <a:gs pos="88000">
                    <a:srgbClr val="032121">
                      <a:alpha val="51000"/>
                    </a:srgbClr>
                  </a:gs>
                </a:gsLst>
                <a:path path="circle">
                  <a:fillToRect l="50000" t="50000" r="50000" b="50000"/>
                </a:path>
                <a:tileRect/>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grpSp>
          <p:nvGrpSpPr>
            <p:cNvPr id="63" name="组合 62"/>
            <p:cNvGrpSpPr/>
            <p:nvPr/>
          </p:nvGrpSpPr>
          <p:grpSpPr>
            <a:xfrm>
              <a:off x="6009" y="1829"/>
              <a:ext cx="1669" cy="1932"/>
              <a:chOff x="5824" y="1829"/>
              <a:chExt cx="1669" cy="1932"/>
            </a:xfrm>
          </p:grpSpPr>
          <p:grpSp>
            <p:nvGrpSpPr>
              <p:cNvPr id="64" name="组合 63"/>
              <p:cNvGrpSpPr/>
              <p:nvPr/>
            </p:nvGrpSpPr>
            <p:grpSpPr>
              <a:xfrm>
                <a:off x="5855" y="2021"/>
                <a:ext cx="1638" cy="1638"/>
                <a:chOff x="4875" y="5420"/>
                <a:chExt cx="1638" cy="1638"/>
              </a:xfrm>
            </p:grpSpPr>
            <p:sp>
              <p:nvSpPr>
                <p:cNvPr id="65" name="椭圆 64"/>
                <p:cNvSpPr/>
                <p:nvPr/>
              </p:nvSpPr>
              <p:spPr>
                <a:xfrm>
                  <a:off x="4875" y="5420"/>
                  <a:ext cx="1639" cy="1639"/>
                </a:xfrm>
                <a:prstGeom prst="ellipse">
                  <a:avLst/>
                </a:prstGeom>
                <a:gradFill>
                  <a:gsLst>
                    <a:gs pos="2000">
                      <a:srgbClr val="096A69"/>
                    </a:gs>
                    <a:gs pos="57000">
                      <a:srgbClr val="053A3A"/>
                    </a:gs>
                  </a:gsLst>
                  <a:lin ang="2700000" scaled="0"/>
                </a:gradFill>
                <a:ln>
                  <a:noFill/>
                </a:ln>
                <a:effectLst>
                  <a:outerShdw blurRad="266700" dist="2286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66" name="椭圆 65"/>
                <p:cNvSpPr/>
                <p:nvPr/>
              </p:nvSpPr>
              <p:spPr>
                <a:xfrm>
                  <a:off x="4875" y="5420"/>
                  <a:ext cx="1639" cy="1639"/>
                </a:xfrm>
                <a:prstGeom prst="ellipse">
                  <a:avLst/>
                </a:prstGeom>
                <a:gradFill>
                  <a:gsLst>
                    <a:gs pos="2000">
                      <a:srgbClr val="096A69"/>
                    </a:gs>
                    <a:gs pos="57000">
                      <a:srgbClr val="053A3A"/>
                    </a:gs>
                  </a:gsLst>
                  <a:lin ang="2700000" scaled="0"/>
                </a:gradFill>
                <a:ln>
                  <a:noFill/>
                </a:ln>
                <a:effectLst>
                  <a:outerShdw blurRad="190500" dist="1524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67" name="椭圆 66"/>
                <p:cNvSpPr/>
                <p:nvPr/>
              </p:nvSpPr>
              <p:spPr>
                <a:xfrm>
                  <a:off x="4875" y="5420"/>
                  <a:ext cx="1639" cy="1639"/>
                </a:xfrm>
                <a:prstGeom prst="ellipse">
                  <a:avLst/>
                </a:prstGeom>
                <a:gradFill>
                  <a:gsLst>
                    <a:gs pos="100000">
                      <a:srgbClr val="096A69"/>
                    </a:gs>
                    <a:gs pos="14000">
                      <a:srgbClr val="053736"/>
                    </a:gs>
                  </a:gsLst>
                  <a:lin ang="2700000" scaled="0"/>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68" name="文本框 67"/>
              <p:cNvSpPr txBox="1"/>
              <p:nvPr/>
            </p:nvSpPr>
            <p:spPr>
              <a:xfrm>
                <a:off x="5824" y="1829"/>
                <a:ext cx="1508" cy="1932"/>
              </a:xfrm>
              <a:prstGeom prst="rect">
                <a:avLst/>
              </a:prstGeom>
              <a:noFill/>
            </p:spPr>
            <p:txBody>
              <a:bodyPr vert="horz" wrap="square" rtlCol="0">
                <a:spAutoFit/>
              </a:bodyPr>
              <a:lstStyle/>
              <a:p>
                <a:pPr lvl="0" algn="ctr">
                  <a:buClrTx/>
                  <a:buSzTx/>
                  <a:buFontTx/>
                </a:pPr>
                <a:r>
                  <a:rPr lang="zh-CN" altLang="en-US" sz="3600" spc="-500" dirty="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贰</a:t>
                </a:r>
              </a:p>
            </p:txBody>
          </p:sp>
        </p:grpSp>
      </p:grpSp>
      <p:sp>
        <p:nvSpPr>
          <p:cNvPr id="24" name="圆角矩形 23"/>
          <p:cNvSpPr/>
          <p:nvPr/>
        </p:nvSpPr>
        <p:spPr>
          <a:xfrm>
            <a:off x="-113665" y="3773805"/>
            <a:ext cx="12418695" cy="366395"/>
          </a:xfrm>
          <a:prstGeom prst="roundRect">
            <a:avLst>
              <a:gd name="adj" fmla="val 50000"/>
            </a:avLst>
          </a:prstGeom>
          <a:noFill/>
          <a:ln>
            <a:gradFill>
              <a:gsLst>
                <a:gs pos="98000">
                  <a:srgbClr val="053A3A">
                    <a:alpha val="0"/>
                  </a:srgbClr>
                </a:gs>
                <a:gs pos="83000">
                  <a:srgbClr val="053A3A"/>
                </a:gs>
                <a:gs pos="2000">
                  <a:srgbClr val="096A69">
                    <a:alpha val="0"/>
                  </a:srgbClr>
                </a:gs>
                <a:gs pos="12000">
                  <a:srgbClr val="096A69"/>
                </a:gs>
              </a:gsLst>
              <a:lin ang="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sym typeface="汉仪旗黑-55简" panose="00020600040101010101" charset="-128"/>
            </a:endParaRPr>
          </a:p>
        </p:txBody>
      </p:sp>
      <p:grpSp>
        <p:nvGrpSpPr>
          <p:cNvPr id="125" name="组合 124"/>
          <p:cNvGrpSpPr/>
          <p:nvPr/>
        </p:nvGrpSpPr>
        <p:grpSpPr>
          <a:xfrm>
            <a:off x="159385" y="1383030"/>
            <a:ext cx="4164965" cy="2848610"/>
            <a:chOff x="400" y="1788"/>
            <a:chExt cx="6559" cy="4486"/>
          </a:xfrm>
        </p:grpSpPr>
        <p:grpSp>
          <p:nvGrpSpPr>
            <p:cNvPr id="59" name="组合 58"/>
            <p:cNvGrpSpPr/>
            <p:nvPr/>
          </p:nvGrpSpPr>
          <p:grpSpPr>
            <a:xfrm>
              <a:off x="1878" y="5412"/>
              <a:ext cx="862" cy="862"/>
              <a:chOff x="957" y="4959"/>
              <a:chExt cx="862" cy="862"/>
            </a:xfrm>
          </p:grpSpPr>
          <p:grpSp>
            <p:nvGrpSpPr>
              <p:cNvPr id="53" name="组合 52"/>
              <p:cNvGrpSpPr/>
              <p:nvPr/>
            </p:nvGrpSpPr>
            <p:grpSpPr>
              <a:xfrm>
                <a:off x="957" y="4959"/>
                <a:ext cx="862" cy="862"/>
                <a:chOff x="2244" y="4958"/>
                <a:chExt cx="862" cy="862"/>
              </a:xfrm>
            </p:grpSpPr>
            <p:sp>
              <p:nvSpPr>
                <p:cNvPr id="49" name="椭圆 48"/>
                <p:cNvSpPr/>
                <p:nvPr/>
              </p:nvSpPr>
              <p:spPr>
                <a:xfrm>
                  <a:off x="2244" y="4958"/>
                  <a:ext cx="863" cy="863"/>
                </a:xfrm>
                <a:prstGeom prst="ellipse">
                  <a:avLst/>
                </a:prstGeom>
                <a:gradFill>
                  <a:gsLst>
                    <a:gs pos="2000">
                      <a:srgbClr val="096A69"/>
                    </a:gs>
                    <a:gs pos="57000">
                      <a:srgbClr val="053A3A"/>
                    </a:gs>
                  </a:gsLst>
                  <a:lin ang="2700000" scaled="0"/>
                </a:gradFill>
                <a:ln>
                  <a:noFill/>
                </a:ln>
                <a:effectLst>
                  <a:outerShdw blurRad="114300" dist="381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50" name="椭圆 49"/>
                <p:cNvSpPr/>
                <p:nvPr/>
              </p:nvSpPr>
              <p:spPr>
                <a:xfrm>
                  <a:off x="2244" y="4958"/>
                  <a:ext cx="863" cy="863"/>
                </a:xfrm>
                <a:prstGeom prst="ellipse">
                  <a:avLst/>
                </a:prstGeom>
                <a:gradFill>
                  <a:gsLst>
                    <a:gs pos="2000">
                      <a:srgbClr val="096A69"/>
                    </a:gs>
                    <a:gs pos="57000">
                      <a:srgbClr val="053A3A"/>
                    </a:gs>
                  </a:gsLst>
                  <a:lin ang="2700000" scaled="0"/>
                </a:gradFill>
                <a:ln>
                  <a:noFill/>
                </a:ln>
                <a:effectLst>
                  <a:outerShdw blurRad="114300" dist="381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51" name="椭圆 50"/>
                <p:cNvSpPr/>
                <p:nvPr/>
              </p:nvSpPr>
              <p:spPr>
                <a:xfrm>
                  <a:off x="2244" y="4958"/>
                  <a:ext cx="863" cy="863"/>
                </a:xfrm>
                <a:prstGeom prst="ellipse">
                  <a:avLst/>
                </a:prstGeom>
                <a:gradFill>
                  <a:gsLst>
                    <a:gs pos="100000">
                      <a:srgbClr val="096A69"/>
                    </a:gs>
                    <a:gs pos="14000">
                      <a:srgbClr val="053736"/>
                    </a:gs>
                  </a:gsLst>
                  <a:lin ang="2700000" scaled="0"/>
                </a:gradFill>
                <a:ln w="12700">
                  <a:gradFill>
                    <a:gsLst>
                      <a:gs pos="0">
                        <a:srgbClr val="D2AC64"/>
                      </a:gs>
                      <a:gs pos="79000">
                        <a:srgbClr val="DEB788"/>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54" name="五角星 53"/>
              <p:cNvSpPr/>
              <p:nvPr/>
            </p:nvSpPr>
            <p:spPr>
              <a:xfrm>
                <a:off x="1104" y="5062"/>
                <a:ext cx="584" cy="584"/>
              </a:xfrm>
              <a:prstGeom prst="star5">
                <a:avLst/>
              </a:prstGeom>
              <a:gradFill>
                <a:gsLst>
                  <a:gs pos="100000">
                    <a:srgbClr val="F4E1C2"/>
                  </a:gs>
                  <a:gs pos="14000">
                    <a:srgbClr val="DEB788"/>
                  </a:gs>
                </a:gsLst>
                <a:lin ang="2700000" scaled="0"/>
              </a:gradFill>
              <a:ln>
                <a:noFill/>
              </a:ln>
              <a:effectLst>
                <a:outerShdw blurRad="38100" dist="38100" dir="2700000" algn="tl" rotWithShape="0">
                  <a:srgbClr val="053A3A">
                    <a:alpha val="7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sym typeface="汉仪旗黑-55简" panose="00020600040101010101" charset="-128"/>
                </a:endParaRPr>
              </a:p>
            </p:txBody>
          </p:sp>
        </p:grpSp>
        <p:grpSp>
          <p:nvGrpSpPr>
            <p:cNvPr id="78" name="组合 77"/>
            <p:cNvGrpSpPr/>
            <p:nvPr/>
          </p:nvGrpSpPr>
          <p:grpSpPr>
            <a:xfrm>
              <a:off x="882" y="4195"/>
              <a:ext cx="2853" cy="680"/>
              <a:chOff x="2667" y="3285"/>
              <a:chExt cx="2853" cy="680"/>
            </a:xfrm>
          </p:grpSpPr>
          <p:grpSp>
            <p:nvGrpSpPr>
              <p:cNvPr id="77" name="组合 76"/>
              <p:cNvGrpSpPr/>
              <p:nvPr/>
            </p:nvGrpSpPr>
            <p:grpSpPr>
              <a:xfrm>
                <a:off x="2723" y="3285"/>
                <a:ext cx="2742" cy="680"/>
                <a:chOff x="-202" y="4245"/>
                <a:chExt cx="2742" cy="680"/>
              </a:xfrm>
            </p:grpSpPr>
            <p:sp>
              <p:nvSpPr>
                <p:cNvPr id="73" name="圆角矩形 72"/>
                <p:cNvSpPr/>
                <p:nvPr/>
              </p:nvSpPr>
              <p:spPr>
                <a:xfrm>
                  <a:off x="248" y="4267"/>
                  <a:ext cx="1843" cy="658"/>
                </a:xfrm>
                <a:prstGeom prst="roundRect">
                  <a:avLst>
                    <a:gd name="adj" fmla="val 50000"/>
                  </a:avLst>
                </a:prstGeom>
                <a:gradFill>
                  <a:gsLst>
                    <a:gs pos="2000">
                      <a:srgbClr val="096A69"/>
                    </a:gs>
                    <a:gs pos="57000">
                      <a:srgbClr val="053A3A"/>
                    </a:gs>
                  </a:gsLst>
                  <a:lin ang="2700000" scaled="0"/>
                </a:gradFill>
                <a:ln>
                  <a:noFill/>
                </a:ln>
                <a:effectLst>
                  <a:outerShdw blurRad="114300" dist="381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74" name="圆角矩形 73"/>
                <p:cNvSpPr/>
                <p:nvPr/>
              </p:nvSpPr>
              <p:spPr>
                <a:xfrm>
                  <a:off x="248" y="4267"/>
                  <a:ext cx="1843" cy="658"/>
                </a:xfrm>
                <a:prstGeom prst="roundRect">
                  <a:avLst>
                    <a:gd name="adj" fmla="val 50000"/>
                  </a:avLst>
                </a:prstGeom>
                <a:gradFill>
                  <a:gsLst>
                    <a:gs pos="2000">
                      <a:srgbClr val="096A69"/>
                    </a:gs>
                    <a:gs pos="57000">
                      <a:srgbClr val="053A3A"/>
                    </a:gs>
                  </a:gsLst>
                  <a:lin ang="2700000" scaled="0"/>
                </a:gradFill>
                <a:ln>
                  <a:noFill/>
                </a:ln>
                <a:effectLst>
                  <a:outerShdw blurRad="114300" dist="381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75" name="圆角矩形 74"/>
                <p:cNvSpPr/>
                <p:nvPr/>
              </p:nvSpPr>
              <p:spPr>
                <a:xfrm>
                  <a:off x="-202" y="4245"/>
                  <a:ext cx="2742" cy="658"/>
                </a:xfrm>
                <a:prstGeom prst="roundRect">
                  <a:avLst>
                    <a:gd name="adj" fmla="val 50000"/>
                  </a:avLst>
                </a:prstGeom>
                <a:gradFill>
                  <a:gsLst>
                    <a:gs pos="100000">
                      <a:srgbClr val="096A69"/>
                    </a:gs>
                    <a:gs pos="14000">
                      <a:srgbClr val="053736"/>
                    </a:gs>
                  </a:gsLst>
                  <a:lin ang="2700000" scaled="0"/>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76" name="文本框 75"/>
              <p:cNvSpPr txBox="1"/>
              <p:nvPr/>
            </p:nvSpPr>
            <p:spPr>
              <a:xfrm>
                <a:off x="2667" y="3307"/>
                <a:ext cx="2853" cy="630"/>
              </a:xfrm>
              <a:prstGeom prst="rect">
                <a:avLst/>
              </a:prstGeom>
              <a:noFill/>
            </p:spPr>
            <p:txBody>
              <a:bodyPr wrap="square" rtlCol="0">
                <a:spAutoFit/>
              </a:bodyPr>
              <a:lstStyle/>
              <a:p>
                <a:pPr lvl="0" algn="ctr">
                  <a:buClrTx/>
                  <a:buSzTx/>
                  <a:buFontTx/>
                </a:pPr>
                <a:r>
                  <a:rPr lang="zh-CN" altLang="en-US" sz="2000" dirty="0">
                    <a:gradFill>
                      <a:gsLst>
                        <a:gs pos="0">
                          <a:srgbClr val="DEB788"/>
                        </a:gs>
                        <a:gs pos="100000">
                          <a:srgbClr val="F4E1C2"/>
                        </a:gs>
                      </a:gsLst>
                      <a:lin ang="16200000" scaled="0"/>
                    </a:gradFill>
                    <a:effectLst>
                      <a:outerShdw blurRad="38100" dist="63500" dir="2700000" algn="tl" rotWithShape="0">
                        <a:srgbClr val="053A3A">
                          <a:alpha val="57000"/>
                        </a:srgbClr>
                      </a:outerShdw>
                    </a:effectLst>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初步发展阶段</a:t>
                </a:r>
                <a:endParaRPr lang="en-US" sz="2000" dirty="0">
                  <a:gradFill>
                    <a:gsLst>
                      <a:gs pos="0">
                        <a:srgbClr val="DEB788"/>
                      </a:gs>
                      <a:gs pos="100000">
                        <a:srgbClr val="F4E1C2"/>
                      </a:gs>
                    </a:gsLst>
                    <a:lin ang="16200000" scaled="0"/>
                  </a:gradFill>
                  <a:effectLst>
                    <a:outerShdw blurRad="38100" dist="63500" dir="2700000" algn="tl" rotWithShape="0">
                      <a:srgbClr val="053A3A">
                        <a:alpha val="57000"/>
                      </a:srgbClr>
                    </a:outerShdw>
                  </a:effectLst>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79" name="文本框 278"/>
            <p:cNvSpPr txBox="1"/>
            <p:nvPr/>
          </p:nvSpPr>
          <p:spPr>
            <a:xfrm>
              <a:off x="400" y="1788"/>
              <a:ext cx="6559" cy="247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lnSpc>
                  <a:spcPct val="150000"/>
                </a:lnSpc>
              </a:pPr>
              <a:r>
                <a:rPr lang="en-US" altLang="zh-CN" sz="1600" dirty="0">
                  <a:solidFill>
                    <a:srgbClr val="074646"/>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        1992</a:t>
              </a:r>
              <a:r>
                <a:rPr lang="zh-CN" altLang="en-US" sz="1600" dirty="0">
                  <a:solidFill>
                    <a:srgbClr val="074646"/>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年，浦东新区建设债券成功发行，正式拉开了我国城投债发展的序幕。这一阶段，城投债的概念逐渐形成，但城投债发行规模相对较小，增长速度也较为缓慢。</a:t>
              </a:r>
            </a:p>
          </p:txBody>
        </p:sp>
      </p:grpSp>
      <p:grpSp>
        <p:nvGrpSpPr>
          <p:cNvPr id="81" name="组合 80"/>
          <p:cNvGrpSpPr/>
          <p:nvPr/>
        </p:nvGrpSpPr>
        <p:grpSpPr>
          <a:xfrm>
            <a:off x="3070225" y="3670300"/>
            <a:ext cx="547370" cy="547370"/>
            <a:chOff x="957" y="4959"/>
            <a:chExt cx="862" cy="862"/>
          </a:xfrm>
        </p:grpSpPr>
        <p:grpSp>
          <p:nvGrpSpPr>
            <p:cNvPr id="82" name="组合 81"/>
            <p:cNvGrpSpPr/>
            <p:nvPr/>
          </p:nvGrpSpPr>
          <p:grpSpPr>
            <a:xfrm>
              <a:off x="957" y="4959"/>
              <a:ext cx="862" cy="862"/>
              <a:chOff x="2244" y="4958"/>
              <a:chExt cx="862" cy="862"/>
            </a:xfrm>
          </p:grpSpPr>
          <p:sp>
            <p:nvSpPr>
              <p:cNvPr id="83" name="椭圆 82"/>
              <p:cNvSpPr/>
              <p:nvPr/>
            </p:nvSpPr>
            <p:spPr>
              <a:xfrm>
                <a:off x="2244" y="4958"/>
                <a:ext cx="863" cy="863"/>
              </a:xfrm>
              <a:prstGeom prst="ellipse">
                <a:avLst/>
              </a:prstGeom>
              <a:gradFill>
                <a:gsLst>
                  <a:gs pos="2000">
                    <a:srgbClr val="096A69"/>
                  </a:gs>
                  <a:gs pos="57000">
                    <a:srgbClr val="053A3A"/>
                  </a:gs>
                </a:gsLst>
                <a:lin ang="2700000" scaled="0"/>
              </a:gradFill>
              <a:ln>
                <a:noFill/>
              </a:ln>
              <a:effectLst>
                <a:outerShdw blurRad="114300" dist="381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84" name="椭圆 83"/>
              <p:cNvSpPr/>
              <p:nvPr/>
            </p:nvSpPr>
            <p:spPr>
              <a:xfrm>
                <a:off x="2244" y="4958"/>
                <a:ext cx="863" cy="863"/>
              </a:xfrm>
              <a:prstGeom prst="ellipse">
                <a:avLst/>
              </a:prstGeom>
              <a:gradFill>
                <a:gsLst>
                  <a:gs pos="2000">
                    <a:srgbClr val="096A69"/>
                  </a:gs>
                  <a:gs pos="57000">
                    <a:srgbClr val="053A3A"/>
                  </a:gs>
                </a:gsLst>
                <a:lin ang="2700000" scaled="0"/>
              </a:gradFill>
              <a:ln>
                <a:noFill/>
              </a:ln>
              <a:effectLst>
                <a:outerShdw blurRad="114300" dist="381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85" name="椭圆 84"/>
              <p:cNvSpPr/>
              <p:nvPr/>
            </p:nvSpPr>
            <p:spPr>
              <a:xfrm>
                <a:off x="2244" y="4958"/>
                <a:ext cx="863" cy="863"/>
              </a:xfrm>
              <a:prstGeom prst="ellipse">
                <a:avLst/>
              </a:prstGeom>
              <a:gradFill>
                <a:gsLst>
                  <a:gs pos="100000">
                    <a:srgbClr val="096A69"/>
                  </a:gs>
                  <a:gs pos="14000">
                    <a:srgbClr val="053736"/>
                  </a:gs>
                </a:gsLst>
                <a:lin ang="2700000" scaled="0"/>
              </a:gradFill>
              <a:ln w="12700">
                <a:gradFill>
                  <a:gsLst>
                    <a:gs pos="0">
                      <a:srgbClr val="D2AC64"/>
                    </a:gs>
                    <a:gs pos="79000">
                      <a:srgbClr val="DEB788"/>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86" name="五角星 85"/>
            <p:cNvSpPr/>
            <p:nvPr/>
          </p:nvSpPr>
          <p:spPr>
            <a:xfrm>
              <a:off x="1104" y="5062"/>
              <a:ext cx="584" cy="584"/>
            </a:xfrm>
            <a:prstGeom prst="star5">
              <a:avLst/>
            </a:prstGeom>
            <a:gradFill>
              <a:gsLst>
                <a:gs pos="100000">
                  <a:srgbClr val="F4E1C2"/>
                </a:gs>
                <a:gs pos="14000">
                  <a:srgbClr val="DEB788"/>
                </a:gs>
              </a:gsLst>
              <a:lin ang="2700000" scaled="0"/>
            </a:gradFill>
            <a:ln>
              <a:noFill/>
            </a:ln>
            <a:effectLst>
              <a:outerShdw blurRad="38100" dist="38100" dir="2700000" algn="tl" rotWithShape="0">
                <a:srgbClr val="053A3A">
                  <a:alpha val="7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sym typeface="汉仪旗黑-55简" panose="00020600040101010101" charset="-128"/>
              </a:endParaRPr>
            </a:p>
          </p:txBody>
        </p:sp>
      </p:grpSp>
      <p:grpSp>
        <p:nvGrpSpPr>
          <p:cNvPr id="87" name="组合 86"/>
          <p:cNvGrpSpPr/>
          <p:nvPr/>
        </p:nvGrpSpPr>
        <p:grpSpPr>
          <a:xfrm>
            <a:off x="2385997" y="4460059"/>
            <a:ext cx="1870598" cy="441325"/>
            <a:chOff x="3073" y="3307"/>
            <a:chExt cx="2043" cy="695"/>
          </a:xfrm>
        </p:grpSpPr>
        <p:grpSp>
          <p:nvGrpSpPr>
            <p:cNvPr id="88" name="组合 87"/>
            <p:cNvGrpSpPr/>
            <p:nvPr/>
          </p:nvGrpSpPr>
          <p:grpSpPr>
            <a:xfrm>
              <a:off x="3173" y="3307"/>
              <a:ext cx="1842" cy="658"/>
              <a:chOff x="248" y="4267"/>
              <a:chExt cx="1842" cy="658"/>
            </a:xfrm>
          </p:grpSpPr>
          <p:sp>
            <p:nvSpPr>
              <p:cNvPr id="89" name="圆角矩形 88"/>
              <p:cNvSpPr/>
              <p:nvPr/>
            </p:nvSpPr>
            <p:spPr>
              <a:xfrm>
                <a:off x="248" y="4267"/>
                <a:ext cx="1843" cy="658"/>
              </a:xfrm>
              <a:prstGeom prst="roundRect">
                <a:avLst>
                  <a:gd name="adj" fmla="val 50000"/>
                </a:avLst>
              </a:prstGeom>
              <a:gradFill>
                <a:gsLst>
                  <a:gs pos="2000">
                    <a:srgbClr val="096A69"/>
                  </a:gs>
                  <a:gs pos="57000">
                    <a:srgbClr val="053A3A"/>
                  </a:gs>
                </a:gsLst>
                <a:lin ang="2700000" scaled="0"/>
              </a:gradFill>
              <a:ln>
                <a:noFill/>
              </a:ln>
              <a:effectLst>
                <a:outerShdw blurRad="114300" dist="381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90" name="圆角矩形 89"/>
              <p:cNvSpPr/>
              <p:nvPr/>
            </p:nvSpPr>
            <p:spPr>
              <a:xfrm>
                <a:off x="248" y="4267"/>
                <a:ext cx="1843" cy="658"/>
              </a:xfrm>
              <a:prstGeom prst="roundRect">
                <a:avLst>
                  <a:gd name="adj" fmla="val 50000"/>
                </a:avLst>
              </a:prstGeom>
              <a:gradFill>
                <a:gsLst>
                  <a:gs pos="2000">
                    <a:srgbClr val="096A69"/>
                  </a:gs>
                  <a:gs pos="57000">
                    <a:srgbClr val="053A3A"/>
                  </a:gs>
                </a:gsLst>
                <a:lin ang="2700000" scaled="0"/>
              </a:gradFill>
              <a:ln>
                <a:noFill/>
              </a:ln>
              <a:effectLst>
                <a:outerShdw blurRad="114300" dist="381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91" name="圆角矩形 90"/>
              <p:cNvSpPr/>
              <p:nvPr/>
            </p:nvSpPr>
            <p:spPr>
              <a:xfrm>
                <a:off x="248" y="4267"/>
                <a:ext cx="1843" cy="658"/>
              </a:xfrm>
              <a:prstGeom prst="roundRect">
                <a:avLst>
                  <a:gd name="adj" fmla="val 50000"/>
                </a:avLst>
              </a:prstGeom>
              <a:gradFill>
                <a:gsLst>
                  <a:gs pos="100000">
                    <a:srgbClr val="096A69"/>
                  </a:gs>
                  <a:gs pos="14000">
                    <a:srgbClr val="053736"/>
                  </a:gs>
                </a:gsLst>
                <a:lin ang="2700000" scaled="0"/>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92" name="文本框 91"/>
            <p:cNvSpPr txBox="1"/>
            <p:nvPr/>
          </p:nvSpPr>
          <p:spPr>
            <a:xfrm>
              <a:off x="3073" y="3372"/>
              <a:ext cx="2043" cy="630"/>
            </a:xfrm>
            <a:prstGeom prst="rect">
              <a:avLst/>
            </a:prstGeom>
            <a:noFill/>
          </p:spPr>
          <p:txBody>
            <a:bodyPr wrap="square" rtlCol="0">
              <a:spAutoFit/>
            </a:bodyPr>
            <a:lstStyle/>
            <a:p>
              <a:pPr lvl="0" algn="ctr">
                <a:buClrTx/>
                <a:buSzTx/>
                <a:buFontTx/>
              </a:pPr>
              <a:r>
                <a:rPr lang="zh-CN" altLang="en-US" sz="2000" dirty="0">
                  <a:gradFill>
                    <a:gsLst>
                      <a:gs pos="0">
                        <a:srgbClr val="DEB788"/>
                      </a:gs>
                      <a:gs pos="100000">
                        <a:srgbClr val="F4E1C2"/>
                      </a:gs>
                    </a:gsLst>
                    <a:lin ang="16200000" scaled="0"/>
                  </a:gradFill>
                  <a:effectLst>
                    <a:outerShdw blurRad="38100" dist="63500" dir="2700000" algn="tl" rotWithShape="0">
                      <a:srgbClr val="053A3A">
                        <a:alpha val="57000"/>
                      </a:srgbClr>
                    </a:outerShdw>
                  </a:effectLst>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快速发展阶段</a:t>
              </a:r>
              <a:endParaRPr lang="en-US" sz="2000" dirty="0">
                <a:gradFill>
                  <a:gsLst>
                    <a:gs pos="0">
                      <a:srgbClr val="DEB788"/>
                    </a:gs>
                    <a:gs pos="100000">
                      <a:srgbClr val="F4E1C2"/>
                    </a:gs>
                  </a:gsLst>
                  <a:lin ang="16200000" scaled="0"/>
                </a:gradFill>
                <a:effectLst>
                  <a:outerShdw blurRad="38100" dist="63500" dir="2700000" algn="tl" rotWithShape="0">
                    <a:srgbClr val="053A3A">
                      <a:alpha val="57000"/>
                    </a:srgbClr>
                  </a:outerShdw>
                </a:effectLst>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93" name="文本框 278"/>
          <p:cNvSpPr txBox="1"/>
          <p:nvPr/>
        </p:nvSpPr>
        <p:spPr>
          <a:xfrm>
            <a:off x="726139" y="4939756"/>
            <a:ext cx="4669456" cy="15696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lnSpc>
                <a:spcPct val="150000"/>
              </a:lnSpc>
            </a:pPr>
            <a:r>
              <a:rPr lang="zh-CN" altLang="en-US" sz="1600" dirty="0">
                <a:solidFill>
                  <a:srgbClr val="074646"/>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        中国人民银行和银监会联合发布指导意见，支持地方政府通过设立投融资平台进行融资，城投债呈现爆发式增长，</a:t>
            </a:r>
            <a:r>
              <a:rPr lang="en-US" altLang="zh-CN" sz="1600" dirty="0">
                <a:solidFill>
                  <a:srgbClr val="074646"/>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2008-2009</a:t>
            </a:r>
            <a:r>
              <a:rPr lang="zh-CN" altLang="en-US" sz="1600" dirty="0">
                <a:solidFill>
                  <a:srgbClr val="074646"/>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年，城投债发行规模从</a:t>
            </a:r>
            <a:r>
              <a:rPr lang="en-US" altLang="zh-CN" sz="1600" dirty="0">
                <a:solidFill>
                  <a:srgbClr val="074646"/>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495</a:t>
            </a:r>
            <a:r>
              <a:rPr lang="zh-CN" altLang="en-US" sz="1600" dirty="0">
                <a:solidFill>
                  <a:srgbClr val="074646"/>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亿元增长至</a:t>
            </a:r>
            <a:r>
              <a:rPr lang="en-US" altLang="zh-CN" sz="1600" dirty="0">
                <a:solidFill>
                  <a:srgbClr val="074646"/>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1572</a:t>
            </a:r>
            <a:r>
              <a:rPr lang="zh-CN" altLang="en-US" sz="1600" dirty="0">
                <a:solidFill>
                  <a:srgbClr val="074646"/>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亿元，同比增长</a:t>
            </a:r>
            <a:r>
              <a:rPr lang="en-US" altLang="zh-CN" sz="1600" dirty="0">
                <a:solidFill>
                  <a:srgbClr val="074646"/>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2.18</a:t>
            </a:r>
            <a:r>
              <a:rPr lang="zh-CN" altLang="en-US" sz="1600" dirty="0">
                <a:solidFill>
                  <a:srgbClr val="074646"/>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倍。</a:t>
            </a:r>
          </a:p>
        </p:txBody>
      </p:sp>
      <p:grpSp>
        <p:nvGrpSpPr>
          <p:cNvPr id="123" name="组合 122"/>
          <p:cNvGrpSpPr/>
          <p:nvPr/>
        </p:nvGrpSpPr>
        <p:grpSpPr>
          <a:xfrm>
            <a:off x="4556760" y="1415415"/>
            <a:ext cx="3316605" cy="2816225"/>
            <a:chOff x="9692" y="1839"/>
            <a:chExt cx="5223" cy="4435"/>
          </a:xfrm>
        </p:grpSpPr>
        <p:grpSp>
          <p:nvGrpSpPr>
            <p:cNvPr id="94" name="组合 93"/>
            <p:cNvGrpSpPr/>
            <p:nvPr/>
          </p:nvGrpSpPr>
          <p:grpSpPr>
            <a:xfrm>
              <a:off x="10728" y="5412"/>
              <a:ext cx="862" cy="862"/>
              <a:chOff x="957" y="4959"/>
              <a:chExt cx="862" cy="862"/>
            </a:xfrm>
          </p:grpSpPr>
          <p:grpSp>
            <p:nvGrpSpPr>
              <p:cNvPr id="95" name="组合 94"/>
              <p:cNvGrpSpPr/>
              <p:nvPr/>
            </p:nvGrpSpPr>
            <p:grpSpPr>
              <a:xfrm>
                <a:off x="957" y="4959"/>
                <a:ext cx="862" cy="862"/>
                <a:chOff x="2244" y="4958"/>
                <a:chExt cx="862" cy="862"/>
              </a:xfrm>
            </p:grpSpPr>
            <p:sp>
              <p:nvSpPr>
                <p:cNvPr id="96" name="椭圆 95"/>
                <p:cNvSpPr/>
                <p:nvPr/>
              </p:nvSpPr>
              <p:spPr>
                <a:xfrm>
                  <a:off x="2244" y="4958"/>
                  <a:ext cx="863" cy="863"/>
                </a:xfrm>
                <a:prstGeom prst="ellipse">
                  <a:avLst/>
                </a:prstGeom>
                <a:gradFill>
                  <a:gsLst>
                    <a:gs pos="2000">
                      <a:srgbClr val="096A69"/>
                    </a:gs>
                    <a:gs pos="57000">
                      <a:srgbClr val="053A3A"/>
                    </a:gs>
                  </a:gsLst>
                  <a:lin ang="2700000" scaled="0"/>
                </a:gradFill>
                <a:ln>
                  <a:noFill/>
                </a:ln>
                <a:effectLst>
                  <a:outerShdw blurRad="114300" dist="381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97" name="椭圆 96"/>
                <p:cNvSpPr/>
                <p:nvPr/>
              </p:nvSpPr>
              <p:spPr>
                <a:xfrm>
                  <a:off x="2244" y="4958"/>
                  <a:ext cx="863" cy="863"/>
                </a:xfrm>
                <a:prstGeom prst="ellipse">
                  <a:avLst/>
                </a:prstGeom>
                <a:gradFill>
                  <a:gsLst>
                    <a:gs pos="2000">
                      <a:srgbClr val="096A69"/>
                    </a:gs>
                    <a:gs pos="57000">
                      <a:srgbClr val="053A3A"/>
                    </a:gs>
                  </a:gsLst>
                  <a:lin ang="2700000" scaled="0"/>
                </a:gradFill>
                <a:ln>
                  <a:noFill/>
                </a:ln>
                <a:effectLst>
                  <a:outerShdw blurRad="114300" dist="381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98" name="椭圆 97"/>
                <p:cNvSpPr/>
                <p:nvPr/>
              </p:nvSpPr>
              <p:spPr>
                <a:xfrm>
                  <a:off x="2244" y="4958"/>
                  <a:ext cx="863" cy="863"/>
                </a:xfrm>
                <a:prstGeom prst="ellipse">
                  <a:avLst/>
                </a:prstGeom>
                <a:gradFill>
                  <a:gsLst>
                    <a:gs pos="100000">
                      <a:srgbClr val="096A69"/>
                    </a:gs>
                    <a:gs pos="14000">
                      <a:srgbClr val="053736"/>
                    </a:gs>
                  </a:gsLst>
                  <a:lin ang="2700000" scaled="0"/>
                </a:gradFill>
                <a:ln w="12700">
                  <a:gradFill>
                    <a:gsLst>
                      <a:gs pos="0">
                        <a:srgbClr val="D2AC64"/>
                      </a:gs>
                      <a:gs pos="79000">
                        <a:srgbClr val="DEB788"/>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99" name="五角星 98"/>
              <p:cNvSpPr/>
              <p:nvPr/>
            </p:nvSpPr>
            <p:spPr>
              <a:xfrm>
                <a:off x="1104" y="5062"/>
                <a:ext cx="584" cy="584"/>
              </a:xfrm>
              <a:prstGeom prst="star5">
                <a:avLst/>
              </a:prstGeom>
              <a:gradFill>
                <a:gsLst>
                  <a:gs pos="100000">
                    <a:srgbClr val="F4E1C2"/>
                  </a:gs>
                  <a:gs pos="14000">
                    <a:srgbClr val="DEB788"/>
                  </a:gs>
                </a:gsLst>
                <a:lin ang="2700000" scaled="0"/>
              </a:gradFill>
              <a:ln>
                <a:noFill/>
              </a:ln>
              <a:effectLst>
                <a:outerShdw blurRad="38100" dist="38100" dir="2700000" algn="tl" rotWithShape="0">
                  <a:srgbClr val="053A3A">
                    <a:alpha val="7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sym typeface="汉仪旗黑-55简" panose="00020600040101010101" charset="-128"/>
                </a:endParaRPr>
              </a:p>
            </p:txBody>
          </p:sp>
        </p:grpSp>
        <p:grpSp>
          <p:nvGrpSpPr>
            <p:cNvPr id="100" name="组合 99"/>
            <p:cNvGrpSpPr/>
            <p:nvPr/>
          </p:nvGrpSpPr>
          <p:grpSpPr>
            <a:xfrm>
              <a:off x="9878" y="4352"/>
              <a:ext cx="2742" cy="675"/>
              <a:chOff x="2813" y="3442"/>
              <a:chExt cx="2742" cy="675"/>
            </a:xfrm>
          </p:grpSpPr>
          <p:sp>
            <p:nvSpPr>
              <p:cNvPr id="104" name="圆角矩形 103"/>
              <p:cNvSpPr/>
              <p:nvPr/>
            </p:nvSpPr>
            <p:spPr>
              <a:xfrm>
                <a:off x="2891" y="3442"/>
                <a:ext cx="2587" cy="658"/>
              </a:xfrm>
              <a:prstGeom prst="roundRect">
                <a:avLst>
                  <a:gd name="adj" fmla="val 50000"/>
                </a:avLst>
              </a:prstGeom>
              <a:gradFill>
                <a:gsLst>
                  <a:gs pos="100000">
                    <a:srgbClr val="096A69"/>
                  </a:gs>
                  <a:gs pos="14000">
                    <a:srgbClr val="053736"/>
                  </a:gs>
                </a:gsLst>
                <a:lin ang="2700000" scaled="0"/>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105" name="文本框 104"/>
              <p:cNvSpPr txBox="1"/>
              <p:nvPr/>
            </p:nvSpPr>
            <p:spPr>
              <a:xfrm>
                <a:off x="2813" y="3487"/>
                <a:ext cx="2742" cy="630"/>
              </a:xfrm>
              <a:prstGeom prst="rect">
                <a:avLst/>
              </a:prstGeom>
              <a:noFill/>
            </p:spPr>
            <p:txBody>
              <a:bodyPr wrap="square" rtlCol="0">
                <a:spAutoFit/>
              </a:bodyPr>
              <a:lstStyle/>
              <a:p>
                <a:pPr lvl="0" algn="ctr">
                  <a:buClrTx/>
                  <a:buSzTx/>
                  <a:buFontTx/>
                </a:pPr>
                <a:r>
                  <a:rPr lang="zh-CN" altLang="en-US" sz="2000" dirty="0">
                    <a:gradFill>
                      <a:gsLst>
                        <a:gs pos="0">
                          <a:srgbClr val="DEB788"/>
                        </a:gs>
                        <a:gs pos="100000">
                          <a:srgbClr val="F4E1C2"/>
                        </a:gs>
                      </a:gsLst>
                      <a:lin ang="16200000" scaled="0"/>
                    </a:gradFill>
                    <a:effectLst>
                      <a:outerShdw blurRad="38100" dist="63500" dir="2700000" algn="tl" rotWithShape="0">
                        <a:srgbClr val="053A3A">
                          <a:alpha val="57000"/>
                        </a:srgbClr>
                      </a:outerShdw>
                    </a:effectLst>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滞缓发展阶段</a:t>
                </a:r>
                <a:endParaRPr lang="en-US" sz="2000" dirty="0">
                  <a:gradFill>
                    <a:gsLst>
                      <a:gs pos="0">
                        <a:srgbClr val="DEB788"/>
                      </a:gs>
                      <a:gs pos="100000">
                        <a:srgbClr val="F4E1C2"/>
                      </a:gs>
                    </a:gsLst>
                    <a:lin ang="16200000" scaled="0"/>
                  </a:gradFill>
                  <a:effectLst>
                    <a:outerShdw blurRad="38100" dist="63500" dir="2700000" algn="tl" rotWithShape="0">
                      <a:srgbClr val="053A3A">
                        <a:alpha val="57000"/>
                      </a:srgbClr>
                    </a:outerShdw>
                  </a:effectLst>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107" name="文本框 278"/>
            <p:cNvSpPr txBox="1"/>
            <p:nvPr/>
          </p:nvSpPr>
          <p:spPr>
            <a:xfrm>
              <a:off x="9692" y="1839"/>
              <a:ext cx="5223" cy="247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lnSpc>
                  <a:spcPct val="150000"/>
                </a:lnSpc>
              </a:pPr>
              <a:r>
                <a:rPr lang="zh-CN" altLang="en-US" sz="1600" dirty="0">
                  <a:solidFill>
                    <a:srgbClr val="074646"/>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        中央层面开始关注到地方债务问题，对地方政府投融资平台债务进行一次性全面清理。城投债快速发展步伐逐步放缓。</a:t>
              </a:r>
            </a:p>
          </p:txBody>
        </p:sp>
      </p:grpSp>
      <p:grpSp>
        <p:nvGrpSpPr>
          <p:cNvPr id="108" name="组合 107"/>
          <p:cNvGrpSpPr/>
          <p:nvPr/>
        </p:nvGrpSpPr>
        <p:grpSpPr>
          <a:xfrm>
            <a:off x="7366635" y="3670300"/>
            <a:ext cx="547370" cy="547370"/>
            <a:chOff x="957" y="4959"/>
            <a:chExt cx="862" cy="862"/>
          </a:xfrm>
        </p:grpSpPr>
        <p:grpSp>
          <p:nvGrpSpPr>
            <p:cNvPr id="109" name="组合 108"/>
            <p:cNvGrpSpPr/>
            <p:nvPr/>
          </p:nvGrpSpPr>
          <p:grpSpPr>
            <a:xfrm>
              <a:off x="957" y="4959"/>
              <a:ext cx="862" cy="862"/>
              <a:chOff x="2244" y="4958"/>
              <a:chExt cx="862" cy="862"/>
            </a:xfrm>
          </p:grpSpPr>
          <p:sp>
            <p:nvSpPr>
              <p:cNvPr id="110" name="椭圆 109"/>
              <p:cNvSpPr/>
              <p:nvPr/>
            </p:nvSpPr>
            <p:spPr>
              <a:xfrm>
                <a:off x="2244" y="4958"/>
                <a:ext cx="863" cy="863"/>
              </a:xfrm>
              <a:prstGeom prst="ellipse">
                <a:avLst/>
              </a:prstGeom>
              <a:gradFill>
                <a:gsLst>
                  <a:gs pos="2000">
                    <a:srgbClr val="096A69"/>
                  </a:gs>
                  <a:gs pos="57000">
                    <a:srgbClr val="053A3A"/>
                  </a:gs>
                </a:gsLst>
                <a:lin ang="2700000" scaled="0"/>
              </a:gradFill>
              <a:ln>
                <a:noFill/>
              </a:ln>
              <a:effectLst>
                <a:outerShdw blurRad="114300" dist="381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111" name="椭圆 110"/>
              <p:cNvSpPr/>
              <p:nvPr/>
            </p:nvSpPr>
            <p:spPr>
              <a:xfrm>
                <a:off x="2244" y="4958"/>
                <a:ext cx="863" cy="863"/>
              </a:xfrm>
              <a:prstGeom prst="ellipse">
                <a:avLst/>
              </a:prstGeom>
              <a:gradFill>
                <a:gsLst>
                  <a:gs pos="2000">
                    <a:srgbClr val="096A69"/>
                  </a:gs>
                  <a:gs pos="57000">
                    <a:srgbClr val="053A3A"/>
                  </a:gs>
                </a:gsLst>
                <a:lin ang="2700000" scaled="0"/>
              </a:gradFill>
              <a:ln>
                <a:noFill/>
              </a:ln>
              <a:effectLst>
                <a:outerShdw blurRad="114300" dist="381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112" name="椭圆 111"/>
              <p:cNvSpPr/>
              <p:nvPr/>
            </p:nvSpPr>
            <p:spPr>
              <a:xfrm>
                <a:off x="2244" y="4958"/>
                <a:ext cx="863" cy="863"/>
              </a:xfrm>
              <a:prstGeom prst="ellipse">
                <a:avLst/>
              </a:prstGeom>
              <a:gradFill>
                <a:gsLst>
                  <a:gs pos="100000">
                    <a:srgbClr val="096A69"/>
                  </a:gs>
                  <a:gs pos="14000">
                    <a:srgbClr val="053736"/>
                  </a:gs>
                </a:gsLst>
                <a:lin ang="2700000" scaled="0"/>
              </a:gradFill>
              <a:ln w="12700">
                <a:gradFill>
                  <a:gsLst>
                    <a:gs pos="0">
                      <a:srgbClr val="D2AC64"/>
                    </a:gs>
                    <a:gs pos="79000">
                      <a:srgbClr val="DEB788"/>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113" name="五角星 112"/>
            <p:cNvSpPr/>
            <p:nvPr/>
          </p:nvSpPr>
          <p:spPr>
            <a:xfrm>
              <a:off x="1104" y="5062"/>
              <a:ext cx="584" cy="584"/>
            </a:xfrm>
            <a:prstGeom prst="star5">
              <a:avLst/>
            </a:prstGeom>
            <a:gradFill>
              <a:gsLst>
                <a:gs pos="100000">
                  <a:srgbClr val="F4E1C2"/>
                </a:gs>
                <a:gs pos="14000">
                  <a:srgbClr val="DEB788"/>
                </a:gs>
              </a:gsLst>
              <a:lin ang="2700000" scaled="0"/>
            </a:gradFill>
            <a:ln>
              <a:noFill/>
            </a:ln>
            <a:effectLst>
              <a:outerShdw blurRad="38100" dist="38100" dir="2700000" algn="tl" rotWithShape="0">
                <a:srgbClr val="053A3A">
                  <a:alpha val="7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sym typeface="汉仪旗黑-55简" panose="00020600040101010101" charset="-128"/>
              </a:endParaRPr>
            </a:p>
          </p:txBody>
        </p:sp>
      </p:grpSp>
      <p:grpSp>
        <p:nvGrpSpPr>
          <p:cNvPr id="114" name="组合 113"/>
          <p:cNvGrpSpPr/>
          <p:nvPr/>
        </p:nvGrpSpPr>
        <p:grpSpPr>
          <a:xfrm>
            <a:off x="6646226" y="4338320"/>
            <a:ext cx="1988821" cy="744220"/>
            <a:chOff x="3173" y="3307"/>
            <a:chExt cx="1842" cy="1172"/>
          </a:xfrm>
        </p:grpSpPr>
        <p:grpSp>
          <p:nvGrpSpPr>
            <p:cNvPr id="115" name="组合 114"/>
            <p:cNvGrpSpPr/>
            <p:nvPr/>
          </p:nvGrpSpPr>
          <p:grpSpPr>
            <a:xfrm>
              <a:off x="3173" y="3307"/>
              <a:ext cx="1842" cy="658"/>
              <a:chOff x="248" y="4267"/>
              <a:chExt cx="1842" cy="658"/>
            </a:xfrm>
          </p:grpSpPr>
          <p:sp>
            <p:nvSpPr>
              <p:cNvPr id="117" name="圆角矩形 116"/>
              <p:cNvSpPr/>
              <p:nvPr/>
            </p:nvSpPr>
            <p:spPr>
              <a:xfrm>
                <a:off x="248" y="4267"/>
                <a:ext cx="1843" cy="658"/>
              </a:xfrm>
              <a:prstGeom prst="roundRect">
                <a:avLst>
                  <a:gd name="adj" fmla="val 50000"/>
                </a:avLst>
              </a:prstGeom>
              <a:gradFill>
                <a:gsLst>
                  <a:gs pos="2000">
                    <a:srgbClr val="096A69"/>
                  </a:gs>
                  <a:gs pos="57000">
                    <a:srgbClr val="053A3A"/>
                  </a:gs>
                </a:gsLst>
                <a:lin ang="2700000" scaled="0"/>
              </a:gradFill>
              <a:ln>
                <a:noFill/>
              </a:ln>
              <a:effectLst>
                <a:outerShdw blurRad="114300" dist="381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118" name="圆角矩形 117"/>
              <p:cNvSpPr/>
              <p:nvPr/>
            </p:nvSpPr>
            <p:spPr>
              <a:xfrm>
                <a:off x="248" y="4267"/>
                <a:ext cx="1843" cy="658"/>
              </a:xfrm>
              <a:prstGeom prst="roundRect">
                <a:avLst>
                  <a:gd name="adj" fmla="val 50000"/>
                </a:avLst>
              </a:prstGeom>
              <a:gradFill>
                <a:gsLst>
                  <a:gs pos="2000">
                    <a:srgbClr val="096A69"/>
                  </a:gs>
                  <a:gs pos="57000">
                    <a:srgbClr val="053A3A"/>
                  </a:gs>
                </a:gsLst>
                <a:lin ang="2700000" scaled="0"/>
              </a:gradFill>
              <a:ln>
                <a:noFill/>
              </a:ln>
              <a:effectLst>
                <a:outerShdw blurRad="114300" dist="381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119" name="圆角矩形 118"/>
              <p:cNvSpPr/>
              <p:nvPr/>
            </p:nvSpPr>
            <p:spPr>
              <a:xfrm>
                <a:off x="248" y="4267"/>
                <a:ext cx="1843" cy="658"/>
              </a:xfrm>
              <a:prstGeom prst="roundRect">
                <a:avLst>
                  <a:gd name="adj" fmla="val 50000"/>
                </a:avLst>
              </a:prstGeom>
              <a:gradFill>
                <a:gsLst>
                  <a:gs pos="100000">
                    <a:srgbClr val="096A69"/>
                  </a:gs>
                  <a:gs pos="14000">
                    <a:srgbClr val="053736"/>
                  </a:gs>
                </a:gsLst>
                <a:lin ang="2700000" scaled="0"/>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120" name="文本框 119"/>
            <p:cNvSpPr txBox="1"/>
            <p:nvPr/>
          </p:nvSpPr>
          <p:spPr>
            <a:xfrm>
              <a:off x="3173" y="3364"/>
              <a:ext cx="1826" cy="1115"/>
            </a:xfrm>
            <a:prstGeom prst="rect">
              <a:avLst/>
            </a:prstGeom>
            <a:noFill/>
          </p:spPr>
          <p:txBody>
            <a:bodyPr wrap="square" rtlCol="0">
              <a:spAutoFit/>
            </a:bodyPr>
            <a:lstStyle/>
            <a:p>
              <a:pPr lvl="0" algn="ctr">
                <a:buClrTx/>
                <a:buSzTx/>
                <a:buFontTx/>
              </a:pPr>
              <a:r>
                <a:rPr lang="zh-CN" altLang="en-US" sz="2000" dirty="0">
                  <a:gradFill>
                    <a:gsLst>
                      <a:gs pos="0">
                        <a:srgbClr val="DEB788"/>
                      </a:gs>
                      <a:gs pos="100000">
                        <a:srgbClr val="F4E1C2"/>
                      </a:gs>
                    </a:gsLst>
                    <a:lin ang="16200000" scaled="0"/>
                  </a:gradFill>
                  <a:effectLst>
                    <a:outerShdw blurRad="38100" dist="63500" dir="2700000" algn="tl" rotWithShape="0">
                      <a:srgbClr val="053A3A">
                        <a:alpha val="57000"/>
                      </a:srgbClr>
                    </a:outerShdw>
                  </a:effectLst>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井喷式发展阶段</a:t>
              </a:r>
              <a:endParaRPr lang="en-US" sz="2000" dirty="0">
                <a:gradFill>
                  <a:gsLst>
                    <a:gs pos="0">
                      <a:srgbClr val="DEB788"/>
                    </a:gs>
                    <a:gs pos="100000">
                      <a:srgbClr val="F4E1C2"/>
                    </a:gs>
                  </a:gsLst>
                  <a:lin ang="16200000" scaled="0"/>
                </a:gradFill>
                <a:effectLst>
                  <a:outerShdw blurRad="38100" dist="63500" dir="2700000" algn="tl" rotWithShape="0">
                    <a:srgbClr val="053A3A">
                      <a:alpha val="57000"/>
                    </a:srgbClr>
                  </a:outerShdw>
                </a:effectLst>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121" name="文本框 278"/>
          <p:cNvSpPr txBox="1"/>
          <p:nvPr/>
        </p:nvSpPr>
        <p:spPr>
          <a:xfrm>
            <a:off x="6526077" y="4822220"/>
            <a:ext cx="4669456" cy="15696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lnSpc>
                <a:spcPct val="150000"/>
              </a:lnSpc>
            </a:pPr>
            <a:r>
              <a:rPr lang="zh-CN" altLang="en-US" sz="1600" dirty="0">
                <a:solidFill>
                  <a:srgbClr val="074646"/>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        中央出台了一系列政策加强对地方基础设施的投入，加速推动了城投债的发行，此后城投债呈井喷式发展态势。</a:t>
            </a:r>
            <a:r>
              <a:rPr lang="en-US" altLang="zh-CN" sz="1600" dirty="0">
                <a:solidFill>
                  <a:srgbClr val="074646"/>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2014</a:t>
            </a:r>
            <a:r>
              <a:rPr lang="zh-CN" altLang="en-US" sz="1600" dirty="0">
                <a:solidFill>
                  <a:srgbClr val="074646"/>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年，城投债发行规模近</a:t>
            </a:r>
            <a:r>
              <a:rPr lang="en-US" altLang="zh-CN" sz="1600" dirty="0">
                <a:solidFill>
                  <a:srgbClr val="074646"/>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1.5</a:t>
            </a:r>
            <a:r>
              <a:rPr lang="zh-CN" altLang="en-US" sz="1600" dirty="0">
                <a:solidFill>
                  <a:srgbClr val="074646"/>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万亿元，较</a:t>
            </a:r>
            <a:r>
              <a:rPr lang="en-US" altLang="zh-CN" sz="1600" dirty="0">
                <a:solidFill>
                  <a:srgbClr val="074646"/>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2012</a:t>
            </a:r>
            <a:r>
              <a:rPr lang="zh-CN" altLang="en-US" sz="1600" dirty="0">
                <a:solidFill>
                  <a:srgbClr val="074646"/>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年翻了一倍，较</a:t>
            </a:r>
            <a:r>
              <a:rPr lang="en-US" altLang="zh-CN" sz="1600" dirty="0">
                <a:solidFill>
                  <a:srgbClr val="074646"/>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2011</a:t>
            </a:r>
            <a:r>
              <a:rPr lang="zh-CN" altLang="en-US" sz="1600" dirty="0">
                <a:solidFill>
                  <a:srgbClr val="074646"/>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年增长了</a:t>
            </a:r>
            <a:r>
              <a:rPr lang="en-US" altLang="zh-CN" sz="1600" dirty="0">
                <a:solidFill>
                  <a:srgbClr val="074646"/>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4.8</a:t>
            </a:r>
            <a:r>
              <a:rPr lang="zh-CN" altLang="en-US" sz="1600" dirty="0">
                <a:solidFill>
                  <a:srgbClr val="074646"/>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倍。</a:t>
            </a:r>
          </a:p>
        </p:txBody>
      </p:sp>
      <p:grpSp>
        <p:nvGrpSpPr>
          <p:cNvPr id="126" name="组合 125"/>
          <p:cNvGrpSpPr/>
          <p:nvPr/>
        </p:nvGrpSpPr>
        <p:grpSpPr>
          <a:xfrm>
            <a:off x="8297545" y="1479550"/>
            <a:ext cx="3858260" cy="2752090"/>
            <a:chOff x="9100" y="1940"/>
            <a:chExt cx="6076" cy="4334"/>
          </a:xfrm>
        </p:grpSpPr>
        <p:grpSp>
          <p:nvGrpSpPr>
            <p:cNvPr id="127" name="组合 126"/>
            <p:cNvGrpSpPr/>
            <p:nvPr/>
          </p:nvGrpSpPr>
          <p:grpSpPr>
            <a:xfrm>
              <a:off x="10728" y="5412"/>
              <a:ext cx="862" cy="862"/>
              <a:chOff x="957" y="4959"/>
              <a:chExt cx="862" cy="862"/>
            </a:xfrm>
          </p:grpSpPr>
          <p:grpSp>
            <p:nvGrpSpPr>
              <p:cNvPr id="128" name="组合 127"/>
              <p:cNvGrpSpPr/>
              <p:nvPr/>
            </p:nvGrpSpPr>
            <p:grpSpPr>
              <a:xfrm>
                <a:off x="957" y="4959"/>
                <a:ext cx="862" cy="862"/>
                <a:chOff x="2244" y="4958"/>
                <a:chExt cx="862" cy="862"/>
              </a:xfrm>
            </p:grpSpPr>
            <p:sp>
              <p:nvSpPr>
                <p:cNvPr id="129" name="椭圆 128"/>
                <p:cNvSpPr/>
                <p:nvPr/>
              </p:nvSpPr>
              <p:spPr>
                <a:xfrm>
                  <a:off x="2244" y="4958"/>
                  <a:ext cx="863" cy="863"/>
                </a:xfrm>
                <a:prstGeom prst="ellipse">
                  <a:avLst/>
                </a:prstGeom>
                <a:gradFill>
                  <a:gsLst>
                    <a:gs pos="2000">
                      <a:srgbClr val="096A69"/>
                    </a:gs>
                    <a:gs pos="57000">
                      <a:srgbClr val="053A3A"/>
                    </a:gs>
                  </a:gsLst>
                  <a:lin ang="2700000" scaled="0"/>
                </a:gradFill>
                <a:ln>
                  <a:noFill/>
                </a:ln>
                <a:effectLst>
                  <a:outerShdw blurRad="114300" dist="381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130" name="椭圆 129"/>
                <p:cNvSpPr/>
                <p:nvPr/>
              </p:nvSpPr>
              <p:spPr>
                <a:xfrm>
                  <a:off x="2244" y="4958"/>
                  <a:ext cx="863" cy="863"/>
                </a:xfrm>
                <a:prstGeom prst="ellipse">
                  <a:avLst/>
                </a:prstGeom>
                <a:gradFill>
                  <a:gsLst>
                    <a:gs pos="2000">
                      <a:srgbClr val="096A69"/>
                    </a:gs>
                    <a:gs pos="57000">
                      <a:srgbClr val="053A3A"/>
                    </a:gs>
                  </a:gsLst>
                  <a:lin ang="2700000" scaled="0"/>
                </a:gradFill>
                <a:ln>
                  <a:noFill/>
                </a:ln>
                <a:effectLst>
                  <a:outerShdw blurRad="114300" dist="381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131" name="椭圆 130"/>
                <p:cNvSpPr/>
                <p:nvPr/>
              </p:nvSpPr>
              <p:spPr>
                <a:xfrm>
                  <a:off x="2244" y="4958"/>
                  <a:ext cx="863" cy="863"/>
                </a:xfrm>
                <a:prstGeom prst="ellipse">
                  <a:avLst/>
                </a:prstGeom>
                <a:gradFill>
                  <a:gsLst>
                    <a:gs pos="100000">
                      <a:srgbClr val="096A69"/>
                    </a:gs>
                    <a:gs pos="14000">
                      <a:srgbClr val="053736"/>
                    </a:gs>
                  </a:gsLst>
                  <a:lin ang="2700000" scaled="0"/>
                </a:gradFill>
                <a:ln w="12700">
                  <a:gradFill>
                    <a:gsLst>
                      <a:gs pos="0">
                        <a:srgbClr val="D2AC64"/>
                      </a:gs>
                      <a:gs pos="79000">
                        <a:srgbClr val="DEB788"/>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132" name="五角星 131"/>
              <p:cNvSpPr/>
              <p:nvPr/>
            </p:nvSpPr>
            <p:spPr>
              <a:xfrm>
                <a:off x="1104" y="5062"/>
                <a:ext cx="584" cy="584"/>
              </a:xfrm>
              <a:prstGeom prst="star5">
                <a:avLst/>
              </a:prstGeom>
              <a:gradFill>
                <a:gsLst>
                  <a:gs pos="100000">
                    <a:srgbClr val="F4E1C2"/>
                  </a:gs>
                  <a:gs pos="14000">
                    <a:srgbClr val="DEB788"/>
                  </a:gs>
                </a:gsLst>
                <a:lin ang="2700000" scaled="0"/>
              </a:gradFill>
              <a:ln>
                <a:noFill/>
              </a:ln>
              <a:effectLst>
                <a:outerShdw blurRad="38100" dist="38100" dir="2700000" algn="tl" rotWithShape="0">
                  <a:srgbClr val="053A3A">
                    <a:alpha val="7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sym typeface="汉仪旗黑-55简" panose="00020600040101010101" charset="-128"/>
                </a:endParaRPr>
              </a:p>
            </p:txBody>
          </p:sp>
        </p:grpSp>
        <p:grpSp>
          <p:nvGrpSpPr>
            <p:cNvPr id="133" name="组合 132"/>
            <p:cNvGrpSpPr/>
            <p:nvPr/>
          </p:nvGrpSpPr>
          <p:grpSpPr>
            <a:xfrm>
              <a:off x="9788" y="4372"/>
              <a:ext cx="2930" cy="689"/>
              <a:chOff x="2723" y="3462"/>
              <a:chExt cx="2930" cy="689"/>
            </a:xfrm>
          </p:grpSpPr>
          <p:sp>
            <p:nvSpPr>
              <p:cNvPr id="137" name="圆角矩形 136"/>
              <p:cNvSpPr/>
              <p:nvPr/>
            </p:nvSpPr>
            <p:spPr>
              <a:xfrm>
                <a:off x="2763" y="3462"/>
                <a:ext cx="2742" cy="658"/>
              </a:xfrm>
              <a:prstGeom prst="roundRect">
                <a:avLst>
                  <a:gd name="adj" fmla="val 50000"/>
                </a:avLst>
              </a:prstGeom>
              <a:gradFill>
                <a:gsLst>
                  <a:gs pos="100000">
                    <a:srgbClr val="096A69"/>
                  </a:gs>
                  <a:gs pos="14000">
                    <a:srgbClr val="053736"/>
                  </a:gs>
                </a:gsLst>
                <a:lin ang="2700000" scaled="0"/>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138" name="文本框 137"/>
              <p:cNvSpPr txBox="1"/>
              <p:nvPr/>
            </p:nvSpPr>
            <p:spPr>
              <a:xfrm>
                <a:off x="2723" y="3521"/>
                <a:ext cx="2930" cy="630"/>
              </a:xfrm>
              <a:prstGeom prst="rect">
                <a:avLst/>
              </a:prstGeom>
              <a:noFill/>
            </p:spPr>
            <p:txBody>
              <a:bodyPr wrap="square" rtlCol="0">
                <a:spAutoFit/>
              </a:bodyPr>
              <a:lstStyle/>
              <a:p>
                <a:pPr lvl="0" algn="ctr">
                  <a:buClrTx/>
                  <a:buSzTx/>
                  <a:buFontTx/>
                </a:pPr>
                <a:r>
                  <a:rPr lang="zh-CN" altLang="en-US" sz="2000" dirty="0">
                    <a:gradFill>
                      <a:gsLst>
                        <a:gs pos="0">
                          <a:srgbClr val="DEB788"/>
                        </a:gs>
                        <a:gs pos="100000">
                          <a:srgbClr val="F4E1C2"/>
                        </a:gs>
                      </a:gsLst>
                      <a:lin ang="16200000" scaled="0"/>
                    </a:gradFill>
                    <a:effectLst>
                      <a:outerShdw blurRad="38100" dist="63500" dir="2700000" algn="tl" rotWithShape="0">
                        <a:srgbClr val="053A3A">
                          <a:alpha val="57000"/>
                        </a:srgbClr>
                      </a:outerShdw>
                    </a:effectLst>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规范发展阶段</a:t>
                </a:r>
                <a:endParaRPr lang="en-US" sz="2000" dirty="0">
                  <a:gradFill>
                    <a:gsLst>
                      <a:gs pos="0">
                        <a:srgbClr val="DEB788"/>
                      </a:gs>
                      <a:gs pos="100000">
                        <a:srgbClr val="F4E1C2"/>
                      </a:gs>
                    </a:gsLst>
                    <a:lin ang="16200000" scaled="0"/>
                  </a:gradFill>
                  <a:effectLst>
                    <a:outerShdw blurRad="38100" dist="63500" dir="2700000" algn="tl" rotWithShape="0">
                      <a:srgbClr val="053A3A">
                        <a:alpha val="57000"/>
                      </a:srgbClr>
                    </a:outerShdw>
                  </a:effectLst>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139" name="文本框 278"/>
            <p:cNvSpPr txBox="1"/>
            <p:nvPr/>
          </p:nvSpPr>
          <p:spPr>
            <a:xfrm>
              <a:off x="9100" y="1940"/>
              <a:ext cx="6076" cy="247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lnSpc>
                  <a:spcPct val="150000"/>
                </a:lnSpc>
              </a:pPr>
              <a:r>
                <a:rPr lang="zh-CN" altLang="en-US" sz="1600" dirty="0">
                  <a:solidFill>
                    <a:srgbClr val="074646"/>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        随着地方政府债务规模的迅速扩张，地方债务风险不断累积，国家开始出台政策对地方政府融资行为进行规范，城投债融资规模也呈现一定周期性变化。</a:t>
              </a:r>
            </a:p>
          </p:txBody>
        </p:sp>
      </p:grpSp>
      <p:sp>
        <p:nvSpPr>
          <p:cNvPr id="106" name="文本框 278">
            <a:extLst>
              <a:ext uri="{FF2B5EF4-FFF2-40B4-BE49-F238E27FC236}">
                <a16:creationId xmlns:a16="http://schemas.microsoft.com/office/drawing/2014/main" id="{B42FE2DD-2E3B-4C7A-AB25-E8AB50346539}"/>
              </a:ext>
            </a:extLst>
          </p:cNvPr>
          <p:cNvSpPr txBox="1"/>
          <p:nvPr/>
        </p:nvSpPr>
        <p:spPr>
          <a:xfrm>
            <a:off x="316003" y="975587"/>
            <a:ext cx="3804512"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r>
              <a:rPr lang="zh-CN" altLang="en-US" sz="3200" b="1" dirty="0">
                <a:solidFill>
                  <a:srgbClr val="D2AC64"/>
                </a:solidFill>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城投债发展历程</a:t>
            </a: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0" y="0"/>
            <a:ext cx="12193270" cy="964565"/>
            <a:chOff x="0" y="126"/>
            <a:chExt cx="19202" cy="1519"/>
          </a:xfrm>
          <a:effectLst>
            <a:outerShdw blurRad="266700" dist="228600" sx="102000" sy="102000" algn="ctr" rotWithShape="0">
              <a:prstClr val="black">
                <a:alpha val="25000"/>
              </a:prstClr>
            </a:outerShdw>
          </a:effectLst>
        </p:grpSpPr>
        <p:pic>
          <p:nvPicPr>
            <p:cNvPr id="17" name="图片 16" descr="daniele-levis-pelusi-88q5y8oHQto-unsplash"/>
            <p:cNvPicPr>
              <a:picLocks noChangeAspect="1"/>
            </p:cNvPicPr>
            <p:nvPr/>
          </p:nvPicPr>
          <p:blipFill>
            <a:blip r:embed="rId3"/>
            <a:srcRect t="624" b="85957"/>
            <a:stretch>
              <a:fillRect/>
            </a:stretch>
          </p:blipFill>
          <p:spPr>
            <a:xfrm>
              <a:off x="0" y="127"/>
              <a:ext cx="19200" cy="1391"/>
            </a:xfrm>
            <a:prstGeom prst="rect">
              <a:avLst/>
            </a:prstGeom>
          </p:spPr>
        </p:pic>
        <p:sp>
          <p:nvSpPr>
            <p:cNvPr id="19" name="矩形 18"/>
            <p:cNvSpPr/>
            <p:nvPr/>
          </p:nvSpPr>
          <p:spPr>
            <a:xfrm>
              <a:off x="0" y="126"/>
              <a:ext cx="19202" cy="1393"/>
            </a:xfrm>
            <a:prstGeom prst="rect">
              <a:avLst/>
            </a:prstGeom>
            <a:gradFill>
              <a:gsLst>
                <a:gs pos="91000">
                  <a:srgbClr val="074646">
                    <a:alpha val="45000"/>
                  </a:srgbClr>
                </a:gs>
                <a:gs pos="7000">
                  <a:srgbClr val="053A3A">
                    <a:alpha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20" name="矩形 19"/>
            <p:cNvSpPr/>
            <p:nvPr/>
          </p:nvSpPr>
          <p:spPr>
            <a:xfrm>
              <a:off x="0" y="1517"/>
              <a:ext cx="19202" cy="128"/>
            </a:xfrm>
            <a:prstGeom prst="rect">
              <a:avLst/>
            </a:prstGeom>
            <a:gradFill>
              <a:gsLst>
                <a:gs pos="91000">
                  <a:srgbClr val="F4E1C2"/>
                </a:gs>
                <a:gs pos="7000">
                  <a:srgbClr val="DEB78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14" name="文本框 13"/>
          <p:cNvSpPr txBox="1"/>
          <p:nvPr/>
        </p:nvSpPr>
        <p:spPr>
          <a:xfrm>
            <a:off x="754538" y="181662"/>
            <a:ext cx="1766570" cy="522147"/>
          </a:xfrm>
          <a:prstGeom prst="rect">
            <a:avLst/>
          </a:prstGeom>
          <a:noFill/>
        </p:spPr>
        <p:txBody>
          <a:bodyPr vert="horz" wrap="square" rtlCol="0">
            <a:spAutoFit/>
          </a:bodyPr>
          <a:lstStyle/>
          <a:p>
            <a:pPr lvl="0"/>
            <a:r>
              <a:rPr lang="zh-CN" altLang="en-US" sz="2800" spc="-200" dirty="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投资标的</a:t>
            </a:r>
          </a:p>
        </p:txBody>
      </p:sp>
      <p:grpSp>
        <p:nvGrpSpPr>
          <p:cNvPr id="32" name="组合 31"/>
          <p:cNvGrpSpPr/>
          <p:nvPr/>
        </p:nvGrpSpPr>
        <p:grpSpPr>
          <a:xfrm>
            <a:off x="150133" y="16342"/>
            <a:ext cx="575672" cy="802808"/>
            <a:chOff x="5955" y="1787"/>
            <a:chExt cx="1723" cy="2402"/>
          </a:xfrm>
        </p:grpSpPr>
        <p:grpSp>
          <p:nvGrpSpPr>
            <p:cNvPr id="35" name="组合 34"/>
            <p:cNvGrpSpPr/>
            <p:nvPr/>
          </p:nvGrpSpPr>
          <p:grpSpPr>
            <a:xfrm>
              <a:off x="6040" y="2551"/>
              <a:ext cx="1638" cy="1638"/>
              <a:chOff x="5449" y="5081"/>
              <a:chExt cx="1638" cy="1638"/>
            </a:xfrm>
          </p:grpSpPr>
          <p:sp>
            <p:nvSpPr>
              <p:cNvPr id="36" name="椭圆 35"/>
              <p:cNvSpPr/>
              <p:nvPr/>
            </p:nvSpPr>
            <p:spPr>
              <a:xfrm>
                <a:off x="5449" y="5081"/>
                <a:ext cx="1639" cy="1639"/>
              </a:xfrm>
              <a:prstGeom prst="ellipse">
                <a:avLst/>
              </a:prstGeom>
              <a:gradFill>
                <a:gsLst>
                  <a:gs pos="0">
                    <a:srgbClr val="096A69"/>
                  </a:gs>
                  <a:gs pos="79000">
                    <a:srgbClr val="053A3A"/>
                  </a:gs>
                </a:gsLst>
                <a:lin ang="2700000" scaled="0"/>
              </a:gradFill>
              <a:ln>
                <a:noFill/>
              </a:ln>
              <a:effectLst>
                <a:innerShdw blurRad="114300" dist="76200" dir="13500000">
                  <a:srgbClr val="11201D">
                    <a:alpha val="72000"/>
                  </a:srgb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37" name="椭圆 36"/>
              <p:cNvSpPr/>
              <p:nvPr/>
            </p:nvSpPr>
            <p:spPr>
              <a:xfrm>
                <a:off x="5449" y="5081"/>
                <a:ext cx="1639" cy="1639"/>
              </a:xfrm>
              <a:prstGeom prst="ellipse">
                <a:avLst/>
              </a:prstGeom>
              <a:gradFill>
                <a:gsLst>
                  <a:gs pos="57000">
                    <a:srgbClr val="032121">
                      <a:alpha val="0"/>
                    </a:srgbClr>
                  </a:gs>
                  <a:gs pos="88000">
                    <a:srgbClr val="032121">
                      <a:alpha val="51000"/>
                    </a:srgbClr>
                  </a:gs>
                </a:gsLst>
                <a:path path="circle">
                  <a:fillToRect l="50000" t="50000" r="50000" b="50000"/>
                </a:path>
                <a:tileRect/>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grpSp>
          <p:nvGrpSpPr>
            <p:cNvPr id="38" name="组合 37"/>
            <p:cNvGrpSpPr/>
            <p:nvPr/>
          </p:nvGrpSpPr>
          <p:grpSpPr>
            <a:xfrm>
              <a:off x="5955" y="1787"/>
              <a:ext cx="1723" cy="1928"/>
              <a:chOff x="5770" y="1787"/>
              <a:chExt cx="1723" cy="1928"/>
            </a:xfrm>
          </p:grpSpPr>
          <p:grpSp>
            <p:nvGrpSpPr>
              <p:cNvPr id="39" name="组合 38"/>
              <p:cNvGrpSpPr/>
              <p:nvPr/>
            </p:nvGrpSpPr>
            <p:grpSpPr>
              <a:xfrm>
                <a:off x="5855" y="2021"/>
                <a:ext cx="1638" cy="1638"/>
                <a:chOff x="4875" y="5420"/>
                <a:chExt cx="1638" cy="1638"/>
              </a:xfrm>
            </p:grpSpPr>
            <p:sp>
              <p:nvSpPr>
                <p:cNvPr id="40" name="椭圆 39"/>
                <p:cNvSpPr/>
                <p:nvPr/>
              </p:nvSpPr>
              <p:spPr>
                <a:xfrm>
                  <a:off x="4875" y="5420"/>
                  <a:ext cx="1639" cy="1639"/>
                </a:xfrm>
                <a:prstGeom prst="ellipse">
                  <a:avLst/>
                </a:prstGeom>
                <a:gradFill>
                  <a:gsLst>
                    <a:gs pos="2000">
                      <a:srgbClr val="096A69"/>
                    </a:gs>
                    <a:gs pos="57000">
                      <a:srgbClr val="053A3A"/>
                    </a:gs>
                  </a:gsLst>
                  <a:lin ang="2700000" scaled="0"/>
                </a:gradFill>
                <a:ln>
                  <a:noFill/>
                </a:ln>
                <a:effectLst>
                  <a:outerShdw blurRad="266700" dist="2286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41" name="椭圆 40"/>
                <p:cNvSpPr/>
                <p:nvPr/>
              </p:nvSpPr>
              <p:spPr>
                <a:xfrm>
                  <a:off x="4875" y="5420"/>
                  <a:ext cx="1639" cy="1639"/>
                </a:xfrm>
                <a:prstGeom prst="ellipse">
                  <a:avLst/>
                </a:prstGeom>
                <a:gradFill>
                  <a:gsLst>
                    <a:gs pos="2000">
                      <a:srgbClr val="096A69"/>
                    </a:gs>
                    <a:gs pos="57000">
                      <a:srgbClr val="053A3A"/>
                    </a:gs>
                  </a:gsLst>
                  <a:lin ang="2700000" scaled="0"/>
                </a:gradFill>
                <a:ln>
                  <a:noFill/>
                </a:ln>
                <a:effectLst>
                  <a:outerShdw blurRad="190500" dist="1524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42" name="椭圆 41"/>
                <p:cNvSpPr/>
                <p:nvPr/>
              </p:nvSpPr>
              <p:spPr>
                <a:xfrm>
                  <a:off x="4875" y="5420"/>
                  <a:ext cx="1639" cy="1639"/>
                </a:xfrm>
                <a:prstGeom prst="ellipse">
                  <a:avLst/>
                </a:prstGeom>
                <a:gradFill>
                  <a:gsLst>
                    <a:gs pos="100000">
                      <a:srgbClr val="096A69"/>
                    </a:gs>
                    <a:gs pos="14000">
                      <a:srgbClr val="053736"/>
                    </a:gs>
                  </a:gsLst>
                  <a:lin ang="2700000" scaled="0"/>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43" name="文本框 42"/>
              <p:cNvSpPr txBox="1"/>
              <p:nvPr/>
            </p:nvSpPr>
            <p:spPr>
              <a:xfrm>
                <a:off x="5770" y="1787"/>
                <a:ext cx="1508" cy="1928"/>
              </a:xfrm>
              <a:prstGeom prst="rect">
                <a:avLst/>
              </a:prstGeom>
              <a:noFill/>
            </p:spPr>
            <p:txBody>
              <a:bodyPr vert="horz" wrap="square" rtlCol="0">
                <a:spAutoFit/>
              </a:bodyPr>
              <a:lstStyle/>
              <a:p>
                <a:pPr lvl="0" algn="ctr">
                  <a:buClrTx/>
                  <a:buSzTx/>
                  <a:buFontTx/>
                </a:pPr>
                <a:r>
                  <a:rPr lang="zh-CN" altLang="en-US" sz="3600" spc="-50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贰</a:t>
                </a:r>
              </a:p>
            </p:txBody>
          </p:sp>
        </p:grpSp>
      </p:grpSp>
      <p:graphicFrame>
        <p:nvGraphicFramePr>
          <p:cNvPr id="7" name="图表 6"/>
          <p:cNvGraphicFramePr/>
          <p:nvPr/>
        </p:nvGraphicFramePr>
        <p:xfrm>
          <a:off x="899160" y="1685290"/>
          <a:ext cx="11054080" cy="4232910"/>
        </p:xfrm>
        <a:graphic>
          <a:graphicData uri="http://schemas.openxmlformats.org/drawingml/2006/chart">
            <c:chart xmlns:c="http://schemas.openxmlformats.org/drawingml/2006/chart" xmlns:r="http://schemas.openxmlformats.org/officeDocument/2006/relationships" r:id="rId4"/>
          </a:graphicData>
        </a:graphic>
      </p:graphicFrame>
      <p:grpSp>
        <p:nvGrpSpPr>
          <p:cNvPr id="4" name="组合 3"/>
          <p:cNvGrpSpPr/>
          <p:nvPr/>
        </p:nvGrpSpPr>
        <p:grpSpPr>
          <a:xfrm>
            <a:off x="4655185" y="5918200"/>
            <a:ext cx="2932430" cy="386080"/>
            <a:chOff x="2061" y="2234"/>
            <a:chExt cx="3999" cy="608"/>
          </a:xfrm>
        </p:grpSpPr>
        <p:sp>
          <p:nvSpPr>
            <p:cNvPr id="2" name="文本框 1"/>
            <p:cNvSpPr txBox="1"/>
            <p:nvPr/>
          </p:nvSpPr>
          <p:spPr>
            <a:xfrm>
              <a:off x="4551" y="2234"/>
              <a:ext cx="1509" cy="608"/>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同比增长</a:t>
              </a:r>
            </a:p>
          </p:txBody>
        </p:sp>
        <p:sp>
          <p:nvSpPr>
            <p:cNvPr id="11" name="矩形 10"/>
            <p:cNvSpPr/>
            <p:nvPr/>
          </p:nvSpPr>
          <p:spPr>
            <a:xfrm>
              <a:off x="4377" y="2387"/>
              <a:ext cx="226" cy="226"/>
            </a:xfrm>
            <a:prstGeom prst="rect">
              <a:avLst/>
            </a:prstGeom>
            <a:solidFill>
              <a:srgbClr val="053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汉仪旗黑-55简" panose="00020600040101010101" charset="-128"/>
                <a:ea typeface="汉仪旗黑-55简" panose="00020600040101010101" charset="-128"/>
                <a:cs typeface="+mn-cs"/>
                <a:sym typeface="汉仪旗黑-55简" panose="00020600040101010101" charset="-128"/>
              </a:endParaRPr>
            </a:p>
          </p:txBody>
        </p:sp>
        <p:sp>
          <p:nvSpPr>
            <p:cNvPr id="49" name="文本框 48"/>
            <p:cNvSpPr txBox="1"/>
            <p:nvPr/>
          </p:nvSpPr>
          <p:spPr>
            <a:xfrm>
              <a:off x="2343" y="2234"/>
              <a:ext cx="2052" cy="608"/>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营收变化</a:t>
              </a:r>
            </a:p>
          </p:txBody>
        </p:sp>
        <p:cxnSp>
          <p:nvCxnSpPr>
            <p:cNvPr id="50" name="直接连接符 49"/>
            <p:cNvCxnSpPr/>
            <p:nvPr/>
          </p:nvCxnSpPr>
          <p:spPr>
            <a:xfrm>
              <a:off x="2061" y="2500"/>
              <a:ext cx="284" cy="0"/>
            </a:xfrm>
            <a:prstGeom prst="line">
              <a:avLst/>
            </a:prstGeom>
            <a:ln w="25400">
              <a:solidFill>
                <a:srgbClr val="053A3A"/>
              </a:solidFill>
            </a:ln>
          </p:spPr>
          <p:style>
            <a:lnRef idx="1">
              <a:schemeClr val="accent1"/>
            </a:lnRef>
            <a:fillRef idx="0">
              <a:schemeClr val="accent1"/>
            </a:fillRef>
            <a:effectRef idx="0">
              <a:schemeClr val="accent1"/>
            </a:effectRef>
            <a:fontRef idx="minor">
              <a:schemeClr val="tx1"/>
            </a:fontRef>
          </p:style>
        </p:cxnSp>
      </p:grpSp>
      <p:pic>
        <p:nvPicPr>
          <p:cNvPr id="3" name="图片 2">
            <a:extLst>
              <a:ext uri="{FF2B5EF4-FFF2-40B4-BE49-F238E27FC236}">
                <a16:creationId xmlns:a16="http://schemas.microsoft.com/office/drawing/2014/main" id="{250A10CC-FAF5-4BBE-924F-4995D3F4FD2C}"/>
              </a:ext>
            </a:extLst>
          </p:cNvPr>
          <p:cNvPicPr>
            <a:picLocks noChangeAspect="1"/>
          </p:cNvPicPr>
          <p:nvPr/>
        </p:nvPicPr>
        <p:blipFill>
          <a:blip r:embed="rId5"/>
          <a:stretch>
            <a:fillRect/>
          </a:stretch>
        </p:blipFill>
        <p:spPr>
          <a:xfrm>
            <a:off x="952500" y="1766570"/>
            <a:ext cx="10287000" cy="4909768"/>
          </a:xfrm>
          <a:prstGeom prst="rect">
            <a:avLst/>
          </a:prstGeom>
        </p:spPr>
      </p:pic>
      <p:sp>
        <p:nvSpPr>
          <p:cNvPr id="33" name="文本框 278">
            <a:extLst>
              <a:ext uri="{FF2B5EF4-FFF2-40B4-BE49-F238E27FC236}">
                <a16:creationId xmlns:a16="http://schemas.microsoft.com/office/drawing/2014/main" id="{5EBEC232-880E-4232-BCC4-B1848E1E6ADD}"/>
              </a:ext>
            </a:extLst>
          </p:cNvPr>
          <p:cNvSpPr txBox="1"/>
          <p:nvPr/>
        </p:nvSpPr>
        <p:spPr>
          <a:xfrm>
            <a:off x="3415108" y="1094095"/>
            <a:ext cx="5361783"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r>
              <a:rPr lang="en-US" altLang="zh-CN" sz="2400" b="1" dirty="0">
                <a:solidFill>
                  <a:srgbClr val="D2AC64"/>
                </a:solidFill>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2008-2022</a:t>
            </a:r>
            <a:r>
              <a:rPr lang="zh-CN" altLang="en-US" sz="2400" b="1" dirty="0">
                <a:solidFill>
                  <a:srgbClr val="D2AC64"/>
                </a:solidFill>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年城投债发行与净融资情况</a:t>
            </a: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组合 143"/>
          <p:cNvGrpSpPr/>
          <p:nvPr/>
        </p:nvGrpSpPr>
        <p:grpSpPr>
          <a:xfrm>
            <a:off x="2970530" y="1722120"/>
            <a:ext cx="2800350" cy="1738630"/>
            <a:chOff x="2405" y="2471"/>
            <a:chExt cx="4410" cy="2738"/>
          </a:xfrm>
        </p:grpSpPr>
        <p:sp>
          <p:nvSpPr>
            <p:cNvPr id="148" name="文本框 278"/>
            <p:cNvSpPr txBox="1"/>
            <p:nvPr/>
          </p:nvSpPr>
          <p:spPr>
            <a:xfrm>
              <a:off x="2434" y="3321"/>
              <a:ext cx="4381" cy="188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ctr">
                <a:lnSpc>
                  <a:spcPct val="150000"/>
                </a:lnSpc>
                <a:buNone/>
              </a:pPr>
              <a:r>
                <a:rPr lang="zh-CN" altLang="en-US" sz="1600" dirty="0">
                  <a:solidFill>
                    <a:srgbClr val="074646"/>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内容内容内容内容内容内容内容内容内容内容内容内容内容内容内容内容</a:t>
              </a:r>
            </a:p>
          </p:txBody>
        </p:sp>
        <p:grpSp>
          <p:nvGrpSpPr>
            <p:cNvPr id="149" name="组合 148"/>
            <p:cNvGrpSpPr/>
            <p:nvPr/>
          </p:nvGrpSpPr>
          <p:grpSpPr>
            <a:xfrm>
              <a:off x="2405" y="2471"/>
              <a:ext cx="2438" cy="728"/>
              <a:chOff x="3626" y="3537"/>
              <a:chExt cx="2438" cy="728"/>
            </a:xfrm>
          </p:grpSpPr>
          <p:grpSp>
            <p:nvGrpSpPr>
              <p:cNvPr id="150" name="组合 149"/>
              <p:cNvGrpSpPr/>
              <p:nvPr/>
            </p:nvGrpSpPr>
            <p:grpSpPr>
              <a:xfrm>
                <a:off x="3626" y="3537"/>
                <a:ext cx="2438" cy="728"/>
                <a:chOff x="3552" y="3538"/>
                <a:chExt cx="2438" cy="728"/>
              </a:xfrm>
            </p:grpSpPr>
            <p:sp>
              <p:nvSpPr>
                <p:cNvPr id="151" name="圆角矩形 150"/>
                <p:cNvSpPr/>
                <p:nvPr/>
              </p:nvSpPr>
              <p:spPr>
                <a:xfrm>
                  <a:off x="3552" y="3538"/>
                  <a:ext cx="2439" cy="728"/>
                </a:xfrm>
                <a:prstGeom prst="roundRect">
                  <a:avLst>
                    <a:gd name="adj" fmla="val 50000"/>
                  </a:avLst>
                </a:prstGeom>
                <a:gradFill>
                  <a:gsLst>
                    <a:gs pos="2000">
                      <a:srgbClr val="096A69"/>
                    </a:gs>
                    <a:gs pos="57000">
                      <a:srgbClr val="053A3A"/>
                    </a:gs>
                  </a:gsLst>
                  <a:lin ang="2700000" scaled="0"/>
                </a:gradFill>
                <a:ln>
                  <a:noFill/>
                </a:ln>
                <a:effectLst>
                  <a:outerShdw blurRad="266700" dist="381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152" name="圆角矩形 151"/>
                <p:cNvSpPr/>
                <p:nvPr/>
              </p:nvSpPr>
              <p:spPr>
                <a:xfrm>
                  <a:off x="3552" y="3538"/>
                  <a:ext cx="2439" cy="728"/>
                </a:xfrm>
                <a:prstGeom prst="roundRect">
                  <a:avLst>
                    <a:gd name="adj" fmla="val 50000"/>
                  </a:avLst>
                </a:prstGeom>
                <a:gradFill>
                  <a:gsLst>
                    <a:gs pos="2000">
                      <a:srgbClr val="096A69"/>
                    </a:gs>
                    <a:gs pos="57000">
                      <a:srgbClr val="053A3A"/>
                    </a:gs>
                  </a:gsLst>
                  <a:lin ang="2700000" scaled="0"/>
                </a:gradFill>
                <a:ln>
                  <a:noFill/>
                </a:ln>
                <a:effectLst>
                  <a:outerShdw blurRad="190500" dist="381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154" name="圆角矩形 153"/>
                <p:cNvSpPr/>
                <p:nvPr/>
              </p:nvSpPr>
              <p:spPr>
                <a:xfrm>
                  <a:off x="3552" y="3538"/>
                  <a:ext cx="2439" cy="728"/>
                </a:xfrm>
                <a:prstGeom prst="roundRect">
                  <a:avLst>
                    <a:gd name="adj" fmla="val 50000"/>
                  </a:avLst>
                </a:prstGeom>
                <a:gradFill>
                  <a:gsLst>
                    <a:gs pos="100000">
                      <a:srgbClr val="096A69"/>
                    </a:gs>
                    <a:gs pos="14000">
                      <a:srgbClr val="053736"/>
                    </a:gs>
                  </a:gsLst>
                  <a:lin ang="2700000" scaled="0"/>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155" name="文本框 154" descr="7b0a20202020227461726765744d6f64756c65223a202270726f636573734f6e6c696e65466f6e7473220a7d0a"/>
              <p:cNvSpPr txBox="1"/>
              <p:nvPr/>
            </p:nvSpPr>
            <p:spPr>
              <a:xfrm>
                <a:off x="3699" y="3538"/>
                <a:ext cx="2291" cy="725"/>
              </a:xfrm>
              <a:prstGeom prst="rect">
                <a:avLst/>
              </a:prstGeom>
              <a:noFill/>
            </p:spPr>
            <p:txBody>
              <a:bodyPr wrap="square" rtlCol="0">
                <a:spAutoFit/>
              </a:bodyPr>
              <a:lstStyle/>
              <a:p>
                <a:pPr lvl="0" algn="ctr">
                  <a:buClrTx/>
                  <a:buSzTx/>
                  <a:buFontTx/>
                </a:pPr>
                <a:r>
                  <a:rPr lang="zh-CN" altLang="en-US" sz="2400">
                    <a:gradFill>
                      <a:gsLst>
                        <a:gs pos="0">
                          <a:srgbClr val="DEB788"/>
                        </a:gs>
                        <a:gs pos="100000">
                          <a:srgbClr val="F4E1C2"/>
                        </a:gs>
                      </a:gsLst>
                      <a:lin ang="16200000" scaled="0"/>
                    </a:gradFill>
                    <a:effectLst>
                      <a:outerShdw blurRad="38100" dist="63500" dir="2700000" algn="tl" rotWithShape="0">
                        <a:srgbClr val="053A3A">
                          <a:alpha val="57000"/>
                        </a:srgbClr>
                      </a:outerShdw>
                    </a:effectLst>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标题标题</a:t>
                </a:r>
              </a:p>
            </p:txBody>
          </p:sp>
        </p:grpSp>
      </p:grpSp>
      <p:grpSp>
        <p:nvGrpSpPr>
          <p:cNvPr id="156" name="组合 155"/>
          <p:cNvGrpSpPr/>
          <p:nvPr/>
        </p:nvGrpSpPr>
        <p:grpSpPr>
          <a:xfrm>
            <a:off x="8653780" y="1722120"/>
            <a:ext cx="2800350" cy="1738630"/>
            <a:chOff x="2405" y="2471"/>
            <a:chExt cx="4410" cy="2738"/>
          </a:xfrm>
        </p:grpSpPr>
        <p:sp>
          <p:nvSpPr>
            <p:cNvPr id="157" name="文本框 278"/>
            <p:cNvSpPr txBox="1"/>
            <p:nvPr/>
          </p:nvSpPr>
          <p:spPr>
            <a:xfrm>
              <a:off x="2434" y="3321"/>
              <a:ext cx="4381" cy="188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ctr">
                <a:lnSpc>
                  <a:spcPct val="150000"/>
                </a:lnSpc>
                <a:buNone/>
              </a:pPr>
              <a:r>
                <a:rPr lang="zh-CN" altLang="en-US" sz="1600" dirty="0">
                  <a:solidFill>
                    <a:srgbClr val="074646"/>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内容内容内容内容内容内容内容内容内容内容内容内容内容内容内容内容</a:t>
              </a:r>
            </a:p>
          </p:txBody>
        </p:sp>
        <p:grpSp>
          <p:nvGrpSpPr>
            <p:cNvPr id="158" name="组合 157"/>
            <p:cNvGrpSpPr/>
            <p:nvPr/>
          </p:nvGrpSpPr>
          <p:grpSpPr>
            <a:xfrm>
              <a:off x="2405" y="2471"/>
              <a:ext cx="2438" cy="728"/>
              <a:chOff x="3626" y="3537"/>
              <a:chExt cx="2438" cy="728"/>
            </a:xfrm>
          </p:grpSpPr>
          <p:grpSp>
            <p:nvGrpSpPr>
              <p:cNvPr id="159" name="组合 158"/>
              <p:cNvGrpSpPr/>
              <p:nvPr/>
            </p:nvGrpSpPr>
            <p:grpSpPr>
              <a:xfrm>
                <a:off x="3626" y="3537"/>
                <a:ext cx="2438" cy="728"/>
                <a:chOff x="3552" y="3538"/>
                <a:chExt cx="2438" cy="728"/>
              </a:xfrm>
            </p:grpSpPr>
            <p:sp>
              <p:nvSpPr>
                <p:cNvPr id="160" name="圆角矩形 159"/>
                <p:cNvSpPr/>
                <p:nvPr/>
              </p:nvSpPr>
              <p:spPr>
                <a:xfrm>
                  <a:off x="3552" y="3538"/>
                  <a:ext cx="2439" cy="728"/>
                </a:xfrm>
                <a:prstGeom prst="roundRect">
                  <a:avLst>
                    <a:gd name="adj" fmla="val 50000"/>
                  </a:avLst>
                </a:prstGeom>
                <a:gradFill>
                  <a:gsLst>
                    <a:gs pos="2000">
                      <a:srgbClr val="096A69"/>
                    </a:gs>
                    <a:gs pos="57000">
                      <a:srgbClr val="053A3A"/>
                    </a:gs>
                  </a:gsLst>
                  <a:lin ang="2700000" scaled="0"/>
                </a:gradFill>
                <a:ln>
                  <a:noFill/>
                </a:ln>
                <a:effectLst>
                  <a:outerShdw blurRad="266700" dist="381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162" name="圆角矩形 161"/>
                <p:cNvSpPr/>
                <p:nvPr/>
              </p:nvSpPr>
              <p:spPr>
                <a:xfrm>
                  <a:off x="3552" y="3538"/>
                  <a:ext cx="2439" cy="728"/>
                </a:xfrm>
                <a:prstGeom prst="roundRect">
                  <a:avLst>
                    <a:gd name="adj" fmla="val 50000"/>
                  </a:avLst>
                </a:prstGeom>
                <a:gradFill>
                  <a:gsLst>
                    <a:gs pos="2000">
                      <a:srgbClr val="096A69"/>
                    </a:gs>
                    <a:gs pos="57000">
                      <a:srgbClr val="053A3A"/>
                    </a:gs>
                  </a:gsLst>
                  <a:lin ang="2700000" scaled="0"/>
                </a:gradFill>
                <a:ln>
                  <a:noFill/>
                </a:ln>
                <a:effectLst>
                  <a:outerShdw blurRad="190500" dist="381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163" name="圆角矩形 162"/>
                <p:cNvSpPr/>
                <p:nvPr/>
              </p:nvSpPr>
              <p:spPr>
                <a:xfrm>
                  <a:off x="3552" y="3538"/>
                  <a:ext cx="2439" cy="728"/>
                </a:xfrm>
                <a:prstGeom prst="roundRect">
                  <a:avLst>
                    <a:gd name="adj" fmla="val 50000"/>
                  </a:avLst>
                </a:prstGeom>
                <a:gradFill>
                  <a:gsLst>
                    <a:gs pos="100000">
                      <a:srgbClr val="096A69"/>
                    </a:gs>
                    <a:gs pos="14000">
                      <a:srgbClr val="053736"/>
                    </a:gs>
                  </a:gsLst>
                  <a:lin ang="2700000" scaled="0"/>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164" name="文本框 163" descr="7b0a20202020227461726765744d6f64756c65223a202270726f636573734f6e6c696e65466f6e7473220a7d0a"/>
              <p:cNvSpPr txBox="1"/>
              <p:nvPr/>
            </p:nvSpPr>
            <p:spPr>
              <a:xfrm>
                <a:off x="3699" y="3538"/>
                <a:ext cx="2291" cy="725"/>
              </a:xfrm>
              <a:prstGeom prst="rect">
                <a:avLst/>
              </a:prstGeom>
              <a:noFill/>
            </p:spPr>
            <p:txBody>
              <a:bodyPr wrap="square" rtlCol="0">
                <a:spAutoFit/>
              </a:bodyPr>
              <a:lstStyle/>
              <a:p>
                <a:pPr lvl="0" algn="ctr">
                  <a:buClrTx/>
                  <a:buSzTx/>
                  <a:buFontTx/>
                </a:pPr>
                <a:r>
                  <a:rPr lang="zh-CN" altLang="en-US" sz="2400">
                    <a:gradFill>
                      <a:gsLst>
                        <a:gs pos="0">
                          <a:srgbClr val="DEB788"/>
                        </a:gs>
                        <a:gs pos="100000">
                          <a:srgbClr val="F4E1C2"/>
                        </a:gs>
                      </a:gsLst>
                      <a:lin ang="16200000" scaled="0"/>
                    </a:gradFill>
                    <a:effectLst>
                      <a:outerShdw blurRad="38100" dist="63500" dir="2700000" algn="tl" rotWithShape="0">
                        <a:srgbClr val="053A3A">
                          <a:alpha val="57000"/>
                        </a:srgbClr>
                      </a:outerShdw>
                    </a:effectLst>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标题标题</a:t>
                </a:r>
              </a:p>
            </p:txBody>
          </p:sp>
        </p:grpSp>
      </p:grpSp>
      <p:grpSp>
        <p:nvGrpSpPr>
          <p:cNvPr id="23" name="组合 22"/>
          <p:cNvGrpSpPr/>
          <p:nvPr/>
        </p:nvGrpSpPr>
        <p:grpSpPr>
          <a:xfrm>
            <a:off x="0" y="0"/>
            <a:ext cx="12193270" cy="964565"/>
            <a:chOff x="0" y="126"/>
            <a:chExt cx="19202" cy="1519"/>
          </a:xfrm>
          <a:effectLst>
            <a:outerShdw blurRad="266700" dist="228600" sx="102000" sy="102000" algn="ctr" rotWithShape="0">
              <a:prstClr val="black">
                <a:alpha val="25000"/>
              </a:prstClr>
            </a:outerShdw>
          </a:effectLst>
        </p:grpSpPr>
        <p:pic>
          <p:nvPicPr>
            <p:cNvPr id="17" name="图片 16" descr="daniele-levis-pelusi-88q5y8oHQto-unsplash"/>
            <p:cNvPicPr>
              <a:picLocks noChangeAspect="1"/>
            </p:cNvPicPr>
            <p:nvPr/>
          </p:nvPicPr>
          <p:blipFill>
            <a:blip r:embed="rId3"/>
            <a:srcRect t="624" b="85957"/>
            <a:stretch>
              <a:fillRect/>
            </a:stretch>
          </p:blipFill>
          <p:spPr>
            <a:xfrm>
              <a:off x="0" y="127"/>
              <a:ext cx="19200" cy="1391"/>
            </a:xfrm>
            <a:prstGeom prst="rect">
              <a:avLst/>
            </a:prstGeom>
          </p:spPr>
        </p:pic>
        <p:sp>
          <p:nvSpPr>
            <p:cNvPr id="19" name="矩形 18"/>
            <p:cNvSpPr/>
            <p:nvPr/>
          </p:nvSpPr>
          <p:spPr>
            <a:xfrm>
              <a:off x="0" y="126"/>
              <a:ext cx="19202" cy="1393"/>
            </a:xfrm>
            <a:prstGeom prst="rect">
              <a:avLst/>
            </a:prstGeom>
            <a:gradFill>
              <a:gsLst>
                <a:gs pos="91000">
                  <a:srgbClr val="074646">
                    <a:alpha val="45000"/>
                  </a:srgbClr>
                </a:gs>
                <a:gs pos="7000">
                  <a:srgbClr val="053A3A">
                    <a:alpha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20" name="矩形 19"/>
            <p:cNvSpPr/>
            <p:nvPr/>
          </p:nvSpPr>
          <p:spPr>
            <a:xfrm>
              <a:off x="0" y="1517"/>
              <a:ext cx="19202" cy="128"/>
            </a:xfrm>
            <a:prstGeom prst="rect">
              <a:avLst/>
            </a:prstGeom>
            <a:gradFill>
              <a:gsLst>
                <a:gs pos="91000">
                  <a:srgbClr val="F4E1C2"/>
                </a:gs>
                <a:gs pos="7000">
                  <a:srgbClr val="DEB78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14" name="文本框 13"/>
          <p:cNvSpPr txBox="1"/>
          <p:nvPr/>
        </p:nvSpPr>
        <p:spPr>
          <a:xfrm>
            <a:off x="753870" y="192140"/>
            <a:ext cx="1766570" cy="522147"/>
          </a:xfrm>
          <a:prstGeom prst="rect">
            <a:avLst/>
          </a:prstGeom>
          <a:noFill/>
        </p:spPr>
        <p:txBody>
          <a:bodyPr vert="horz" wrap="square" rtlCol="0">
            <a:spAutoFit/>
          </a:bodyPr>
          <a:lstStyle/>
          <a:p>
            <a:pPr lvl="0" algn="l">
              <a:buClrTx/>
              <a:buSzTx/>
              <a:buFontTx/>
            </a:pPr>
            <a:r>
              <a:rPr lang="zh-CN" altLang="en-US" sz="2800" spc="-200" dirty="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投资标的</a:t>
            </a:r>
          </a:p>
        </p:txBody>
      </p:sp>
      <p:grpSp>
        <p:nvGrpSpPr>
          <p:cNvPr id="32" name="组合 31"/>
          <p:cNvGrpSpPr/>
          <p:nvPr/>
        </p:nvGrpSpPr>
        <p:grpSpPr>
          <a:xfrm>
            <a:off x="150133" y="16342"/>
            <a:ext cx="575672" cy="802808"/>
            <a:chOff x="5955" y="1787"/>
            <a:chExt cx="1723" cy="2402"/>
          </a:xfrm>
        </p:grpSpPr>
        <p:grpSp>
          <p:nvGrpSpPr>
            <p:cNvPr id="35" name="组合 34"/>
            <p:cNvGrpSpPr/>
            <p:nvPr/>
          </p:nvGrpSpPr>
          <p:grpSpPr>
            <a:xfrm>
              <a:off x="6040" y="2551"/>
              <a:ext cx="1638" cy="1638"/>
              <a:chOff x="5449" y="5081"/>
              <a:chExt cx="1638" cy="1638"/>
            </a:xfrm>
          </p:grpSpPr>
          <p:sp>
            <p:nvSpPr>
              <p:cNvPr id="36" name="椭圆 35"/>
              <p:cNvSpPr/>
              <p:nvPr/>
            </p:nvSpPr>
            <p:spPr>
              <a:xfrm>
                <a:off x="5449" y="5081"/>
                <a:ext cx="1639" cy="1639"/>
              </a:xfrm>
              <a:prstGeom prst="ellipse">
                <a:avLst/>
              </a:prstGeom>
              <a:gradFill>
                <a:gsLst>
                  <a:gs pos="0">
                    <a:srgbClr val="096A69"/>
                  </a:gs>
                  <a:gs pos="79000">
                    <a:srgbClr val="053A3A"/>
                  </a:gs>
                </a:gsLst>
                <a:lin ang="2700000" scaled="0"/>
              </a:gradFill>
              <a:ln>
                <a:noFill/>
              </a:ln>
              <a:effectLst>
                <a:innerShdw blurRad="114300" dist="76200" dir="13500000">
                  <a:srgbClr val="11201D">
                    <a:alpha val="72000"/>
                  </a:srgb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37" name="椭圆 36"/>
              <p:cNvSpPr/>
              <p:nvPr/>
            </p:nvSpPr>
            <p:spPr>
              <a:xfrm>
                <a:off x="5449" y="5081"/>
                <a:ext cx="1639" cy="1639"/>
              </a:xfrm>
              <a:prstGeom prst="ellipse">
                <a:avLst/>
              </a:prstGeom>
              <a:gradFill>
                <a:gsLst>
                  <a:gs pos="57000">
                    <a:srgbClr val="032121">
                      <a:alpha val="0"/>
                    </a:srgbClr>
                  </a:gs>
                  <a:gs pos="88000">
                    <a:srgbClr val="032121">
                      <a:alpha val="51000"/>
                    </a:srgbClr>
                  </a:gs>
                </a:gsLst>
                <a:path path="circle">
                  <a:fillToRect l="50000" t="50000" r="50000" b="50000"/>
                </a:path>
                <a:tileRect/>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grpSp>
          <p:nvGrpSpPr>
            <p:cNvPr id="38" name="组合 37"/>
            <p:cNvGrpSpPr/>
            <p:nvPr/>
          </p:nvGrpSpPr>
          <p:grpSpPr>
            <a:xfrm>
              <a:off x="5955" y="1787"/>
              <a:ext cx="1723" cy="1928"/>
              <a:chOff x="5770" y="1787"/>
              <a:chExt cx="1723" cy="1928"/>
            </a:xfrm>
          </p:grpSpPr>
          <p:grpSp>
            <p:nvGrpSpPr>
              <p:cNvPr id="39" name="组合 38"/>
              <p:cNvGrpSpPr/>
              <p:nvPr/>
            </p:nvGrpSpPr>
            <p:grpSpPr>
              <a:xfrm>
                <a:off x="5855" y="2021"/>
                <a:ext cx="1638" cy="1638"/>
                <a:chOff x="4875" y="5420"/>
                <a:chExt cx="1638" cy="1638"/>
              </a:xfrm>
            </p:grpSpPr>
            <p:sp>
              <p:nvSpPr>
                <p:cNvPr id="40" name="椭圆 39"/>
                <p:cNvSpPr/>
                <p:nvPr/>
              </p:nvSpPr>
              <p:spPr>
                <a:xfrm>
                  <a:off x="4875" y="5420"/>
                  <a:ext cx="1639" cy="1639"/>
                </a:xfrm>
                <a:prstGeom prst="ellipse">
                  <a:avLst/>
                </a:prstGeom>
                <a:gradFill>
                  <a:gsLst>
                    <a:gs pos="2000">
                      <a:srgbClr val="096A69"/>
                    </a:gs>
                    <a:gs pos="57000">
                      <a:srgbClr val="053A3A"/>
                    </a:gs>
                  </a:gsLst>
                  <a:lin ang="2700000" scaled="0"/>
                </a:gradFill>
                <a:ln>
                  <a:noFill/>
                </a:ln>
                <a:effectLst>
                  <a:outerShdw blurRad="266700" dist="2286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41" name="椭圆 40"/>
                <p:cNvSpPr/>
                <p:nvPr/>
              </p:nvSpPr>
              <p:spPr>
                <a:xfrm>
                  <a:off x="4875" y="5420"/>
                  <a:ext cx="1639" cy="1639"/>
                </a:xfrm>
                <a:prstGeom prst="ellipse">
                  <a:avLst/>
                </a:prstGeom>
                <a:gradFill>
                  <a:gsLst>
                    <a:gs pos="2000">
                      <a:srgbClr val="096A69"/>
                    </a:gs>
                    <a:gs pos="57000">
                      <a:srgbClr val="053A3A"/>
                    </a:gs>
                  </a:gsLst>
                  <a:lin ang="2700000" scaled="0"/>
                </a:gradFill>
                <a:ln>
                  <a:noFill/>
                </a:ln>
                <a:effectLst>
                  <a:outerShdw blurRad="190500" dist="1524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42" name="椭圆 41"/>
                <p:cNvSpPr/>
                <p:nvPr/>
              </p:nvSpPr>
              <p:spPr>
                <a:xfrm>
                  <a:off x="4875" y="5420"/>
                  <a:ext cx="1639" cy="1639"/>
                </a:xfrm>
                <a:prstGeom prst="ellipse">
                  <a:avLst/>
                </a:prstGeom>
                <a:gradFill>
                  <a:gsLst>
                    <a:gs pos="100000">
                      <a:srgbClr val="096A69"/>
                    </a:gs>
                    <a:gs pos="14000">
                      <a:srgbClr val="053736"/>
                    </a:gs>
                  </a:gsLst>
                  <a:lin ang="2700000" scaled="0"/>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43" name="文本框 42"/>
              <p:cNvSpPr txBox="1"/>
              <p:nvPr/>
            </p:nvSpPr>
            <p:spPr>
              <a:xfrm>
                <a:off x="5770" y="1787"/>
                <a:ext cx="1508" cy="1928"/>
              </a:xfrm>
              <a:prstGeom prst="rect">
                <a:avLst/>
              </a:prstGeom>
              <a:noFill/>
            </p:spPr>
            <p:txBody>
              <a:bodyPr vert="horz" wrap="square" rtlCol="0">
                <a:spAutoFit/>
              </a:bodyPr>
              <a:lstStyle/>
              <a:p>
                <a:pPr lvl="0" algn="ctr">
                  <a:buClrTx/>
                  <a:buSzTx/>
                  <a:buFontTx/>
                </a:pPr>
                <a:r>
                  <a:rPr lang="zh-CN" altLang="en-US" sz="3600" spc="-50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贰</a:t>
                </a:r>
              </a:p>
            </p:txBody>
          </p:sp>
        </p:grpSp>
      </p:grpSp>
      <p:sp>
        <p:nvSpPr>
          <p:cNvPr id="147" name="任意多边形 146"/>
          <p:cNvSpPr/>
          <p:nvPr/>
        </p:nvSpPr>
        <p:spPr>
          <a:xfrm rot="5400000">
            <a:off x="2725738" y="3322955"/>
            <a:ext cx="1017905" cy="1693545"/>
          </a:xfrm>
          <a:custGeom>
            <a:avLst/>
            <a:gdLst>
              <a:gd name="connsiteX0" fmla="*/ 5 w 1603"/>
              <a:gd name="connsiteY0" fmla="*/ 44 h 927"/>
              <a:gd name="connsiteX1" fmla="*/ 1080 w 1603"/>
              <a:gd name="connsiteY1" fmla="*/ 246 h 927"/>
              <a:gd name="connsiteX2" fmla="*/ 1015 w 1603"/>
              <a:gd name="connsiteY2" fmla="*/ 0 h 927"/>
              <a:gd name="connsiteX3" fmla="*/ 1603 w 1603"/>
              <a:gd name="connsiteY3" fmla="*/ 464 h 927"/>
              <a:gd name="connsiteX4" fmla="*/ 1015 w 1603"/>
              <a:gd name="connsiteY4" fmla="*/ 927 h 927"/>
              <a:gd name="connsiteX5" fmla="*/ 1087 w 1603"/>
              <a:gd name="connsiteY5" fmla="*/ 681 h 927"/>
              <a:gd name="connsiteX6" fmla="*/ 0 w 1603"/>
              <a:gd name="connsiteY6" fmla="*/ 874 h 927"/>
              <a:gd name="connsiteX7" fmla="*/ 5 w 1603"/>
              <a:gd name="connsiteY7" fmla="*/ 44 h 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3" h="927">
                <a:moveTo>
                  <a:pt x="5" y="44"/>
                </a:moveTo>
                <a:lnTo>
                  <a:pt x="1080" y="246"/>
                </a:lnTo>
                <a:lnTo>
                  <a:pt x="1015" y="0"/>
                </a:lnTo>
                <a:lnTo>
                  <a:pt x="1603" y="464"/>
                </a:lnTo>
                <a:lnTo>
                  <a:pt x="1015" y="927"/>
                </a:lnTo>
                <a:lnTo>
                  <a:pt x="1087" y="681"/>
                </a:lnTo>
                <a:lnTo>
                  <a:pt x="0" y="874"/>
                </a:lnTo>
                <a:lnTo>
                  <a:pt x="5" y="44"/>
                </a:lnTo>
                <a:close/>
              </a:path>
            </a:pathLst>
          </a:custGeom>
          <a:gradFill>
            <a:gsLst>
              <a:gs pos="91000">
                <a:srgbClr val="096A69">
                  <a:alpha val="0"/>
                </a:srgbClr>
              </a:gs>
              <a:gs pos="19000">
                <a:srgbClr val="053A3A"/>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sym typeface="汉仪旗黑-55简" panose="00020600040101010101" charset="-128"/>
            </a:endParaRPr>
          </a:p>
        </p:txBody>
      </p:sp>
      <p:grpSp>
        <p:nvGrpSpPr>
          <p:cNvPr id="2" name="组合 1"/>
          <p:cNvGrpSpPr/>
          <p:nvPr/>
        </p:nvGrpSpPr>
        <p:grpSpPr>
          <a:xfrm>
            <a:off x="12700" y="1594485"/>
            <a:ext cx="3382010" cy="2209165"/>
            <a:chOff x="1695" y="2269"/>
            <a:chExt cx="5642" cy="3685"/>
          </a:xfrm>
        </p:grpSpPr>
        <p:graphicFrame>
          <p:nvGraphicFramePr>
            <p:cNvPr id="4" name="图表 3"/>
            <p:cNvGraphicFramePr/>
            <p:nvPr/>
          </p:nvGraphicFramePr>
          <p:xfrm>
            <a:off x="1695" y="2269"/>
            <a:ext cx="5642" cy="3685"/>
          </p:xfrm>
          <a:graphic>
            <a:graphicData uri="http://schemas.openxmlformats.org/drawingml/2006/chart">
              <c:chart xmlns:c="http://schemas.openxmlformats.org/drawingml/2006/chart" xmlns:r="http://schemas.openxmlformats.org/officeDocument/2006/relationships" r:id="rId4"/>
            </a:graphicData>
          </a:graphic>
        </p:graphicFrame>
        <p:sp>
          <p:nvSpPr>
            <p:cNvPr id="3" name="文本框 2"/>
            <p:cNvSpPr txBox="1"/>
            <p:nvPr/>
          </p:nvSpPr>
          <p:spPr>
            <a:xfrm>
              <a:off x="4026" y="3512"/>
              <a:ext cx="1564" cy="768"/>
            </a:xfrm>
            <a:prstGeom prst="rect">
              <a:avLst/>
            </a:prstGeom>
            <a:noFill/>
          </p:spPr>
          <p:txBody>
            <a:bodyPr wrap="square" rtlCol="0">
              <a:spAutoFit/>
            </a:bodyPr>
            <a:lstStyle/>
            <a:p>
              <a:pPr lvl="0" algn="ctr">
                <a:buClrTx/>
                <a:buSzTx/>
                <a:buFontTx/>
              </a:pPr>
              <a:r>
                <a:rPr sz="2400">
                  <a:solidFill>
                    <a:srgbClr val="053A3A"/>
                  </a:solidFill>
                  <a:effectLst>
                    <a:outerShdw blurRad="25400" dist="38100" algn="l" rotWithShape="0">
                      <a:srgbClr val="D77823">
                        <a:alpha val="66000"/>
                      </a:srgbClr>
                    </a:outerShdw>
                  </a:effectLst>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25%</a:t>
              </a:r>
            </a:p>
          </p:txBody>
        </p:sp>
      </p:grpSp>
      <p:sp>
        <p:nvSpPr>
          <p:cNvPr id="22" name="任意多边形 21"/>
          <p:cNvSpPr/>
          <p:nvPr/>
        </p:nvSpPr>
        <p:spPr>
          <a:xfrm rot="5400000">
            <a:off x="8442008" y="3322955"/>
            <a:ext cx="1017905" cy="1693545"/>
          </a:xfrm>
          <a:custGeom>
            <a:avLst/>
            <a:gdLst>
              <a:gd name="connsiteX0" fmla="*/ 5 w 1603"/>
              <a:gd name="connsiteY0" fmla="*/ 44 h 927"/>
              <a:gd name="connsiteX1" fmla="*/ 1080 w 1603"/>
              <a:gd name="connsiteY1" fmla="*/ 246 h 927"/>
              <a:gd name="connsiteX2" fmla="*/ 1015 w 1603"/>
              <a:gd name="connsiteY2" fmla="*/ 0 h 927"/>
              <a:gd name="connsiteX3" fmla="*/ 1603 w 1603"/>
              <a:gd name="connsiteY3" fmla="*/ 464 h 927"/>
              <a:gd name="connsiteX4" fmla="*/ 1015 w 1603"/>
              <a:gd name="connsiteY4" fmla="*/ 927 h 927"/>
              <a:gd name="connsiteX5" fmla="*/ 1087 w 1603"/>
              <a:gd name="connsiteY5" fmla="*/ 681 h 927"/>
              <a:gd name="connsiteX6" fmla="*/ 0 w 1603"/>
              <a:gd name="connsiteY6" fmla="*/ 874 h 927"/>
              <a:gd name="connsiteX7" fmla="*/ 5 w 1603"/>
              <a:gd name="connsiteY7" fmla="*/ 44 h 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3" h="927">
                <a:moveTo>
                  <a:pt x="5" y="44"/>
                </a:moveTo>
                <a:lnTo>
                  <a:pt x="1080" y="246"/>
                </a:lnTo>
                <a:lnTo>
                  <a:pt x="1015" y="0"/>
                </a:lnTo>
                <a:lnTo>
                  <a:pt x="1603" y="464"/>
                </a:lnTo>
                <a:lnTo>
                  <a:pt x="1015" y="927"/>
                </a:lnTo>
                <a:lnTo>
                  <a:pt x="1087" y="681"/>
                </a:lnTo>
                <a:lnTo>
                  <a:pt x="0" y="874"/>
                </a:lnTo>
                <a:lnTo>
                  <a:pt x="5" y="44"/>
                </a:lnTo>
                <a:close/>
              </a:path>
            </a:pathLst>
          </a:custGeom>
          <a:gradFill>
            <a:gsLst>
              <a:gs pos="91000">
                <a:srgbClr val="096A69">
                  <a:alpha val="0"/>
                </a:srgbClr>
              </a:gs>
              <a:gs pos="19000">
                <a:srgbClr val="053A3A"/>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sym typeface="汉仪旗黑-55简" panose="00020600040101010101" charset="-128"/>
            </a:endParaRPr>
          </a:p>
        </p:txBody>
      </p:sp>
      <p:grpSp>
        <p:nvGrpSpPr>
          <p:cNvPr id="121" name="组合 120"/>
          <p:cNvGrpSpPr/>
          <p:nvPr/>
        </p:nvGrpSpPr>
        <p:grpSpPr>
          <a:xfrm>
            <a:off x="5728970" y="1594485"/>
            <a:ext cx="3382010" cy="2209165"/>
            <a:chOff x="1695" y="2269"/>
            <a:chExt cx="5642" cy="3685"/>
          </a:xfrm>
        </p:grpSpPr>
        <p:graphicFrame>
          <p:nvGraphicFramePr>
            <p:cNvPr id="122" name="图表 121"/>
            <p:cNvGraphicFramePr/>
            <p:nvPr/>
          </p:nvGraphicFramePr>
          <p:xfrm>
            <a:off x="1695" y="2269"/>
            <a:ext cx="5642" cy="3685"/>
          </p:xfrm>
          <a:graphic>
            <a:graphicData uri="http://schemas.openxmlformats.org/drawingml/2006/chart">
              <c:chart xmlns:c="http://schemas.openxmlformats.org/drawingml/2006/chart" xmlns:r="http://schemas.openxmlformats.org/officeDocument/2006/relationships" r:id="rId5"/>
            </a:graphicData>
          </a:graphic>
        </p:graphicFrame>
        <p:sp>
          <p:nvSpPr>
            <p:cNvPr id="126" name="文本框 125"/>
            <p:cNvSpPr txBox="1"/>
            <p:nvPr/>
          </p:nvSpPr>
          <p:spPr>
            <a:xfrm>
              <a:off x="4026" y="3512"/>
              <a:ext cx="1564" cy="768"/>
            </a:xfrm>
            <a:prstGeom prst="rect">
              <a:avLst/>
            </a:prstGeom>
            <a:noFill/>
          </p:spPr>
          <p:txBody>
            <a:bodyPr wrap="square" rtlCol="0">
              <a:spAutoFit/>
            </a:bodyPr>
            <a:lstStyle/>
            <a:p>
              <a:pPr lvl="0" algn="ctr">
                <a:buClrTx/>
                <a:buSzTx/>
                <a:buFontTx/>
              </a:pPr>
              <a:r>
                <a:rPr lang="en-US" sz="2400">
                  <a:solidFill>
                    <a:srgbClr val="053A3A"/>
                  </a:solidFill>
                  <a:effectLst>
                    <a:outerShdw blurRad="25400" dist="38100" algn="l" rotWithShape="0">
                      <a:srgbClr val="D77823">
                        <a:alpha val="66000"/>
                      </a:srgbClr>
                    </a:outerShdw>
                  </a:effectLst>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36</a:t>
              </a:r>
              <a:r>
                <a:rPr sz="2400">
                  <a:solidFill>
                    <a:srgbClr val="053A3A"/>
                  </a:solidFill>
                  <a:effectLst>
                    <a:outerShdw blurRad="25400" dist="38100" algn="l" rotWithShape="0">
                      <a:srgbClr val="D77823">
                        <a:alpha val="66000"/>
                      </a:srgbClr>
                    </a:outerShdw>
                  </a:effectLst>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a:t>
              </a:r>
            </a:p>
          </p:txBody>
        </p:sp>
      </p:grpSp>
      <p:pic>
        <p:nvPicPr>
          <p:cNvPr id="5" name="图片 4">
            <a:extLst>
              <a:ext uri="{FF2B5EF4-FFF2-40B4-BE49-F238E27FC236}">
                <a16:creationId xmlns:a16="http://schemas.microsoft.com/office/drawing/2014/main" id="{87ABA721-61C7-43DB-B4EA-8F11BF3ABD54}"/>
              </a:ext>
            </a:extLst>
          </p:cNvPr>
          <p:cNvPicPr>
            <a:picLocks noChangeAspect="1"/>
          </p:cNvPicPr>
          <p:nvPr/>
        </p:nvPicPr>
        <p:blipFill>
          <a:blip r:embed="rId6"/>
          <a:stretch>
            <a:fillRect/>
          </a:stretch>
        </p:blipFill>
        <p:spPr>
          <a:xfrm>
            <a:off x="-64452" y="1562189"/>
            <a:ext cx="6464935" cy="3142340"/>
          </a:xfrm>
          <a:prstGeom prst="rect">
            <a:avLst/>
          </a:prstGeom>
        </p:spPr>
      </p:pic>
      <p:pic>
        <p:nvPicPr>
          <p:cNvPr id="7" name="图片 6">
            <a:extLst>
              <a:ext uri="{FF2B5EF4-FFF2-40B4-BE49-F238E27FC236}">
                <a16:creationId xmlns:a16="http://schemas.microsoft.com/office/drawing/2014/main" id="{0111B4D7-60EE-4F0E-ADB8-C17D9B4ADE1A}"/>
              </a:ext>
            </a:extLst>
          </p:cNvPr>
          <p:cNvPicPr>
            <a:picLocks noChangeAspect="1"/>
          </p:cNvPicPr>
          <p:nvPr/>
        </p:nvPicPr>
        <p:blipFill>
          <a:blip r:embed="rId7"/>
          <a:stretch>
            <a:fillRect/>
          </a:stretch>
        </p:blipFill>
        <p:spPr>
          <a:xfrm>
            <a:off x="6547167" y="1594485"/>
            <a:ext cx="5324475" cy="3067195"/>
          </a:xfrm>
          <a:prstGeom prst="rect">
            <a:avLst/>
          </a:prstGeom>
        </p:spPr>
      </p:pic>
      <p:sp>
        <p:nvSpPr>
          <p:cNvPr id="116" name="文本框 278">
            <a:extLst>
              <a:ext uri="{FF2B5EF4-FFF2-40B4-BE49-F238E27FC236}">
                <a16:creationId xmlns:a16="http://schemas.microsoft.com/office/drawing/2014/main" id="{1A30BB19-C344-474F-85AC-1E8BE5324B1D}"/>
              </a:ext>
            </a:extLst>
          </p:cNvPr>
          <p:cNvSpPr txBox="1"/>
          <p:nvPr/>
        </p:nvSpPr>
        <p:spPr>
          <a:xfrm>
            <a:off x="178532" y="964476"/>
            <a:ext cx="3804512"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r>
              <a:rPr lang="zh-CN" altLang="en-US" sz="3200" b="1" dirty="0">
                <a:solidFill>
                  <a:srgbClr val="D2AC64"/>
                </a:solidFill>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城投债存量规模</a:t>
            </a:r>
          </a:p>
        </p:txBody>
      </p:sp>
      <p:sp>
        <p:nvSpPr>
          <p:cNvPr id="8" name="文本框 7">
            <a:extLst>
              <a:ext uri="{FF2B5EF4-FFF2-40B4-BE49-F238E27FC236}">
                <a16:creationId xmlns:a16="http://schemas.microsoft.com/office/drawing/2014/main" id="{439DD438-8AEA-4B9E-95BF-9A99D8E6BA4E}"/>
              </a:ext>
            </a:extLst>
          </p:cNvPr>
          <p:cNvSpPr txBox="1"/>
          <p:nvPr/>
        </p:nvSpPr>
        <p:spPr>
          <a:xfrm>
            <a:off x="935665" y="4813352"/>
            <a:ext cx="10164726" cy="1584408"/>
          </a:xfrm>
          <a:prstGeom prst="rect">
            <a:avLst/>
          </a:prstGeom>
          <a:noFill/>
        </p:spPr>
        <p:txBody>
          <a:bodyPr wrap="square" rtlCol="0">
            <a:spAutoFit/>
          </a:bodyPr>
          <a:lstStyle/>
          <a:p>
            <a:pPr>
              <a:lnSpc>
                <a:spcPct val="150000"/>
              </a:lnSpc>
            </a:pPr>
            <a:r>
              <a:rPr lang="zh-CN" altLang="en-US" dirty="0"/>
              <a:t>        </a:t>
            </a:r>
            <a:r>
              <a:rPr lang="zh-CN" altLang="en-US" sz="1600" dirty="0">
                <a:solidFill>
                  <a:srgbClr val="074646"/>
                </a:solidFill>
                <a:latin typeface="汉仪旗黑-55简" panose="00020600040101010101" charset="-128"/>
                <a:ea typeface="汉仪旗黑-55简" panose="00020600040101010101" charset="-128"/>
              </a:rPr>
              <a:t>在城投债多年的发展历程中，既因受到政策红利而经历过快速发展阶段，也因监管政策加码而踩刹车慢行，但是总体来看，近十年来城投债存量规模持续上升，融资品种也在不断丰富。截至</a:t>
            </a:r>
            <a:r>
              <a:rPr lang="en-US" altLang="zh-CN" sz="1600" dirty="0">
                <a:solidFill>
                  <a:srgbClr val="074646"/>
                </a:solidFill>
                <a:latin typeface="汉仪旗黑-55简" panose="00020600040101010101" charset="-128"/>
                <a:ea typeface="汉仪旗黑-55简" panose="00020600040101010101" charset="-128"/>
              </a:rPr>
              <a:t>2022</a:t>
            </a:r>
            <a:r>
              <a:rPr lang="zh-CN" altLang="en-US" sz="1600" dirty="0">
                <a:solidFill>
                  <a:srgbClr val="074646"/>
                </a:solidFill>
                <a:latin typeface="汉仪旗黑-55简" panose="00020600040101010101" charset="-128"/>
                <a:ea typeface="汉仪旗黑-55简" panose="00020600040101010101" charset="-128"/>
              </a:rPr>
              <a:t>年</a:t>
            </a:r>
            <a:r>
              <a:rPr lang="en-US" altLang="zh-CN" sz="1600" dirty="0">
                <a:solidFill>
                  <a:srgbClr val="074646"/>
                </a:solidFill>
                <a:latin typeface="汉仪旗黑-55简" panose="00020600040101010101" charset="-128"/>
                <a:ea typeface="汉仪旗黑-55简" panose="00020600040101010101" charset="-128"/>
              </a:rPr>
              <a:t>12</a:t>
            </a:r>
            <a:r>
              <a:rPr lang="zh-CN" altLang="en-US" sz="1600" dirty="0">
                <a:solidFill>
                  <a:srgbClr val="074646"/>
                </a:solidFill>
                <a:latin typeface="汉仪旗黑-55简" panose="00020600040101010101" charset="-128"/>
                <a:ea typeface="汉仪旗黑-55简" panose="00020600040101010101" charset="-128"/>
              </a:rPr>
              <a:t>月</a:t>
            </a:r>
            <a:r>
              <a:rPr lang="en-US" altLang="zh-CN" sz="1600" dirty="0">
                <a:solidFill>
                  <a:srgbClr val="074646"/>
                </a:solidFill>
                <a:latin typeface="汉仪旗黑-55简" panose="00020600040101010101" charset="-128"/>
                <a:ea typeface="汉仪旗黑-55简" panose="00020600040101010101" charset="-128"/>
              </a:rPr>
              <a:t>31</a:t>
            </a:r>
            <a:r>
              <a:rPr lang="zh-CN" altLang="en-US" sz="1600" dirty="0">
                <a:solidFill>
                  <a:srgbClr val="074646"/>
                </a:solidFill>
                <a:latin typeface="汉仪旗黑-55简" panose="00020600040101010101" charset="-128"/>
                <a:ea typeface="汉仪旗黑-55简" panose="00020600040101010101" charset="-128"/>
              </a:rPr>
              <a:t>日，城投债存量规模为</a:t>
            </a:r>
            <a:r>
              <a:rPr lang="en-US" altLang="zh-CN" sz="1600" dirty="0">
                <a:solidFill>
                  <a:srgbClr val="074646"/>
                </a:solidFill>
                <a:latin typeface="汉仪旗黑-55简" panose="00020600040101010101" charset="-128"/>
                <a:ea typeface="汉仪旗黑-55简" panose="00020600040101010101" charset="-128"/>
              </a:rPr>
              <a:t>13.51</a:t>
            </a:r>
            <a:r>
              <a:rPr lang="zh-CN" altLang="en-US" sz="1600" dirty="0">
                <a:solidFill>
                  <a:srgbClr val="074646"/>
                </a:solidFill>
                <a:latin typeface="汉仪旗黑-55简" panose="00020600040101010101" charset="-128"/>
                <a:ea typeface="汉仪旗黑-55简" panose="00020600040101010101" charset="-128"/>
              </a:rPr>
              <a:t>万亿元，同比增长</a:t>
            </a:r>
            <a:r>
              <a:rPr lang="en-US" altLang="zh-CN" sz="1600" dirty="0">
                <a:solidFill>
                  <a:srgbClr val="074646"/>
                </a:solidFill>
                <a:latin typeface="汉仪旗黑-55简" panose="00020600040101010101" charset="-128"/>
                <a:ea typeface="汉仪旗黑-55简" panose="00020600040101010101" charset="-128"/>
              </a:rPr>
              <a:t>8.90%</a:t>
            </a:r>
            <a:r>
              <a:rPr lang="zh-CN" altLang="en-US" sz="1600" dirty="0">
                <a:solidFill>
                  <a:srgbClr val="074646"/>
                </a:solidFill>
                <a:latin typeface="汉仪旗黑-55简" panose="00020600040101010101" charset="-128"/>
                <a:ea typeface="汉仪旗黑-55简" panose="00020600040101010101" charset="-128"/>
              </a:rPr>
              <a:t>，较</a:t>
            </a:r>
            <a:r>
              <a:rPr lang="en-US" altLang="zh-CN" sz="1600" dirty="0">
                <a:solidFill>
                  <a:srgbClr val="074646"/>
                </a:solidFill>
                <a:latin typeface="汉仪旗黑-55简" panose="00020600040101010101" charset="-128"/>
                <a:ea typeface="汉仪旗黑-55简" panose="00020600040101010101" charset="-128"/>
              </a:rPr>
              <a:t>2013</a:t>
            </a:r>
            <a:r>
              <a:rPr lang="zh-CN" altLang="en-US" sz="1600" dirty="0">
                <a:solidFill>
                  <a:srgbClr val="074646"/>
                </a:solidFill>
                <a:latin typeface="汉仪旗黑-55简" panose="00020600040101010101" charset="-128"/>
                <a:ea typeface="汉仪旗黑-55简" panose="00020600040101010101" charset="-128"/>
              </a:rPr>
              <a:t>年末上涨近</a:t>
            </a:r>
            <a:r>
              <a:rPr lang="en-US" altLang="zh-CN" sz="1600" dirty="0">
                <a:solidFill>
                  <a:srgbClr val="074646"/>
                </a:solidFill>
                <a:latin typeface="汉仪旗黑-55简" panose="00020600040101010101" charset="-128"/>
                <a:ea typeface="汉仪旗黑-55简" panose="00020600040101010101" charset="-128"/>
              </a:rPr>
              <a:t>6</a:t>
            </a:r>
            <a:r>
              <a:rPr lang="zh-CN" altLang="en-US" sz="1600" dirty="0">
                <a:solidFill>
                  <a:srgbClr val="074646"/>
                </a:solidFill>
                <a:latin typeface="汉仪旗黑-55简" panose="00020600040101010101" charset="-128"/>
                <a:ea typeface="汉仪旗黑-55简" panose="00020600040101010101" charset="-128"/>
              </a:rPr>
              <a:t>倍，创历史新高；存量债券品种包括公司债、企业债、中期票、短期融资券、定向工具以及可交换债，其中公司债为城投债第一大存量品种，占比</a:t>
            </a:r>
            <a:r>
              <a:rPr lang="en-US" altLang="zh-CN" sz="1600" dirty="0">
                <a:solidFill>
                  <a:srgbClr val="074646"/>
                </a:solidFill>
                <a:latin typeface="汉仪旗黑-55简" panose="00020600040101010101" charset="-128"/>
                <a:ea typeface="汉仪旗黑-55简" panose="00020600040101010101" charset="-128"/>
              </a:rPr>
              <a:t>40.42%</a:t>
            </a:r>
            <a:r>
              <a:rPr lang="zh-CN" altLang="en-US" sz="1600" dirty="0">
                <a:solidFill>
                  <a:srgbClr val="074646"/>
                </a:solidFill>
                <a:latin typeface="汉仪旗黑-55简" panose="00020600040101010101" charset="-128"/>
                <a:ea typeface="汉仪旗黑-55简" panose="00020600040101010101" charset="-128"/>
              </a:rPr>
              <a:t>。</a:t>
            </a: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726139" y="176938"/>
            <a:ext cx="1766570" cy="522147"/>
          </a:xfrm>
          <a:prstGeom prst="rect">
            <a:avLst/>
          </a:prstGeom>
          <a:noFill/>
        </p:spPr>
        <p:txBody>
          <a:bodyPr vert="horz" wrap="square" rtlCol="0">
            <a:spAutoFit/>
          </a:bodyPr>
          <a:lstStyle/>
          <a:p>
            <a:pPr lvl="0" algn="l">
              <a:buClrTx/>
              <a:buSzTx/>
              <a:buFontTx/>
            </a:pPr>
            <a:r>
              <a:rPr lang="zh-CN" altLang="en-US" sz="2800" spc="-200" dirty="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投资标的</a:t>
            </a:r>
          </a:p>
        </p:txBody>
      </p:sp>
      <p:grpSp>
        <p:nvGrpSpPr>
          <p:cNvPr id="32" name="组合 31"/>
          <p:cNvGrpSpPr/>
          <p:nvPr/>
        </p:nvGrpSpPr>
        <p:grpSpPr>
          <a:xfrm>
            <a:off x="168175" y="30379"/>
            <a:ext cx="557630" cy="788771"/>
            <a:chOff x="6009" y="1829"/>
            <a:chExt cx="1669" cy="2360"/>
          </a:xfrm>
        </p:grpSpPr>
        <p:grpSp>
          <p:nvGrpSpPr>
            <p:cNvPr id="35" name="组合 34"/>
            <p:cNvGrpSpPr/>
            <p:nvPr/>
          </p:nvGrpSpPr>
          <p:grpSpPr>
            <a:xfrm>
              <a:off x="6040" y="2551"/>
              <a:ext cx="1638" cy="1638"/>
              <a:chOff x="5449" y="5081"/>
              <a:chExt cx="1638" cy="1638"/>
            </a:xfrm>
          </p:grpSpPr>
          <p:sp>
            <p:nvSpPr>
              <p:cNvPr id="36" name="椭圆 35"/>
              <p:cNvSpPr/>
              <p:nvPr/>
            </p:nvSpPr>
            <p:spPr>
              <a:xfrm>
                <a:off x="5449" y="5081"/>
                <a:ext cx="1639" cy="1639"/>
              </a:xfrm>
              <a:prstGeom prst="ellipse">
                <a:avLst/>
              </a:prstGeom>
              <a:gradFill>
                <a:gsLst>
                  <a:gs pos="0">
                    <a:srgbClr val="096A69"/>
                  </a:gs>
                  <a:gs pos="79000">
                    <a:srgbClr val="053A3A"/>
                  </a:gs>
                </a:gsLst>
                <a:lin ang="2700000" scaled="0"/>
              </a:gradFill>
              <a:ln>
                <a:noFill/>
              </a:ln>
              <a:effectLst>
                <a:innerShdw blurRad="114300" dist="76200" dir="13500000">
                  <a:srgbClr val="11201D">
                    <a:alpha val="72000"/>
                  </a:srgb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37" name="椭圆 36"/>
              <p:cNvSpPr/>
              <p:nvPr/>
            </p:nvSpPr>
            <p:spPr>
              <a:xfrm>
                <a:off x="5449" y="5081"/>
                <a:ext cx="1639" cy="1639"/>
              </a:xfrm>
              <a:prstGeom prst="ellipse">
                <a:avLst/>
              </a:prstGeom>
              <a:gradFill>
                <a:gsLst>
                  <a:gs pos="57000">
                    <a:srgbClr val="032121">
                      <a:alpha val="0"/>
                    </a:srgbClr>
                  </a:gs>
                  <a:gs pos="88000">
                    <a:srgbClr val="032121">
                      <a:alpha val="51000"/>
                    </a:srgbClr>
                  </a:gs>
                </a:gsLst>
                <a:path path="circle">
                  <a:fillToRect l="50000" t="50000" r="50000" b="50000"/>
                </a:path>
                <a:tileRect/>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grpSp>
          <p:nvGrpSpPr>
            <p:cNvPr id="38" name="组合 37"/>
            <p:cNvGrpSpPr/>
            <p:nvPr/>
          </p:nvGrpSpPr>
          <p:grpSpPr>
            <a:xfrm>
              <a:off x="6009" y="1829"/>
              <a:ext cx="1669" cy="1924"/>
              <a:chOff x="5824" y="1829"/>
              <a:chExt cx="1669" cy="1924"/>
            </a:xfrm>
          </p:grpSpPr>
          <p:grpSp>
            <p:nvGrpSpPr>
              <p:cNvPr id="39" name="组合 38"/>
              <p:cNvGrpSpPr/>
              <p:nvPr/>
            </p:nvGrpSpPr>
            <p:grpSpPr>
              <a:xfrm>
                <a:off x="5855" y="2021"/>
                <a:ext cx="1638" cy="1638"/>
                <a:chOff x="4875" y="5420"/>
                <a:chExt cx="1638" cy="1638"/>
              </a:xfrm>
            </p:grpSpPr>
            <p:sp>
              <p:nvSpPr>
                <p:cNvPr id="40" name="椭圆 39"/>
                <p:cNvSpPr/>
                <p:nvPr/>
              </p:nvSpPr>
              <p:spPr>
                <a:xfrm>
                  <a:off x="4875" y="5420"/>
                  <a:ext cx="1639" cy="1639"/>
                </a:xfrm>
                <a:prstGeom prst="ellipse">
                  <a:avLst/>
                </a:prstGeom>
                <a:gradFill>
                  <a:gsLst>
                    <a:gs pos="2000">
                      <a:srgbClr val="096A69"/>
                    </a:gs>
                    <a:gs pos="57000">
                      <a:srgbClr val="053A3A"/>
                    </a:gs>
                  </a:gsLst>
                  <a:lin ang="2700000" scaled="0"/>
                </a:gradFill>
                <a:ln>
                  <a:noFill/>
                </a:ln>
                <a:effectLst>
                  <a:outerShdw blurRad="266700" dist="2286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41" name="椭圆 40"/>
                <p:cNvSpPr/>
                <p:nvPr/>
              </p:nvSpPr>
              <p:spPr>
                <a:xfrm>
                  <a:off x="4875" y="5420"/>
                  <a:ext cx="1639" cy="1639"/>
                </a:xfrm>
                <a:prstGeom prst="ellipse">
                  <a:avLst/>
                </a:prstGeom>
                <a:gradFill>
                  <a:gsLst>
                    <a:gs pos="2000">
                      <a:srgbClr val="096A69"/>
                    </a:gs>
                    <a:gs pos="57000">
                      <a:srgbClr val="053A3A"/>
                    </a:gs>
                  </a:gsLst>
                  <a:lin ang="2700000" scaled="0"/>
                </a:gradFill>
                <a:ln>
                  <a:noFill/>
                </a:ln>
                <a:effectLst>
                  <a:outerShdw blurRad="190500" dist="1524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42" name="椭圆 41"/>
                <p:cNvSpPr/>
                <p:nvPr/>
              </p:nvSpPr>
              <p:spPr>
                <a:xfrm>
                  <a:off x="4875" y="5420"/>
                  <a:ext cx="1639" cy="1639"/>
                </a:xfrm>
                <a:prstGeom prst="ellipse">
                  <a:avLst/>
                </a:prstGeom>
                <a:gradFill>
                  <a:gsLst>
                    <a:gs pos="100000">
                      <a:srgbClr val="096A69"/>
                    </a:gs>
                    <a:gs pos="14000">
                      <a:srgbClr val="053736"/>
                    </a:gs>
                  </a:gsLst>
                  <a:lin ang="2700000" scaled="0"/>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43" name="文本框 42"/>
              <p:cNvSpPr txBox="1"/>
              <p:nvPr/>
            </p:nvSpPr>
            <p:spPr>
              <a:xfrm>
                <a:off x="5824" y="1829"/>
                <a:ext cx="1508" cy="1924"/>
              </a:xfrm>
              <a:prstGeom prst="rect">
                <a:avLst/>
              </a:prstGeom>
              <a:noFill/>
            </p:spPr>
            <p:txBody>
              <a:bodyPr vert="horz" wrap="square" rtlCol="0">
                <a:spAutoFit/>
              </a:bodyPr>
              <a:lstStyle/>
              <a:p>
                <a:pPr lvl="0" algn="ctr">
                  <a:buClrTx/>
                  <a:buSzTx/>
                  <a:buFontTx/>
                </a:pPr>
                <a:r>
                  <a:rPr lang="zh-CN" altLang="en-US" sz="3600" spc="-500" dirty="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贰</a:t>
                </a:r>
              </a:p>
            </p:txBody>
          </p:sp>
        </p:grpSp>
      </p:grpSp>
      <p:grpSp>
        <p:nvGrpSpPr>
          <p:cNvPr id="2" name="组合 1"/>
          <p:cNvGrpSpPr/>
          <p:nvPr/>
        </p:nvGrpSpPr>
        <p:grpSpPr>
          <a:xfrm>
            <a:off x="859473" y="797560"/>
            <a:ext cx="4980305" cy="2708910"/>
            <a:chOff x="1354" y="1196"/>
            <a:chExt cx="7843" cy="4266"/>
          </a:xfrm>
        </p:grpSpPr>
        <p:sp>
          <p:nvSpPr>
            <p:cNvPr id="45" name="文本框 278"/>
            <p:cNvSpPr txBox="1"/>
            <p:nvPr/>
          </p:nvSpPr>
          <p:spPr>
            <a:xfrm>
              <a:off x="4053" y="1196"/>
              <a:ext cx="2478" cy="208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fontAlgn="ctr">
                <a:lnSpc>
                  <a:spcPct val="100000"/>
                </a:lnSpc>
                <a:buNone/>
              </a:pPr>
              <a:r>
                <a:rPr lang="en-US" altLang="zh-CN" sz="8000" b="1" dirty="0">
                  <a:gradFill>
                    <a:gsLst>
                      <a:gs pos="0">
                        <a:srgbClr val="DEB788"/>
                      </a:gs>
                      <a:gs pos="76000">
                        <a:srgbClr val="F4E1C2">
                          <a:alpha val="0"/>
                        </a:srgbClr>
                      </a:gs>
                    </a:gsLst>
                    <a:lin ang="5400000" scaled="0"/>
                  </a:gradFill>
                  <a:uFillTx/>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01</a:t>
              </a:r>
            </a:p>
          </p:txBody>
        </p:sp>
        <p:grpSp>
          <p:nvGrpSpPr>
            <p:cNvPr id="6" name="组合 5"/>
            <p:cNvGrpSpPr/>
            <p:nvPr/>
          </p:nvGrpSpPr>
          <p:grpSpPr>
            <a:xfrm>
              <a:off x="1388" y="2779"/>
              <a:ext cx="7809" cy="2683"/>
              <a:chOff x="10349" y="2515"/>
              <a:chExt cx="2773" cy="2773"/>
            </a:xfrm>
          </p:grpSpPr>
          <p:sp>
            <p:nvSpPr>
              <p:cNvPr id="26" name="圆角矩形 25"/>
              <p:cNvSpPr/>
              <p:nvPr/>
            </p:nvSpPr>
            <p:spPr>
              <a:xfrm>
                <a:off x="10349" y="2515"/>
                <a:ext cx="2773" cy="2773"/>
              </a:xfrm>
              <a:prstGeom prst="roundRect">
                <a:avLst>
                  <a:gd name="adj" fmla="val 10926"/>
                </a:avLst>
              </a:prstGeom>
              <a:gradFill>
                <a:gsLst>
                  <a:gs pos="2000">
                    <a:srgbClr val="096A69"/>
                  </a:gs>
                  <a:gs pos="57000">
                    <a:srgbClr val="053A3A"/>
                  </a:gs>
                </a:gsLst>
                <a:lin ang="2700000" scaled="0"/>
              </a:gradFill>
              <a:ln>
                <a:noFill/>
              </a:ln>
              <a:effectLst>
                <a:outerShdw blurRad="266700" dist="2286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27" name="圆角矩形 26"/>
              <p:cNvSpPr/>
              <p:nvPr/>
            </p:nvSpPr>
            <p:spPr>
              <a:xfrm>
                <a:off x="10349" y="2515"/>
                <a:ext cx="2773" cy="2773"/>
              </a:xfrm>
              <a:prstGeom prst="roundRect">
                <a:avLst>
                  <a:gd name="adj" fmla="val 10926"/>
                </a:avLst>
              </a:prstGeom>
              <a:gradFill>
                <a:gsLst>
                  <a:gs pos="2000">
                    <a:srgbClr val="096A69"/>
                  </a:gs>
                  <a:gs pos="57000">
                    <a:srgbClr val="053A3A"/>
                  </a:gs>
                </a:gsLst>
                <a:lin ang="2700000" scaled="0"/>
              </a:gradFill>
              <a:ln>
                <a:noFill/>
              </a:ln>
              <a:effectLst>
                <a:outerShdw blurRad="190500" dist="1524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28" name="圆角矩形 27"/>
              <p:cNvSpPr/>
              <p:nvPr/>
            </p:nvSpPr>
            <p:spPr>
              <a:xfrm>
                <a:off x="10349" y="2515"/>
                <a:ext cx="2773" cy="2773"/>
              </a:xfrm>
              <a:prstGeom prst="roundRect">
                <a:avLst>
                  <a:gd name="adj" fmla="val 10926"/>
                </a:avLst>
              </a:prstGeom>
              <a:gradFill>
                <a:gsLst>
                  <a:gs pos="100000">
                    <a:srgbClr val="096A69"/>
                  </a:gs>
                  <a:gs pos="14000">
                    <a:srgbClr val="053736"/>
                  </a:gs>
                </a:gsLst>
                <a:lin ang="2700000" scaled="0"/>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146" name="文本框 278"/>
            <p:cNvSpPr txBox="1"/>
            <p:nvPr/>
          </p:nvSpPr>
          <p:spPr>
            <a:xfrm>
              <a:off x="1354" y="2987"/>
              <a:ext cx="7809" cy="242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50000"/>
                </a:lnSpc>
                <a:buClrTx/>
                <a:buSzTx/>
                <a:buFontTx/>
              </a:pPr>
              <a:r>
                <a:rPr lang="zh-CN" altLang="en-US" sz="1600" dirty="0">
                  <a:gradFill>
                    <a:gsLst>
                      <a:gs pos="0">
                        <a:srgbClr val="DEB788"/>
                      </a:gs>
                      <a:gs pos="100000">
                        <a:srgbClr val="F4E1C2"/>
                      </a:gs>
                    </a:gsLst>
                    <a:lin ang="16200000" scaled="0"/>
                  </a:gradFill>
                  <a:effectLst>
                    <a:outerShdw blurRad="38100" dist="63500" dir="2700000" algn="tl" rotWithShape="0">
                      <a:srgbClr val="053A3A">
                        <a:alpha val="57000"/>
                      </a:srgbClr>
                    </a:outerShdw>
                  </a:effectLst>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         城投债由地方投融资平台作为发行主体，主要用于城市基础设施等的投资目的而发行。地方政府对发行城投债的企业会给予一定的政策扶持，具备地方政府隐形担保的作用，因此城投债的信用等级较高。</a:t>
              </a:r>
            </a:p>
          </p:txBody>
        </p:sp>
        <p:grpSp>
          <p:nvGrpSpPr>
            <p:cNvPr id="147" name="组合 146"/>
            <p:cNvGrpSpPr/>
            <p:nvPr/>
          </p:nvGrpSpPr>
          <p:grpSpPr>
            <a:xfrm>
              <a:off x="4073" y="2415"/>
              <a:ext cx="2438" cy="728"/>
              <a:chOff x="3626" y="3537"/>
              <a:chExt cx="2438" cy="728"/>
            </a:xfrm>
          </p:grpSpPr>
          <p:grpSp>
            <p:nvGrpSpPr>
              <p:cNvPr id="148" name="组合 147"/>
              <p:cNvGrpSpPr/>
              <p:nvPr/>
            </p:nvGrpSpPr>
            <p:grpSpPr>
              <a:xfrm>
                <a:off x="3626" y="3537"/>
                <a:ext cx="2438" cy="728"/>
                <a:chOff x="3552" y="3538"/>
                <a:chExt cx="2438" cy="728"/>
              </a:xfrm>
            </p:grpSpPr>
            <p:sp>
              <p:nvSpPr>
                <p:cNvPr id="149" name="圆角矩形 148"/>
                <p:cNvSpPr/>
                <p:nvPr/>
              </p:nvSpPr>
              <p:spPr>
                <a:xfrm>
                  <a:off x="3552" y="3538"/>
                  <a:ext cx="2439" cy="728"/>
                </a:xfrm>
                <a:prstGeom prst="roundRect">
                  <a:avLst>
                    <a:gd name="adj" fmla="val 50000"/>
                  </a:avLst>
                </a:prstGeom>
                <a:gradFill>
                  <a:gsLst>
                    <a:gs pos="2000">
                      <a:srgbClr val="096A69"/>
                    </a:gs>
                    <a:gs pos="57000">
                      <a:srgbClr val="053A3A"/>
                    </a:gs>
                  </a:gsLst>
                  <a:lin ang="2700000" scaled="0"/>
                </a:gradFill>
                <a:ln>
                  <a:noFill/>
                </a:ln>
                <a:effectLst>
                  <a:outerShdw blurRad="266700" dist="381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150" name="圆角矩形 149"/>
                <p:cNvSpPr/>
                <p:nvPr/>
              </p:nvSpPr>
              <p:spPr>
                <a:xfrm>
                  <a:off x="3552" y="3538"/>
                  <a:ext cx="2439" cy="728"/>
                </a:xfrm>
                <a:prstGeom prst="roundRect">
                  <a:avLst>
                    <a:gd name="adj" fmla="val 50000"/>
                  </a:avLst>
                </a:prstGeom>
                <a:gradFill>
                  <a:gsLst>
                    <a:gs pos="2000">
                      <a:srgbClr val="096A69"/>
                    </a:gs>
                    <a:gs pos="57000">
                      <a:srgbClr val="053A3A"/>
                    </a:gs>
                  </a:gsLst>
                  <a:lin ang="2700000" scaled="0"/>
                </a:gradFill>
                <a:ln>
                  <a:noFill/>
                </a:ln>
                <a:effectLst>
                  <a:outerShdw blurRad="190500" dist="381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151" name="圆角矩形 150"/>
                <p:cNvSpPr/>
                <p:nvPr/>
              </p:nvSpPr>
              <p:spPr>
                <a:xfrm>
                  <a:off x="3552" y="3538"/>
                  <a:ext cx="2439" cy="728"/>
                </a:xfrm>
                <a:prstGeom prst="roundRect">
                  <a:avLst>
                    <a:gd name="adj" fmla="val 50000"/>
                  </a:avLst>
                </a:prstGeom>
                <a:gradFill>
                  <a:gsLst>
                    <a:gs pos="100000">
                      <a:srgbClr val="096A69"/>
                    </a:gs>
                    <a:gs pos="14000">
                      <a:srgbClr val="053736"/>
                    </a:gs>
                  </a:gsLst>
                  <a:lin ang="2700000" scaled="0"/>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152" name="文本框 151" descr="7b0a20202020227461726765744d6f64756c65223a202270726f636573734f6e6c696e65466f6e7473220a7d0a"/>
              <p:cNvSpPr txBox="1"/>
              <p:nvPr/>
            </p:nvSpPr>
            <p:spPr>
              <a:xfrm>
                <a:off x="3699" y="3538"/>
                <a:ext cx="2291" cy="725"/>
              </a:xfrm>
              <a:prstGeom prst="rect">
                <a:avLst/>
              </a:prstGeom>
              <a:noFill/>
            </p:spPr>
            <p:txBody>
              <a:bodyPr wrap="square" rtlCol="0">
                <a:spAutoFit/>
              </a:bodyPr>
              <a:lstStyle/>
              <a:p>
                <a:pPr lvl="0" algn="ctr">
                  <a:buClrTx/>
                  <a:buSzTx/>
                  <a:buFontTx/>
                </a:pPr>
                <a:r>
                  <a:rPr lang="zh-CN" altLang="en-US" sz="2400" dirty="0">
                    <a:gradFill>
                      <a:gsLst>
                        <a:gs pos="0">
                          <a:srgbClr val="DEB788"/>
                        </a:gs>
                        <a:gs pos="100000">
                          <a:srgbClr val="F4E1C2"/>
                        </a:gs>
                      </a:gsLst>
                      <a:lin ang="16200000" scaled="0"/>
                    </a:gradFill>
                    <a:effectLst>
                      <a:outerShdw blurRad="38100" dist="63500" dir="2700000" algn="tl" rotWithShape="0">
                        <a:srgbClr val="053A3A">
                          <a:alpha val="57000"/>
                        </a:srgbClr>
                      </a:outerShdw>
                    </a:effectLst>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城投债</a:t>
                </a:r>
              </a:p>
            </p:txBody>
          </p:sp>
        </p:grpSp>
      </p:grpSp>
      <p:grpSp>
        <p:nvGrpSpPr>
          <p:cNvPr id="3" name="组合 2"/>
          <p:cNvGrpSpPr/>
          <p:nvPr/>
        </p:nvGrpSpPr>
        <p:grpSpPr>
          <a:xfrm>
            <a:off x="6331585" y="766445"/>
            <a:ext cx="4980305" cy="2708910"/>
            <a:chOff x="1354" y="1196"/>
            <a:chExt cx="7843" cy="4266"/>
          </a:xfrm>
        </p:grpSpPr>
        <p:sp>
          <p:nvSpPr>
            <p:cNvPr id="4" name="文本框 278"/>
            <p:cNvSpPr txBox="1"/>
            <p:nvPr/>
          </p:nvSpPr>
          <p:spPr>
            <a:xfrm>
              <a:off x="4053" y="1196"/>
              <a:ext cx="2478" cy="208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fontAlgn="ctr">
                <a:lnSpc>
                  <a:spcPct val="100000"/>
                </a:lnSpc>
                <a:buNone/>
              </a:pPr>
              <a:r>
                <a:rPr lang="en-US" altLang="zh-CN" sz="8000" b="1" dirty="0">
                  <a:gradFill>
                    <a:gsLst>
                      <a:gs pos="0">
                        <a:srgbClr val="DEB788"/>
                      </a:gs>
                      <a:gs pos="76000">
                        <a:srgbClr val="F4E1C2">
                          <a:alpha val="0"/>
                        </a:srgbClr>
                      </a:gs>
                    </a:gsLst>
                    <a:lin ang="5400000" scaled="0"/>
                  </a:gradFill>
                  <a:uFillTx/>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02</a:t>
              </a:r>
            </a:p>
          </p:txBody>
        </p:sp>
        <p:grpSp>
          <p:nvGrpSpPr>
            <p:cNvPr id="5" name="组合 4"/>
            <p:cNvGrpSpPr/>
            <p:nvPr/>
          </p:nvGrpSpPr>
          <p:grpSpPr>
            <a:xfrm>
              <a:off x="1388" y="2779"/>
              <a:ext cx="7809" cy="2683"/>
              <a:chOff x="10349" y="2515"/>
              <a:chExt cx="2773" cy="2773"/>
            </a:xfrm>
          </p:grpSpPr>
          <p:sp>
            <p:nvSpPr>
              <p:cNvPr id="7" name="圆角矩形 6"/>
              <p:cNvSpPr/>
              <p:nvPr/>
            </p:nvSpPr>
            <p:spPr>
              <a:xfrm>
                <a:off x="10349" y="2515"/>
                <a:ext cx="2773" cy="2773"/>
              </a:xfrm>
              <a:prstGeom prst="roundRect">
                <a:avLst>
                  <a:gd name="adj" fmla="val 10926"/>
                </a:avLst>
              </a:prstGeom>
              <a:gradFill>
                <a:gsLst>
                  <a:gs pos="2000">
                    <a:srgbClr val="096A69"/>
                  </a:gs>
                  <a:gs pos="57000">
                    <a:srgbClr val="053A3A"/>
                  </a:gs>
                </a:gsLst>
                <a:lin ang="2700000" scaled="0"/>
              </a:gradFill>
              <a:ln>
                <a:noFill/>
              </a:ln>
              <a:effectLst>
                <a:outerShdw blurRad="266700" dist="2286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8" name="圆角矩形 7"/>
              <p:cNvSpPr/>
              <p:nvPr/>
            </p:nvSpPr>
            <p:spPr>
              <a:xfrm>
                <a:off x="10349" y="2515"/>
                <a:ext cx="2773" cy="2773"/>
              </a:xfrm>
              <a:prstGeom prst="roundRect">
                <a:avLst>
                  <a:gd name="adj" fmla="val 10926"/>
                </a:avLst>
              </a:prstGeom>
              <a:gradFill>
                <a:gsLst>
                  <a:gs pos="2000">
                    <a:srgbClr val="096A69"/>
                  </a:gs>
                  <a:gs pos="57000">
                    <a:srgbClr val="053A3A"/>
                  </a:gs>
                </a:gsLst>
                <a:lin ang="2700000" scaled="0"/>
              </a:gradFill>
              <a:ln>
                <a:noFill/>
              </a:ln>
              <a:effectLst>
                <a:outerShdw blurRad="190500" dist="1524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9" name="圆角矩形 8"/>
              <p:cNvSpPr/>
              <p:nvPr/>
            </p:nvSpPr>
            <p:spPr>
              <a:xfrm>
                <a:off x="10349" y="2515"/>
                <a:ext cx="2773" cy="2773"/>
              </a:xfrm>
              <a:prstGeom prst="roundRect">
                <a:avLst>
                  <a:gd name="adj" fmla="val 10926"/>
                </a:avLst>
              </a:prstGeom>
              <a:gradFill>
                <a:gsLst>
                  <a:gs pos="100000">
                    <a:srgbClr val="096A69"/>
                  </a:gs>
                  <a:gs pos="14000">
                    <a:srgbClr val="053736"/>
                  </a:gs>
                </a:gsLst>
                <a:lin ang="2700000" scaled="0"/>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10" name="文本框 278"/>
            <p:cNvSpPr txBox="1"/>
            <p:nvPr/>
          </p:nvSpPr>
          <p:spPr>
            <a:xfrm>
              <a:off x="1354" y="2928"/>
              <a:ext cx="7841" cy="242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50000"/>
                </a:lnSpc>
                <a:buClrTx/>
                <a:buSzTx/>
                <a:buFontTx/>
              </a:pPr>
              <a:r>
                <a:rPr lang="zh-CN" altLang="en-US" sz="1600" dirty="0">
                  <a:gradFill>
                    <a:gsLst>
                      <a:gs pos="0">
                        <a:srgbClr val="DEB788"/>
                      </a:gs>
                      <a:gs pos="100000">
                        <a:srgbClr val="F4E1C2"/>
                      </a:gs>
                    </a:gsLst>
                    <a:lin ang="16200000" scaled="0"/>
                  </a:gradFill>
                  <a:effectLst>
                    <a:outerShdw blurRad="38100" dist="63500" dir="2700000" algn="tl" rotWithShape="0">
                      <a:srgbClr val="053A3A">
                        <a:alpha val="57000"/>
                      </a:srgbClr>
                    </a:outerShdw>
                  </a:effectLst>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        城投债作为债券的一种，具有标准化、相关法律法规完善、交易所和市场成熟且规范的特点，并有地方政府的大力支持，是最可靠的金融工具之一，本基金通过购入上交所挂牌交易的私募债实现收益。</a:t>
              </a:r>
            </a:p>
          </p:txBody>
        </p:sp>
        <p:grpSp>
          <p:nvGrpSpPr>
            <p:cNvPr id="11" name="组合 10"/>
            <p:cNvGrpSpPr/>
            <p:nvPr/>
          </p:nvGrpSpPr>
          <p:grpSpPr>
            <a:xfrm>
              <a:off x="4073" y="2415"/>
              <a:ext cx="2438" cy="728"/>
              <a:chOff x="3626" y="3537"/>
              <a:chExt cx="2438" cy="728"/>
            </a:xfrm>
          </p:grpSpPr>
          <p:grpSp>
            <p:nvGrpSpPr>
              <p:cNvPr id="12" name="组合 11"/>
              <p:cNvGrpSpPr/>
              <p:nvPr/>
            </p:nvGrpSpPr>
            <p:grpSpPr>
              <a:xfrm>
                <a:off x="3626" y="3537"/>
                <a:ext cx="2438" cy="728"/>
                <a:chOff x="3552" y="3538"/>
                <a:chExt cx="2438" cy="728"/>
              </a:xfrm>
            </p:grpSpPr>
            <p:sp>
              <p:nvSpPr>
                <p:cNvPr id="13" name="圆角矩形 12"/>
                <p:cNvSpPr/>
                <p:nvPr/>
              </p:nvSpPr>
              <p:spPr>
                <a:xfrm>
                  <a:off x="3552" y="3538"/>
                  <a:ext cx="2439" cy="728"/>
                </a:xfrm>
                <a:prstGeom prst="roundRect">
                  <a:avLst>
                    <a:gd name="adj" fmla="val 50000"/>
                  </a:avLst>
                </a:prstGeom>
                <a:gradFill>
                  <a:gsLst>
                    <a:gs pos="2000">
                      <a:srgbClr val="096A69"/>
                    </a:gs>
                    <a:gs pos="57000">
                      <a:srgbClr val="053A3A"/>
                    </a:gs>
                  </a:gsLst>
                  <a:lin ang="2700000" scaled="0"/>
                </a:gradFill>
                <a:ln>
                  <a:noFill/>
                </a:ln>
                <a:effectLst>
                  <a:outerShdw blurRad="266700" dist="381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16" name="圆角矩形 15"/>
                <p:cNvSpPr/>
                <p:nvPr/>
              </p:nvSpPr>
              <p:spPr>
                <a:xfrm>
                  <a:off x="3552" y="3538"/>
                  <a:ext cx="2439" cy="728"/>
                </a:xfrm>
                <a:prstGeom prst="roundRect">
                  <a:avLst>
                    <a:gd name="adj" fmla="val 50000"/>
                  </a:avLst>
                </a:prstGeom>
                <a:gradFill>
                  <a:gsLst>
                    <a:gs pos="2000">
                      <a:srgbClr val="096A69"/>
                    </a:gs>
                    <a:gs pos="57000">
                      <a:srgbClr val="053A3A"/>
                    </a:gs>
                  </a:gsLst>
                  <a:lin ang="2700000" scaled="0"/>
                </a:gradFill>
                <a:ln>
                  <a:noFill/>
                </a:ln>
                <a:effectLst>
                  <a:outerShdw blurRad="190500" dist="381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18" name="圆角矩形 17"/>
                <p:cNvSpPr/>
                <p:nvPr/>
              </p:nvSpPr>
              <p:spPr>
                <a:xfrm>
                  <a:off x="3552" y="3538"/>
                  <a:ext cx="2439" cy="728"/>
                </a:xfrm>
                <a:prstGeom prst="roundRect">
                  <a:avLst>
                    <a:gd name="adj" fmla="val 50000"/>
                  </a:avLst>
                </a:prstGeom>
                <a:gradFill>
                  <a:gsLst>
                    <a:gs pos="100000">
                      <a:srgbClr val="096A69"/>
                    </a:gs>
                    <a:gs pos="14000">
                      <a:srgbClr val="053736"/>
                    </a:gs>
                  </a:gsLst>
                  <a:lin ang="2700000" scaled="0"/>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21" name="文本框 20" descr="7b0a20202020227461726765744d6f64756c65223a202270726f636573734f6e6c696e65466f6e7473220a7d0a"/>
              <p:cNvSpPr txBox="1"/>
              <p:nvPr/>
            </p:nvSpPr>
            <p:spPr>
              <a:xfrm>
                <a:off x="3699" y="3538"/>
                <a:ext cx="2291" cy="727"/>
              </a:xfrm>
              <a:prstGeom prst="rect">
                <a:avLst/>
              </a:prstGeom>
              <a:noFill/>
            </p:spPr>
            <p:txBody>
              <a:bodyPr wrap="square" rtlCol="0">
                <a:spAutoFit/>
              </a:bodyPr>
              <a:lstStyle/>
              <a:p>
                <a:pPr lvl="0" algn="ctr">
                  <a:buClrTx/>
                  <a:buSzTx/>
                  <a:buFontTx/>
                </a:pPr>
                <a:r>
                  <a:rPr lang="zh-CN" altLang="en-US" sz="2400" dirty="0">
                    <a:gradFill>
                      <a:gsLst>
                        <a:gs pos="0">
                          <a:srgbClr val="DEB788"/>
                        </a:gs>
                        <a:gs pos="100000">
                          <a:srgbClr val="F4E1C2"/>
                        </a:gs>
                      </a:gsLst>
                      <a:lin ang="16200000" scaled="0"/>
                    </a:gradFill>
                    <a:effectLst>
                      <a:outerShdw blurRad="38100" dist="63500" dir="2700000" algn="tl" rotWithShape="0">
                        <a:srgbClr val="053A3A">
                          <a:alpha val="57000"/>
                        </a:srgbClr>
                      </a:outerShdw>
                    </a:effectLst>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标准化</a:t>
                </a:r>
              </a:p>
            </p:txBody>
          </p:sp>
        </p:grpSp>
      </p:grpSp>
      <p:grpSp>
        <p:nvGrpSpPr>
          <p:cNvPr id="22" name="组合 21"/>
          <p:cNvGrpSpPr/>
          <p:nvPr/>
        </p:nvGrpSpPr>
        <p:grpSpPr>
          <a:xfrm>
            <a:off x="833755" y="3560445"/>
            <a:ext cx="5006340" cy="2708910"/>
            <a:chOff x="1313" y="1196"/>
            <a:chExt cx="7884" cy="4266"/>
          </a:xfrm>
        </p:grpSpPr>
        <p:sp>
          <p:nvSpPr>
            <p:cNvPr id="24" name="文本框 278"/>
            <p:cNvSpPr txBox="1"/>
            <p:nvPr/>
          </p:nvSpPr>
          <p:spPr>
            <a:xfrm>
              <a:off x="4053" y="1196"/>
              <a:ext cx="2478" cy="208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fontAlgn="ctr">
                <a:lnSpc>
                  <a:spcPct val="100000"/>
                </a:lnSpc>
                <a:buNone/>
              </a:pPr>
              <a:r>
                <a:rPr lang="en-US" altLang="zh-CN" sz="8000" b="1" dirty="0">
                  <a:gradFill>
                    <a:gsLst>
                      <a:gs pos="0">
                        <a:srgbClr val="DEB788"/>
                      </a:gs>
                      <a:gs pos="76000">
                        <a:srgbClr val="F4E1C2">
                          <a:alpha val="0"/>
                        </a:srgbClr>
                      </a:gs>
                    </a:gsLst>
                    <a:lin ang="5400000" scaled="0"/>
                  </a:gradFill>
                  <a:uFillTx/>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03</a:t>
              </a:r>
            </a:p>
          </p:txBody>
        </p:sp>
        <p:grpSp>
          <p:nvGrpSpPr>
            <p:cNvPr id="25" name="组合 24"/>
            <p:cNvGrpSpPr/>
            <p:nvPr/>
          </p:nvGrpSpPr>
          <p:grpSpPr>
            <a:xfrm>
              <a:off x="1388" y="2779"/>
              <a:ext cx="7809" cy="2683"/>
              <a:chOff x="10349" y="2515"/>
              <a:chExt cx="2773" cy="2773"/>
            </a:xfrm>
          </p:grpSpPr>
          <p:sp>
            <p:nvSpPr>
              <p:cNvPr id="29" name="圆角矩形 28"/>
              <p:cNvSpPr/>
              <p:nvPr/>
            </p:nvSpPr>
            <p:spPr>
              <a:xfrm>
                <a:off x="10349" y="2515"/>
                <a:ext cx="2773" cy="2773"/>
              </a:xfrm>
              <a:prstGeom prst="roundRect">
                <a:avLst>
                  <a:gd name="adj" fmla="val 10926"/>
                </a:avLst>
              </a:prstGeom>
              <a:gradFill>
                <a:gsLst>
                  <a:gs pos="2000">
                    <a:srgbClr val="096A69"/>
                  </a:gs>
                  <a:gs pos="57000">
                    <a:srgbClr val="053A3A"/>
                  </a:gs>
                </a:gsLst>
                <a:lin ang="2700000" scaled="0"/>
              </a:gradFill>
              <a:ln>
                <a:noFill/>
              </a:ln>
              <a:effectLst>
                <a:outerShdw blurRad="266700" dist="2286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31" name="圆角矩形 30"/>
              <p:cNvSpPr/>
              <p:nvPr/>
            </p:nvSpPr>
            <p:spPr>
              <a:xfrm>
                <a:off x="10349" y="2515"/>
                <a:ext cx="2773" cy="2773"/>
              </a:xfrm>
              <a:prstGeom prst="roundRect">
                <a:avLst>
                  <a:gd name="adj" fmla="val 10926"/>
                </a:avLst>
              </a:prstGeom>
              <a:gradFill>
                <a:gsLst>
                  <a:gs pos="2000">
                    <a:srgbClr val="096A69"/>
                  </a:gs>
                  <a:gs pos="57000">
                    <a:srgbClr val="053A3A"/>
                  </a:gs>
                </a:gsLst>
                <a:lin ang="2700000" scaled="0"/>
              </a:gradFill>
              <a:ln>
                <a:noFill/>
              </a:ln>
              <a:effectLst>
                <a:outerShdw blurRad="190500" dist="1524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44" name="圆角矩形 43"/>
              <p:cNvSpPr/>
              <p:nvPr/>
            </p:nvSpPr>
            <p:spPr>
              <a:xfrm>
                <a:off x="10349" y="2515"/>
                <a:ext cx="2773" cy="2773"/>
              </a:xfrm>
              <a:prstGeom prst="roundRect">
                <a:avLst>
                  <a:gd name="adj" fmla="val 10926"/>
                </a:avLst>
              </a:prstGeom>
              <a:gradFill>
                <a:gsLst>
                  <a:gs pos="100000">
                    <a:srgbClr val="096A69"/>
                  </a:gs>
                  <a:gs pos="14000">
                    <a:srgbClr val="053736"/>
                  </a:gs>
                </a:gsLst>
                <a:lin ang="2700000" scaled="0"/>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46" name="文本框 278"/>
            <p:cNvSpPr txBox="1"/>
            <p:nvPr/>
          </p:nvSpPr>
          <p:spPr>
            <a:xfrm>
              <a:off x="1313" y="2909"/>
              <a:ext cx="7850" cy="242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50000"/>
                </a:lnSpc>
                <a:buClrTx/>
                <a:buSzTx/>
                <a:buFontTx/>
              </a:pPr>
              <a:r>
                <a:rPr lang="zh-CN" altLang="en-US" sz="1600" dirty="0">
                  <a:gradFill>
                    <a:gsLst>
                      <a:gs pos="0">
                        <a:srgbClr val="DEB788"/>
                      </a:gs>
                      <a:gs pos="100000">
                        <a:srgbClr val="F4E1C2"/>
                      </a:gs>
                    </a:gsLst>
                    <a:lin ang="16200000" scaled="0"/>
                  </a:gradFill>
                  <a:effectLst>
                    <a:outerShdw blurRad="38100" dist="63500" dir="2700000" algn="tl" rotWithShape="0">
                      <a:srgbClr val="053A3A">
                        <a:alpha val="57000"/>
                      </a:srgbClr>
                    </a:outerShdw>
                  </a:effectLst>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        作为城投公司在交易所或银行间发行的标准化债券，资金主要用于地方基建设施，具有很强的政府意志。作为最安全的投资品种之一，自第一支城投债成功发行至今，发行</a:t>
              </a:r>
              <a:r>
                <a:rPr lang="en-US" altLang="zh-CN" sz="1600" dirty="0">
                  <a:gradFill>
                    <a:gsLst>
                      <a:gs pos="0">
                        <a:srgbClr val="DEB788"/>
                      </a:gs>
                      <a:gs pos="100000">
                        <a:srgbClr val="F4E1C2"/>
                      </a:gs>
                    </a:gsLst>
                    <a:lin ang="16200000" scaled="0"/>
                  </a:gradFill>
                  <a:effectLst>
                    <a:outerShdw blurRad="38100" dist="63500" dir="2700000" algn="tl" rotWithShape="0">
                      <a:srgbClr val="053A3A">
                        <a:alpha val="57000"/>
                      </a:srgbClr>
                    </a:outerShdw>
                  </a:effectLst>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28</a:t>
              </a:r>
              <a:r>
                <a:rPr lang="zh-CN" altLang="en-US" sz="1600" dirty="0">
                  <a:gradFill>
                    <a:gsLst>
                      <a:gs pos="0">
                        <a:srgbClr val="DEB788"/>
                      </a:gs>
                      <a:gs pos="100000">
                        <a:srgbClr val="F4E1C2"/>
                      </a:gs>
                    </a:gsLst>
                    <a:lin ang="16200000" scaled="0"/>
                  </a:gradFill>
                  <a:effectLst>
                    <a:outerShdw blurRad="38100" dist="63500" dir="2700000" algn="tl" rotWithShape="0">
                      <a:srgbClr val="053A3A">
                        <a:alpha val="57000"/>
                      </a:srgbClr>
                    </a:outerShdw>
                  </a:effectLst>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年来无一实质性违约。</a:t>
              </a:r>
            </a:p>
          </p:txBody>
        </p:sp>
        <p:grpSp>
          <p:nvGrpSpPr>
            <p:cNvPr id="47" name="组合 46"/>
            <p:cNvGrpSpPr/>
            <p:nvPr/>
          </p:nvGrpSpPr>
          <p:grpSpPr>
            <a:xfrm>
              <a:off x="4073" y="2415"/>
              <a:ext cx="2438" cy="728"/>
              <a:chOff x="3626" y="3537"/>
              <a:chExt cx="2438" cy="728"/>
            </a:xfrm>
          </p:grpSpPr>
          <p:grpSp>
            <p:nvGrpSpPr>
              <p:cNvPr id="48" name="组合 47"/>
              <p:cNvGrpSpPr/>
              <p:nvPr/>
            </p:nvGrpSpPr>
            <p:grpSpPr>
              <a:xfrm>
                <a:off x="3626" y="3537"/>
                <a:ext cx="2438" cy="728"/>
                <a:chOff x="3552" y="3538"/>
                <a:chExt cx="2438" cy="728"/>
              </a:xfrm>
            </p:grpSpPr>
            <p:sp>
              <p:nvSpPr>
                <p:cNvPr id="49" name="圆角矩形 48"/>
                <p:cNvSpPr/>
                <p:nvPr/>
              </p:nvSpPr>
              <p:spPr>
                <a:xfrm>
                  <a:off x="3552" y="3538"/>
                  <a:ext cx="2439" cy="728"/>
                </a:xfrm>
                <a:prstGeom prst="roundRect">
                  <a:avLst>
                    <a:gd name="adj" fmla="val 50000"/>
                  </a:avLst>
                </a:prstGeom>
                <a:gradFill>
                  <a:gsLst>
                    <a:gs pos="2000">
                      <a:srgbClr val="096A69"/>
                    </a:gs>
                    <a:gs pos="57000">
                      <a:srgbClr val="053A3A"/>
                    </a:gs>
                  </a:gsLst>
                  <a:lin ang="2700000" scaled="0"/>
                </a:gradFill>
                <a:ln>
                  <a:noFill/>
                </a:ln>
                <a:effectLst>
                  <a:outerShdw blurRad="266700" dist="381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50" name="圆角矩形 49"/>
                <p:cNvSpPr/>
                <p:nvPr/>
              </p:nvSpPr>
              <p:spPr>
                <a:xfrm>
                  <a:off x="3552" y="3538"/>
                  <a:ext cx="2439" cy="728"/>
                </a:xfrm>
                <a:prstGeom prst="roundRect">
                  <a:avLst>
                    <a:gd name="adj" fmla="val 50000"/>
                  </a:avLst>
                </a:prstGeom>
                <a:gradFill>
                  <a:gsLst>
                    <a:gs pos="2000">
                      <a:srgbClr val="096A69"/>
                    </a:gs>
                    <a:gs pos="57000">
                      <a:srgbClr val="053A3A"/>
                    </a:gs>
                  </a:gsLst>
                  <a:lin ang="2700000" scaled="0"/>
                </a:gradFill>
                <a:ln>
                  <a:noFill/>
                </a:ln>
                <a:effectLst>
                  <a:outerShdw blurRad="190500" dist="381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51" name="圆角矩形 50"/>
                <p:cNvSpPr/>
                <p:nvPr/>
              </p:nvSpPr>
              <p:spPr>
                <a:xfrm>
                  <a:off x="3552" y="3538"/>
                  <a:ext cx="2439" cy="728"/>
                </a:xfrm>
                <a:prstGeom prst="roundRect">
                  <a:avLst>
                    <a:gd name="adj" fmla="val 50000"/>
                  </a:avLst>
                </a:prstGeom>
                <a:gradFill>
                  <a:gsLst>
                    <a:gs pos="100000">
                      <a:srgbClr val="096A69"/>
                    </a:gs>
                    <a:gs pos="14000">
                      <a:srgbClr val="053736"/>
                    </a:gs>
                  </a:gsLst>
                  <a:lin ang="2700000" scaled="0"/>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52" name="文本框 51" descr="7b0a20202020227461726765744d6f64756c65223a202270726f636573734f6e6c696e65466f6e7473220a7d0a"/>
              <p:cNvSpPr txBox="1"/>
              <p:nvPr/>
            </p:nvSpPr>
            <p:spPr>
              <a:xfrm>
                <a:off x="3699" y="3538"/>
                <a:ext cx="2291" cy="725"/>
              </a:xfrm>
              <a:prstGeom prst="rect">
                <a:avLst/>
              </a:prstGeom>
              <a:noFill/>
            </p:spPr>
            <p:txBody>
              <a:bodyPr wrap="square" rtlCol="0">
                <a:spAutoFit/>
              </a:bodyPr>
              <a:lstStyle/>
              <a:p>
                <a:pPr lvl="0" algn="ctr">
                  <a:buClrTx/>
                  <a:buSzTx/>
                  <a:buFontTx/>
                </a:pPr>
                <a:r>
                  <a:rPr lang="zh-CN" altLang="en-US" sz="2400" dirty="0">
                    <a:gradFill>
                      <a:gsLst>
                        <a:gs pos="0">
                          <a:srgbClr val="DEB788"/>
                        </a:gs>
                        <a:gs pos="100000">
                          <a:srgbClr val="F4E1C2"/>
                        </a:gs>
                      </a:gsLst>
                      <a:lin ang="16200000" scaled="0"/>
                    </a:gradFill>
                    <a:effectLst>
                      <a:outerShdw blurRad="38100" dist="63500" dir="2700000" algn="tl" rotWithShape="0">
                        <a:srgbClr val="053A3A">
                          <a:alpha val="57000"/>
                        </a:srgbClr>
                      </a:outerShdw>
                    </a:effectLst>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高信用</a:t>
                </a:r>
              </a:p>
            </p:txBody>
          </p:sp>
        </p:grpSp>
      </p:grpSp>
      <p:grpSp>
        <p:nvGrpSpPr>
          <p:cNvPr id="53" name="组合 52"/>
          <p:cNvGrpSpPr/>
          <p:nvPr/>
        </p:nvGrpSpPr>
        <p:grpSpPr>
          <a:xfrm>
            <a:off x="6351905" y="3529330"/>
            <a:ext cx="5064760" cy="2708910"/>
            <a:chOff x="1386" y="1196"/>
            <a:chExt cx="7976" cy="4266"/>
          </a:xfrm>
        </p:grpSpPr>
        <p:sp>
          <p:nvSpPr>
            <p:cNvPr id="54" name="文本框 278"/>
            <p:cNvSpPr txBox="1"/>
            <p:nvPr/>
          </p:nvSpPr>
          <p:spPr>
            <a:xfrm>
              <a:off x="4053" y="1196"/>
              <a:ext cx="2478" cy="208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fontAlgn="ctr">
                <a:lnSpc>
                  <a:spcPct val="100000"/>
                </a:lnSpc>
                <a:buNone/>
              </a:pPr>
              <a:r>
                <a:rPr lang="en-US" altLang="zh-CN" sz="8000" b="1" dirty="0">
                  <a:gradFill>
                    <a:gsLst>
                      <a:gs pos="0">
                        <a:srgbClr val="DEB788"/>
                      </a:gs>
                      <a:gs pos="76000">
                        <a:srgbClr val="F4E1C2">
                          <a:alpha val="0"/>
                        </a:srgbClr>
                      </a:gs>
                    </a:gsLst>
                    <a:lin ang="5400000" scaled="0"/>
                  </a:gradFill>
                  <a:uFillTx/>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04</a:t>
              </a:r>
            </a:p>
          </p:txBody>
        </p:sp>
        <p:grpSp>
          <p:nvGrpSpPr>
            <p:cNvPr id="55" name="组合 54"/>
            <p:cNvGrpSpPr/>
            <p:nvPr/>
          </p:nvGrpSpPr>
          <p:grpSpPr>
            <a:xfrm>
              <a:off x="1388" y="2779"/>
              <a:ext cx="7809" cy="2683"/>
              <a:chOff x="10349" y="2515"/>
              <a:chExt cx="2773" cy="2773"/>
            </a:xfrm>
          </p:grpSpPr>
          <p:sp>
            <p:nvSpPr>
              <p:cNvPr id="56" name="圆角矩形 55"/>
              <p:cNvSpPr/>
              <p:nvPr/>
            </p:nvSpPr>
            <p:spPr>
              <a:xfrm>
                <a:off x="10349" y="2515"/>
                <a:ext cx="2773" cy="2773"/>
              </a:xfrm>
              <a:prstGeom prst="roundRect">
                <a:avLst>
                  <a:gd name="adj" fmla="val 10926"/>
                </a:avLst>
              </a:prstGeom>
              <a:gradFill>
                <a:gsLst>
                  <a:gs pos="2000">
                    <a:srgbClr val="096A69"/>
                  </a:gs>
                  <a:gs pos="57000">
                    <a:srgbClr val="053A3A"/>
                  </a:gs>
                </a:gsLst>
                <a:lin ang="2700000" scaled="0"/>
              </a:gradFill>
              <a:ln>
                <a:noFill/>
              </a:ln>
              <a:effectLst>
                <a:outerShdw blurRad="266700" dist="2286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57" name="圆角矩形 56"/>
              <p:cNvSpPr/>
              <p:nvPr/>
            </p:nvSpPr>
            <p:spPr>
              <a:xfrm>
                <a:off x="10349" y="2515"/>
                <a:ext cx="2773" cy="2773"/>
              </a:xfrm>
              <a:prstGeom prst="roundRect">
                <a:avLst>
                  <a:gd name="adj" fmla="val 10926"/>
                </a:avLst>
              </a:prstGeom>
              <a:gradFill>
                <a:gsLst>
                  <a:gs pos="2000">
                    <a:srgbClr val="096A69"/>
                  </a:gs>
                  <a:gs pos="57000">
                    <a:srgbClr val="053A3A"/>
                  </a:gs>
                </a:gsLst>
                <a:lin ang="2700000" scaled="0"/>
              </a:gradFill>
              <a:ln>
                <a:noFill/>
              </a:ln>
              <a:effectLst>
                <a:outerShdw blurRad="190500" dist="1524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58" name="圆角矩形 57"/>
              <p:cNvSpPr/>
              <p:nvPr/>
            </p:nvSpPr>
            <p:spPr>
              <a:xfrm>
                <a:off x="10349" y="2515"/>
                <a:ext cx="2773" cy="2773"/>
              </a:xfrm>
              <a:prstGeom prst="roundRect">
                <a:avLst>
                  <a:gd name="adj" fmla="val 10926"/>
                </a:avLst>
              </a:prstGeom>
              <a:gradFill>
                <a:gsLst>
                  <a:gs pos="100000">
                    <a:srgbClr val="096A69"/>
                  </a:gs>
                  <a:gs pos="14000">
                    <a:srgbClr val="053736"/>
                  </a:gs>
                </a:gsLst>
                <a:lin ang="2700000" scaled="0"/>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59" name="文本框 278"/>
            <p:cNvSpPr txBox="1"/>
            <p:nvPr/>
          </p:nvSpPr>
          <p:spPr>
            <a:xfrm>
              <a:off x="1386" y="2909"/>
              <a:ext cx="7976" cy="242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50000"/>
                </a:lnSpc>
                <a:buClrTx/>
                <a:buSzTx/>
                <a:buFontTx/>
              </a:pPr>
              <a:r>
                <a:rPr lang="zh-CN" altLang="en-US" sz="1600" dirty="0">
                  <a:gradFill>
                    <a:gsLst>
                      <a:gs pos="0">
                        <a:srgbClr val="DEB788"/>
                      </a:gs>
                      <a:gs pos="100000">
                        <a:srgbClr val="F4E1C2"/>
                      </a:gs>
                    </a:gsLst>
                    <a:lin ang="16200000" scaled="0"/>
                  </a:gradFill>
                  <a:effectLst>
                    <a:outerShdw blurRad="38100" dist="63500" dir="2700000" algn="tl" rotWithShape="0">
                      <a:srgbClr val="053A3A">
                        <a:alpha val="57000"/>
                      </a:srgbClr>
                    </a:outerShdw>
                  </a:effectLst>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        证券市场监管机构主要包括国务院证券监督管理机构、中国证券监督管理委员会等。证券市场监管机构由国家或者政府组建，该机构主要职责是制定管理证券市场的相关规章与制度，从而维持公平而有序的证券市场。</a:t>
              </a:r>
            </a:p>
          </p:txBody>
        </p:sp>
        <p:grpSp>
          <p:nvGrpSpPr>
            <p:cNvPr id="60" name="组合 59"/>
            <p:cNvGrpSpPr/>
            <p:nvPr/>
          </p:nvGrpSpPr>
          <p:grpSpPr>
            <a:xfrm>
              <a:off x="4073" y="2415"/>
              <a:ext cx="2438" cy="728"/>
              <a:chOff x="3626" y="3537"/>
              <a:chExt cx="2438" cy="728"/>
            </a:xfrm>
          </p:grpSpPr>
          <p:grpSp>
            <p:nvGrpSpPr>
              <p:cNvPr id="61" name="组合 60"/>
              <p:cNvGrpSpPr/>
              <p:nvPr/>
            </p:nvGrpSpPr>
            <p:grpSpPr>
              <a:xfrm>
                <a:off x="3626" y="3537"/>
                <a:ext cx="2438" cy="728"/>
                <a:chOff x="3552" y="3538"/>
                <a:chExt cx="2438" cy="728"/>
              </a:xfrm>
            </p:grpSpPr>
            <p:sp>
              <p:nvSpPr>
                <p:cNvPr id="62" name="圆角矩形 61"/>
                <p:cNvSpPr/>
                <p:nvPr/>
              </p:nvSpPr>
              <p:spPr>
                <a:xfrm>
                  <a:off x="3552" y="3538"/>
                  <a:ext cx="2439" cy="728"/>
                </a:xfrm>
                <a:prstGeom prst="roundRect">
                  <a:avLst>
                    <a:gd name="adj" fmla="val 50000"/>
                  </a:avLst>
                </a:prstGeom>
                <a:gradFill>
                  <a:gsLst>
                    <a:gs pos="2000">
                      <a:srgbClr val="096A69"/>
                    </a:gs>
                    <a:gs pos="57000">
                      <a:srgbClr val="053A3A"/>
                    </a:gs>
                  </a:gsLst>
                  <a:lin ang="2700000" scaled="0"/>
                </a:gradFill>
                <a:ln>
                  <a:noFill/>
                </a:ln>
                <a:effectLst>
                  <a:outerShdw blurRad="266700" dist="381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63" name="圆角矩形 62"/>
                <p:cNvSpPr/>
                <p:nvPr/>
              </p:nvSpPr>
              <p:spPr>
                <a:xfrm>
                  <a:off x="3552" y="3538"/>
                  <a:ext cx="2439" cy="728"/>
                </a:xfrm>
                <a:prstGeom prst="roundRect">
                  <a:avLst>
                    <a:gd name="adj" fmla="val 50000"/>
                  </a:avLst>
                </a:prstGeom>
                <a:gradFill>
                  <a:gsLst>
                    <a:gs pos="2000">
                      <a:srgbClr val="096A69"/>
                    </a:gs>
                    <a:gs pos="57000">
                      <a:srgbClr val="053A3A"/>
                    </a:gs>
                  </a:gsLst>
                  <a:lin ang="2700000" scaled="0"/>
                </a:gradFill>
                <a:ln>
                  <a:noFill/>
                </a:ln>
                <a:effectLst>
                  <a:outerShdw blurRad="190500" dist="381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64" name="圆角矩形 63"/>
                <p:cNvSpPr/>
                <p:nvPr/>
              </p:nvSpPr>
              <p:spPr>
                <a:xfrm>
                  <a:off x="3552" y="3538"/>
                  <a:ext cx="2439" cy="728"/>
                </a:xfrm>
                <a:prstGeom prst="roundRect">
                  <a:avLst>
                    <a:gd name="adj" fmla="val 50000"/>
                  </a:avLst>
                </a:prstGeom>
                <a:gradFill>
                  <a:gsLst>
                    <a:gs pos="100000">
                      <a:srgbClr val="096A69"/>
                    </a:gs>
                    <a:gs pos="14000">
                      <a:srgbClr val="053736"/>
                    </a:gs>
                  </a:gsLst>
                  <a:lin ang="2700000" scaled="0"/>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65" name="文本框 64" descr="7b0a20202020227461726765744d6f64756c65223a202270726f636573734f6e6c696e65466f6e7473220a7d0a"/>
              <p:cNvSpPr txBox="1"/>
              <p:nvPr/>
            </p:nvSpPr>
            <p:spPr>
              <a:xfrm>
                <a:off x="3699" y="3538"/>
                <a:ext cx="2291" cy="725"/>
              </a:xfrm>
              <a:prstGeom prst="rect">
                <a:avLst/>
              </a:prstGeom>
              <a:noFill/>
            </p:spPr>
            <p:txBody>
              <a:bodyPr wrap="square" rtlCol="0">
                <a:spAutoFit/>
              </a:bodyPr>
              <a:lstStyle/>
              <a:p>
                <a:pPr lvl="0" algn="ctr">
                  <a:buClrTx/>
                  <a:buSzTx/>
                  <a:buFontTx/>
                </a:pPr>
                <a:r>
                  <a:rPr lang="zh-CN" altLang="en-US" sz="2400" dirty="0">
                    <a:gradFill>
                      <a:gsLst>
                        <a:gs pos="0">
                          <a:srgbClr val="DEB788"/>
                        </a:gs>
                        <a:gs pos="100000">
                          <a:srgbClr val="F4E1C2"/>
                        </a:gs>
                      </a:gsLst>
                      <a:lin ang="16200000" scaled="0"/>
                    </a:gradFill>
                    <a:effectLst>
                      <a:outerShdw blurRad="38100" dist="63500" dir="2700000" algn="tl" rotWithShape="0">
                        <a:srgbClr val="053A3A">
                          <a:alpha val="57000"/>
                        </a:srgbClr>
                      </a:outerShdw>
                    </a:effectLst>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强监管</a:t>
                </a:r>
              </a:p>
            </p:txBody>
          </p:sp>
        </p:grpSp>
      </p:grpSp>
      <p:sp>
        <p:nvSpPr>
          <p:cNvPr id="67" name="文本框 278">
            <a:extLst>
              <a:ext uri="{FF2B5EF4-FFF2-40B4-BE49-F238E27FC236}">
                <a16:creationId xmlns:a16="http://schemas.microsoft.com/office/drawing/2014/main" id="{FC6E4FC4-352B-4551-AD2B-C9E5B20F2E10}"/>
              </a:ext>
            </a:extLst>
          </p:cNvPr>
          <p:cNvSpPr txBox="1"/>
          <p:nvPr/>
        </p:nvSpPr>
        <p:spPr>
          <a:xfrm>
            <a:off x="282666" y="748789"/>
            <a:ext cx="3804512"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r>
              <a:rPr lang="zh-CN" altLang="en-US" sz="2800" b="1" dirty="0">
                <a:solidFill>
                  <a:srgbClr val="D2AC64"/>
                </a:solidFill>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城投债优势</a:t>
            </a: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0" y="1959610"/>
            <a:ext cx="12192000" cy="2978150"/>
            <a:chOff x="0" y="3086"/>
            <a:chExt cx="19200" cy="4690"/>
          </a:xfrm>
          <a:effectLst>
            <a:outerShdw blurRad="266700" dist="228600" sx="102000" sy="102000" algn="ctr" rotWithShape="0">
              <a:prstClr val="black">
                <a:alpha val="25000"/>
              </a:prstClr>
            </a:outerShdw>
          </a:effectLst>
        </p:grpSpPr>
        <p:pic>
          <p:nvPicPr>
            <p:cNvPr id="11" name="图片 10" descr="daniele-levis-pelusi-88q5y8oHQto-unsplash"/>
            <p:cNvPicPr>
              <a:picLocks noChangeAspect="1"/>
            </p:cNvPicPr>
            <p:nvPr/>
          </p:nvPicPr>
          <p:blipFill>
            <a:blip r:embed="rId3"/>
            <a:srcRect t="624" b="56582"/>
            <a:stretch>
              <a:fillRect/>
            </a:stretch>
          </p:blipFill>
          <p:spPr>
            <a:xfrm>
              <a:off x="0" y="3213"/>
              <a:ext cx="19194" cy="4436"/>
            </a:xfrm>
            <a:prstGeom prst="rect">
              <a:avLst/>
            </a:prstGeom>
          </p:spPr>
        </p:pic>
        <p:grpSp>
          <p:nvGrpSpPr>
            <p:cNvPr id="14" name="组合 13"/>
            <p:cNvGrpSpPr/>
            <p:nvPr/>
          </p:nvGrpSpPr>
          <p:grpSpPr>
            <a:xfrm>
              <a:off x="0" y="3086"/>
              <a:ext cx="19201" cy="4691"/>
              <a:chOff x="1393" y="857"/>
              <a:chExt cx="16430" cy="4691"/>
            </a:xfrm>
          </p:grpSpPr>
          <p:sp>
            <p:nvSpPr>
              <p:cNvPr id="15" name="矩形 14"/>
              <p:cNvSpPr/>
              <p:nvPr/>
            </p:nvSpPr>
            <p:spPr>
              <a:xfrm>
                <a:off x="1399" y="983"/>
                <a:ext cx="16424" cy="4437"/>
              </a:xfrm>
              <a:prstGeom prst="rect">
                <a:avLst/>
              </a:prstGeom>
              <a:gradFill>
                <a:gsLst>
                  <a:gs pos="91000">
                    <a:srgbClr val="074646">
                      <a:alpha val="45000"/>
                    </a:srgbClr>
                  </a:gs>
                  <a:gs pos="7000">
                    <a:srgbClr val="053A3A">
                      <a:alpha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16" name="矩形 15"/>
              <p:cNvSpPr/>
              <p:nvPr/>
            </p:nvSpPr>
            <p:spPr>
              <a:xfrm>
                <a:off x="1393" y="5420"/>
                <a:ext cx="16424" cy="128"/>
              </a:xfrm>
              <a:prstGeom prst="rect">
                <a:avLst/>
              </a:prstGeom>
              <a:gradFill>
                <a:gsLst>
                  <a:gs pos="91000">
                    <a:srgbClr val="F4E1C2"/>
                  </a:gs>
                  <a:gs pos="7000">
                    <a:srgbClr val="DEB78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17" name="矩形 16"/>
              <p:cNvSpPr/>
              <p:nvPr/>
            </p:nvSpPr>
            <p:spPr>
              <a:xfrm>
                <a:off x="1393" y="857"/>
                <a:ext cx="16424" cy="128"/>
              </a:xfrm>
              <a:prstGeom prst="rect">
                <a:avLst/>
              </a:prstGeom>
              <a:gradFill>
                <a:gsLst>
                  <a:gs pos="91000">
                    <a:srgbClr val="F4E1C2"/>
                  </a:gs>
                  <a:gs pos="7000">
                    <a:srgbClr val="DEB788"/>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grpSp>
      <p:grpSp>
        <p:nvGrpSpPr>
          <p:cNvPr id="29" name="组合 28"/>
          <p:cNvGrpSpPr/>
          <p:nvPr/>
        </p:nvGrpSpPr>
        <p:grpSpPr>
          <a:xfrm>
            <a:off x="3649980" y="2498408"/>
            <a:ext cx="4818380" cy="1901190"/>
            <a:chOff x="2149" y="1704"/>
            <a:chExt cx="7588" cy="2994"/>
          </a:xfrm>
        </p:grpSpPr>
        <p:sp>
          <p:nvSpPr>
            <p:cNvPr id="20" name="文本框 19"/>
            <p:cNvSpPr txBox="1"/>
            <p:nvPr/>
          </p:nvSpPr>
          <p:spPr>
            <a:xfrm>
              <a:off x="4569" y="2412"/>
              <a:ext cx="5168" cy="1743"/>
            </a:xfrm>
            <a:prstGeom prst="rect">
              <a:avLst/>
            </a:prstGeom>
            <a:noFill/>
          </p:spPr>
          <p:txBody>
            <a:bodyPr vert="horz" wrap="none" rtlCol="0">
              <a:spAutoFit/>
            </a:bodyPr>
            <a:lstStyle/>
            <a:p>
              <a:pPr lvl="0"/>
              <a:r>
                <a:rPr lang="zh-CN" altLang="en-US" sz="6600" spc="-500" dirty="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投资理念</a:t>
              </a:r>
            </a:p>
          </p:txBody>
        </p:sp>
        <p:grpSp>
          <p:nvGrpSpPr>
            <p:cNvPr id="32" name="组合 31"/>
            <p:cNvGrpSpPr/>
            <p:nvPr/>
          </p:nvGrpSpPr>
          <p:grpSpPr>
            <a:xfrm>
              <a:off x="2149" y="1704"/>
              <a:ext cx="2192" cy="2994"/>
              <a:chOff x="6040" y="1952"/>
              <a:chExt cx="1638" cy="2237"/>
            </a:xfrm>
          </p:grpSpPr>
          <p:grpSp>
            <p:nvGrpSpPr>
              <p:cNvPr id="35" name="组合 34"/>
              <p:cNvGrpSpPr/>
              <p:nvPr/>
            </p:nvGrpSpPr>
            <p:grpSpPr>
              <a:xfrm>
                <a:off x="6040" y="2551"/>
                <a:ext cx="1638" cy="1638"/>
                <a:chOff x="5449" y="5081"/>
                <a:chExt cx="1638" cy="1638"/>
              </a:xfrm>
            </p:grpSpPr>
            <p:sp>
              <p:nvSpPr>
                <p:cNvPr id="36" name="椭圆 35"/>
                <p:cNvSpPr/>
                <p:nvPr/>
              </p:nvSpPr>
              <p:spPr>
                <a:xfrm>
                  <a:off x="5449" y="5081"/>
                  <a:ext cx="1639" cy="1639"/>
                </a:xfrm>
                <a:prstGeom prst="ellipse">
                  <a:avLst/>
                </a:prstGeom>
                <a:gradFill>
                  <a:gsLst>
                    <a:gs pos="0">
                      <a:srgbClr val="096A69"/>
                    </a:gs>
                    <a:gs pos="79000">
                      <a:srgbClr val="053A3A"/>
                    </a:gs>
                  </a:gsLst>
                  <a:lin ang="2700000" scaled="0"/>
                </a:gradFill>
                <a:ln>
                  <a:noFill/>
                </a:ln>
                <a:effectLst>
                  <a:innerShdw blurRad="114300" dist="76200" dir="13500000">
                    <a:srgbClr val="11201D">
                      <a:alpha val="72000"/>
                    </a:srgb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37" name="椭圆 36"/>
                <p:cNvSpPr/>
                <p:nvPr/>
              </p:nvSpPr>
              <p:spPr>
                <a:xfrm>
                  <a:off x="5449" y="5081"/>
                  <a:ext cx="1639" cy="1639"/>
                </a:xfrm>
                <a:prstGeom prst="ellipse">
                  <a:avLst/>
                </a:prstGeom>
                <a:gradFill>
                  <a:gsLst>
                    <a:gs pos="57000">
                      <a:srgbClr val="032121">
                        <a:alpha val="0"/>
                      </a:srgbClr>
                    </a:gs>
                    <a:gs pos="88000">
                      <a:srgbClr val="032121">
                        <a:alpha val="51000"/>
                      </a:srgbClr>
                    </a:gs>
                  </a:gsLst>
                  <a:path path="circle">
                    <a:fillToRect l="50000" t="50000" r="50000" b="50000"/>
                  </a:path>
                  <a:tileRect/>
                </a:gradFill>
                <a:ln w="222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grpSp>
            <p:nvGrpSpPr>
              <p:cNvPr id="38" name="组合 37"/>
              <p:cNvGrpSpPr/>
              <p:nvPr/>
            </p:nvGrpSpPr>
            <p:grpSpPr>
              <a:xfrm>
                <a:off x="6040" y="1952"/>
                <a:ext cx="1638" cy="1707"/>
                <a:chOff x="5855" y="1952"/>
                <a:chExt cx="1638" cy="1707"/>
              </a:xfrm>
            </p:grpSpPr>
            <p:grpSp>
              <p:nvGrpSpPr>
                <p:cNvPr id="39" name="组合 38"/>
                <p:cNvGrpSpPr/>
                <p:nvPr/>
              </p:nvGrpSpPr>
              <p:grpSpPr>
                <a:xfrm>
                  <a:off x="5855" y="2021"/>
                  <a:ext cx="1638" cy="1638"/>
                  <a:chOff x="4875" y="5420"/>
                  <a:chExt cx="1638" cy="1638"/>
                </a:xfrm>
              </p:grpSpPr>
              <p:sp>
                <p:nvSpPr>
                  <p:cNvPr id="40" name="椭圆 39"/>
                  <p:cNvSpPr/>
                  <p:nvPr/>
                </p:nvSpPr>
                <p:spPr>
                  <a:xfrm>
                    <a:off x="4875" y="5420"/>
                    <a:ext cx="1639" cy="1639"/>
                  </a:xfrm>
                  <a:prstGeom prst="ellipse">
                    <a:avLst/>
                  </a:prstGeom>
                  <a:gradFill>
                    <a:gsLst>
                      <a:gs pos="2000">
                        <a:srgbClr val="096A69"/>
                      </a:gs>
                      <a:gs pos="57000">
                        <a:srgbClr val="053A3A"/>
                      </a:gs>
                    </a:gsLst>
                    <a:lin ang="2700000" scaled="0"/>
                  </a:gradFill>
                  <a:ln>
                    <a:noFill/>
                  </a:ln>
                  <a:effectLst>
                    <a:outerShdw blurRad="266700" dist="2286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41" name="椭圆 40"/>
                  <p:cNvSpPr/>
                  <p:nvPr/>
                </p:nvSpPr>
                <p:spPr>
                  <a:xfrm>
                    <a:off x="4875" y="5420"/>
                    <a:ext cx="1639" cy="1639"/>
                  </a:xfrm>
                  <a:prstGeom prst="ellipse">
                    <a:avLst/>
                  </a:prstGeom>
                  <a:gradFill>
                    <a:gsLst>
                      <a:gs pos="2000">
                        <a:srgbClr val="096A69"/>
                      </a:gs>
                      <a:gs pos="57000">
                        <a:srgbClr val="053A3A"/>
                      </a:gs>
                    </a:gsLst>
                    <a:lin ang="2700000" scaled="0"/>
                  </a:gradFill>
                  <a:ln>
                    <a:noFill/>
                  </a:ln>
                  <a:effectLst>
                    <a:outerShdw blurRad="190500" dist="1524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42" name="椭圆 41"/>
                  <p:cNvSpPr/>
                  <p:nvPr/>
                </p:nvSpPr>
                <p:spPr>
                  <a:xfrm>
                    <a:off x="4875" y="5420"/>
                    <a:ext cx="1639" cy="1639"/>
                  </a:xfrm>
                  <a:prstGeom prst="ellipse">
                    <a:avLst/>
                  </a:prstGeom>
                  <a:gradFill>
                    <a:gsLst>
                      <a:gs pos="100000">
                        <a:srgbClr val="096A69"/>
                      </a:gs>
                      <a:gs pos="14000">
                        <a:srgbClr val="053736"/>
                      </a:gs>
                    </a:gsLst>
                    <a:lin ang="2700000" scaled="0"/>
                  </a:gradFill>
                  <a:ln w="222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43" name="文本框 42"/>
                <p:cNvSpPr txBox="1"/>
                <p:nvPr/>
              </p:nvSpPr>
              <p:spPr>
                <a:xfrm>
                  <a:off x="5872" y="1952"/>
                  <a:ext cx="1508" cy="1701"/>
                </a:xfrm>
                <a:prstGeom prst="rect">
                  <a:avLst/>
                </a:prstGeom>
                <a:noFill/>
              </p:spPr>
              <p:txBody>
                <a:bodyPr vert="horz" wrap="square" rtlCol="0">
                  <a:spAutoFit/>
                </a:bodyPr>
                <a:lstStyle/>
                <a:p>
                  <a:pPr lvl="0" algn="ctr">
                    <a:buClrTx/>
                    <a:buSzTx/>
                    <a:buFontTx/>
                  </a:pPr>
                  <a:r>
                    <a:rPr lang="zh-CN" altLang="en-US" sz="8800" spc="-500" dirty="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叁</a:t>
                  </a:r>
                </a:p>
              </p:txBody>
            </p:sp>
          </p:grpSp>
        </p:grpSp>
      </p:gr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0" y="0"/>
            <a:ext cx="12193270" cy="964565"/>
            <a:chOff x="0" y="126"/>
            <a:chExt cx="19202" cy="1519"/>
          </a:xfrm>
          <a:effectLst>
            <a:outerShdw blurRad="266700" dist="228600" sx="102000" sy="102000" algn="ctr" rotWithShape="0">
              <a:prstClr val="black">
                <a:alpha val="25000"/>
              </a:prstClr>
            </a:outerShdw>
          </a:effectLst>
        </p:grpSpPr>
        <p:pic>
          <p:nvPicPr>
            <p:cNvPr id="17" name="图片 16" descr="daniele-levis-pelusi-88q5y8oHQto-unsplash"/>
            <p:cNvPicPr>
              <a:picLocks noChangeAspect="1"/>
            </p:cNvPicPr>
            <p:nvPr/>
          </p:nvPicPr>
          <p:blipFill>
            <a:blip r:embed="rId3"/>
            <a:srcRect t="624" b="85957"/>
            <a:stretch>
              <a:fillRect/>
            </a:stretch>
          </p:blipFill>
          <p:spPr>
            <a:xfrm>
              <a:off x="0" y="127"/>
              <a:ext cx="19200" cy="1391"/>
            </a:xfrm>
            <a:prstGeom prst="rect">
              <a:avLst/>
            </a:prstGeom>
          </p:spPr>
        </p:pic>
        <p:sp>
          <p:nvSpPr>
            <p:cNvPr id="19" name="矩形 18"/>
            <p:cNvSpPr/>
            <p:nvPr/>
          </p:nvSpPr>
          <p:spPr>
            <a:xfrm>
              <a:off x="0" y="126"/>
              <a:ext cx="19202" cy="1393"/>
            </a:xfrm>
            <a:prstGeom prst="rect">
              <a:avLst/>
            </a:prstGeom>
            <a:gradFill>
              <a:gsLst>
                <a:gs pos="91000">
                  <a:srgbClr val="074646">
                    <a:alpha val="45000"/>
                  </a:srgbClr>
                </a:gs>
                <a:gs pos="7000">
                  <a:srgbClr val="053A3A">
                    <a:alpha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20" name="矩形 19"/>
            <p:cNvSpPr/>
            <p:nvPr/>
          </p:nvSpPr>
          <p:spPr>
            <a:xfrm>
              <a:off x="0" y="1517"/>
              <a:ext cx="19202" cy="128"/>
            </a:xfrm>
            <a:prstGeom prst="rect">
              <a:avLst/>
            </a:prstGeom>
            <a:gradFill>
              <a:gsLst>
                <a:gs pos="91000">
                  <a:srgbClr val="F4E1C2"/>
                </a:gs>
                <a:gs pos="7000">
                  <a:srgbClr val="DEB78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14" name="文本框 13"/>
          <p:cNvSpPr txBox="1"/>
          <p:nvPr/>
        </p:nvSpPr>
        <p:spPr>
          <a:xfrm>
            <a:off x="753870" y="192140"/>
            <a:ext cx="1766570" cy="522147"/>
          </a:xfrm>
          <a:prstGeom prst="rect">
            <a:avLst/>
          </a:prstGeom>
          <a:noFill/>
        </p:spPr>
        <p:txBody>
          <a:bodyPr vert="horz" wrap="square" rtlCol="0">
            <a:spAutoFit/>
          </a:bodyPr>
          <a:lstStyle/>
          <a:p>
            <a:pPr lvl="0" algn="l">
              <a:buClrTx/>
              <a:buSzTx/>
              <a:buFontTx/>
            </a:pPr>
            <a:r>
              <a:rPr lang="zh-CN" altLang="en-US" sz="2800" spc="-200" dirty="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投资理念</a:t>
            </a:r>
          </a:p>
        </p:txBody>
      </p:sp>
      <p:grpSp>
        <p:nvGrpSpPr>
          <p:cNvPr id="32" name="组合 31"/>
          <p:cNvGrpSpPr/>
          <p:nvPr/>
        </p:nvGrpSpPr>
        <p:grpSpPr>
          <a:xfrm>
            <a:off x="150133" y="16342"/>
            <a:ext cx="575672" cy="802808"/>
            <a:chOff x="5955" y="1787"/>
            <a:chExt cx="1723" cy="2402"/>
          </a:xfrm>
        </p:grpSpPr>
        <p:grpSp>
          <p:nvGrpSpPr>
            <p:cNvPr id="35" name="组合 34"/>
            <p:cNvGrpSpPr/>
            <p:nvPr/>
          </p:nvGrpSpPr>
          <p:grpSpPr>
            <a:xfrm>
              <a:off x="6040" y="2551"/>
              <a:ext cx="1638" cy="1638"/>
              <a:chOff x="5449" y="5081"/>
              <a:chExt cx="1638" cy="1638"/>
            </a:xfrm>
          </p:grpSpPr>
          <p:sp>
            <p:nvSpPr>
              <p:cNvPr id="36" name="椭圆 35"/>
              <p:cNvSpPr/>
              <p:nvPr/>
            </p:nvSpPr>
            <p:spPr>
              <a:xfrm>
                <a:off x="5449" y="5081"/>
                <a:ext cx="1639" cy="1639"/>
              </a:xfrm>
              <a:prstGeom prst="ellipse">
                <a:avLst/>
              </a:prstGeom>
              <a:gradFill>
                <a:gsLst>
                  <a:gs pos="0">
                    <a:srgbClr val="096A69"/>
                  </a:gs>
                  <a:gs pos="79000">
                    <a:srgbClr val="053A3A"/>
                  </a:gs>
                </a:gsLst>
                <a:lin ang="2700000" scaled="0"/>
              </a:gradFill>
              <a:ln>
                <a:noFill/>
              </a:ln>
              <a:effectLst>
                <a:innerShdw blurRad="114300" dist="76200" dir="13500000">
                  <a:srgbClr val="11201D">
                    <a:alpha val="72000"/>
                  </a:srgb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37" name="椭圆 36"/>
              <p:cNvSpPr/>
              <p:nvPr/>
            </p:nvSpPr>
            <p:spPr>
              <a:xfrm>
                <a:off x="5449" y="5081"/>
                <a:ext cx="1639" cy="1639"/>
              </a:xfrm>
              <a:prstGeom prst="ellipse">
                <a:avLst/>
              </a:prstGeom>
              <a:gradFill>
                <a:gsLst>
                  <a:gs pos="57000">
                    <a:srgbClr val="032121">
                      <a:alpha val="0"/>
                    </a:srgbClr>
                  </a:gs>
                  <a:gs pos="88000">
                    <a:srgbClr val="032121">
                      <a:alpha val="51000"/>
                    </a:srgbClr>
                  </a:gs>
                </a:gsLst>
                <a:path path="circle">
                  <a:fillToRect l="50000" t="50000" r="50000" b="50000"/>
                </a:path>
                <a:tileRect/>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grpSp>
          <p:nvGrpSpPr>
            <p:cNvPr id="38" name="组合 37"/>
            <p:cNvGrpSpPr/>
            <p:nvPr/>
          </p:nvGrpSpPr>
          <p:grpSpPr>
            <a:xfrm>
              <a:off x="5955" y="1787"/>
              <a:ext cx="1723" cy="1928"/>
              <a:chOff x="5770" y="1787"/>
              <a:chExt cx="1723" cy="1928"/>
            </a:xfrm>
          </p:grpSpPr>
          <p:grpSp>
            <p:nvGrpSpPr>
              <p:cNvPr id="39" name="组合 38"/>
              <p:cNvGrpSpPr/>
              <p:nvPr/>
            </p:nvGrpSpPr>
            <p:grpSpPr>
              <a:xfrm>
                <a:off x="5855" y="2021"/>
                <a:ext cx="1638" cy="1638"/>
                <a:chOff x="4875" y="5420"/>
                <a:chExt cx="1638" cy="1638"/>
              </a:xfrm>
            </p:grpSpPr>
            <p:sp>
              <p:nvSpPr>
                <p:cNvPr id="40" name="椭圆 39"/>
                <p:cNvSpPr/>
                <p:nvPr/>
              </p:nvSpPr>
              <p:spPr>
                <a:xfrm>
                  <a:off x="4875" y="5420"/>
                  <a:ext cx="1639" cy="1639"/>
                </a:xfrm>
                <a:prstGeom prst="ellipse">
                  <a:avLst/>
                </a:prstGeom>
                <a:gradFill>
                  <a:gsLst>
                    <a:gs pos="2000">
                      <a:srgbClr val="096A69"/>
                    </a:gs>
                    <a:gs pos="57000">
                      <a:srgbClr val="053A3A"/>
                    </a:gs>
                  </a:gsLst>
                  <a:lin ang="2700000" scaled="0"/>
                </a:gradFill>
                <a:ln>
                  <a:noFill/>
                </a:ln>
                <a:effectLst>
                  <a:outerShdw blurRad="266700" dist="2286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41" name="椭圆 40"/>
                <p:cNvSpPr/>
                <p:nvPr/>
              </p:nvSpPr>
              <p:spPr>
                <a:xfrm>
                  <a:off x="4875" y="5420"/>
                  <a:ext cx="1639" cy="1639"/>
                </a:xfrm>
                <a:prstGeom prst="ellipse">
                  <a:avLst/>
                </a:prstGeom>
                <a:gradFill>
                  <a:gsLst>
                    <a:gs pos="2000">
                      <a:srgbClr val="096A69"/>
                    </a:gs>
                    <a:gs pos="57000">
                      <a:srgbClr val="053A3A"/>
                    </a:gs>
                  </a:gsLst>
                  <a:lin ang="2700000" scaled="0"/>
                </a:gradFill>
                <a:ln>
                  <a:noFill/>
                </a:ln>
                <a:effectLst>
                  <a:outerShdw blurRad="190500" dist="1524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42" name="椭圆 41"/>
                <p:cNvSpPr/>
                <p:nvPr/>
              </p:nvSpPr>
              <p:spPr>
                <a:xfrm>
                  <a:off x="4875" y="5420"/>
                  <a:ext cx="1639" cy="1639"/>
                </a:xfrm>
                <a:prstGeom prst="ellipse">
                  <a:avLst/>
                </a:prstGeom>
                <a:gradFill>
                  <a:gsLst>
                    <a:gs pos="100000">
                      <a:srgbClr val="096A69"/>
                    </a:gs>
                    <a:gs pos="14000">
                      <a:srgbClr val="053736"/>
                    </a:gs>
                  </a:gsLst>
                  <a:lin ang="2700000" scaled="0"/>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43" name="文本框 42"/>
              <p:cNvSpPr txBox="1"/>
              <p:nvPr/>
            </p:nvSpPr>
            <p:spPr>
              <a:xfrm>
                <a:off x="5770" y="1787"/>
                <a:ext cx="1508" cy="1928"/>
              </a:xfrm>
              <a:prstGeom prst="rect">
                <a:avLst/>
              </a:prstGeom>
              <a:noFill/>
            </p:spPr>
            <p:txBody>
              <a:bodyPr vert="horz" wrap="square" rtlCol="0">
                <a:spAutoFit/>
              </a:bodyPr>
              <a:lstStyle/>
              <a:p>
                <a:pPr lvl="0" algn="ctr">
                  <a:buClrTx/>
                  <a:buSzTx/>
                  <a:buFontTx/>
                </a:pPr>
                <a:r>
                  <a:rPr lang="zh-CN" altLang="en-US" sz="3600" spc="-500" dirty="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叁</a:t>
                </a:r>
              </a:p>
            </p:txBody>
          </p:sp>
        </p:grpSp>
      </p:grpSp>
      <p:sp>
        <p:nvSpPr>
          <p:cNvPr id="116" name="文本框 278">
            <a:extLst>
              <a:ext uri="{FF2B5EF4-FFF2-40B4-BE49-F238E27FC236}">
                <a16:creationId xmlns:a16="http://schemas.microsoft.com/office/drawing/2014/main" id="{1A30BB19-C344-474F-85AC-1E8BE5324B1D}"/>
              </a:ext>
            </a:extLst>
          </p:cNvPr>
          <p:cNvSpPr txBox="1"/>
          <p:nvPr/>
        </p:nvSpPr>
        <p:spPr>
          <a:xfrm>
            <a:off x="178532" y="964476"/>
            <a:ext cx="3011235"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r>
              <a:rPr lang="zh-CN" altLang="en-US" sz="3200" b="1" dirty="0">
                <a:solidFill>
                  <a:srgbClr val="D2AC64"/>
                </a:solidFill>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宏观经济分析</a:t>
            </a:r>
          </a:p>
        </p:txBody>
      </p:sp>
      <p:sp>
        <p:nvSpPr>
          <p:cNvPr id="8" name="文本框 7">
            <a:extLst>
              <a:ext uri="{FF2B5EF4-FFF2-40B4-BE49-F238E27FC236}">
                <a16:creationId xmlns:a16="http://schemas.microsoft.com/office/drawing/2014/main" id="{439DD438-8AEA-4B9E-95BF-9A99D8E6BA4E}"/>
              </a:ext>
            </a:extLst>
          </p:cNvPr>
          <p:cNvSpPr txBox="1"/>
          <p:nvPr/>
        </p:nvSpPr>
        <p:spPr>
          <a:xfrm>
            <a:off x="287079" y="4950427"/>
            <a:ext cx="11164186" cy="1907573"/>
          </a:xfrm>
          <a:prstGeom prst="rect">
            <a:avLst/>
          </a:prstGeom>
          <a:noFill/>
        </p:spPr>
        <p:txBody>
          <a:bodyPr wrap="square" rtlCol="0">
            <a:spAutoFit/>
          </a:bodyPr>
          <a:lstStyle/>
          <a:p>
            <a:pPr>
              <a:lnSpc>
                <a:spcPct val="150000"/>
              </a:lnSpc>
            </a:pPr>
            <a:r>
              <a:rPr lang="zh-CN" altLang="en-US" sz="1600" dirty="0">
                <a:solidFill>
                  <a:srgbClr val="074646"/>
                </a:solidFill>
                <a:latin typeface="汉仪旗黑-55简" panose="00020600040101010101" charset="-128"/>
                <a:ea typeface="汉仪旗黑-55简" panose="00020600040101010101" charset="-128"/>
              </a:rPr>
              <a:t>         过去十年间，中国经济总量不断迈上新台阶，在</a:t>
            </a:r>
            <a:r>
              <a:rPr lang="en-US" altLang="zh-CN" sz="1600" dirty="0">
                <a:solidFill>
                  <a:srgbClr val="074646"/>
                </a:solidFill>
                <a:latin typeface="汉仪旗黑-55简" panose="00020600040101010101" charset="-128"/>
                <a:ea typeface="汉仪旗黑-55简" panose="00020600040101010101" charset="-128"/>
              </a:rPr>
              <a:t>2022</a:t>
            </a:r>
            <a:r>
              <a:rPr lang="zh-CN" altLang="en-US" sz="1600" dirty="0">
                <a:solidFill>
                  <a:srgbClr val="074646"/>
                </a:solidFill>
                <a:latin typeface="汉仪旗黑-55简" panose="00020600040101010101" charset="-128"/>
                <a:ea typeface="汉仪旗黑-55简" panose="00020600040101010101" charset="-128"/>
              </a:rPr>
              <a:t>年突破了</a:t>
            </a:r>
            <a:r>
              <a:rPr lang="en-US" altLang="zh-CN" sz="1600" dirty="0">
                <a:solidFill>
                  <a:srgbClr val="074646"/>
                </a:solidFill>
                <a:latin typeface="汉仪旗黑-55简" panose="00020600040101010101" charset="-128"/>
                <a:ea typeface="汉仪旗黑-55简" panose="00020600040101010101" charset="-128"/>
              </a:rPr>
              <a:t>121</a:t>
            </a:r>
            <a:r>
              <a:rPr lang="zh-CN" altLang="en-US" sz="1600" dirty="0">
                <a:solidFill>
                  <a:srgbClr val="074646"/>
                </a:solidFill>
                <a:latin typeface="汉仪旗黑-55简" panose="00020600040101010101" charset="-128"/>
                <a:ea typeface="汉仪旗黑-55简" panose="00020600040101010101" charset="-128"/>
              </a:rPr>
              <a:t>万亿元大关，成为推动世界经济增长的第一动力。值得注意的是，在</a:t>
            </a:r>
            <a:r>
              <a:rPr lang="en-US" altLang="zh-CN" sz="1600" dirty="0">
                <a:solidFill>
                  <a:srgbClr val="074646"/>
                </a:solidFill>
                <a:latin typeface="汉仪旗黑-55简" panose="00020600040101010101" charset="-128"/>
                <a:ea typeface="汉仪旗黑-55简" panose="00020600040101010101" charset="-128"/>
              </a:rPr>
              <a:t>2019</a:t>
            </a:r>
            <a:r>
              <a:rPr lang="zh-CN" altLang="en-US" sz="1600" dirty="0">
                <a:solidFill>
                  <a:srgbClr val="074646"/>
                </a:solidFill>
                <a:latin typeface="汉仪旗黑-55简" panose="00020600040101010101" charset="-128"/>
                <a:ea typeface="汉仪旗黑-55简" panose="00020600040101010101" charset="-128"/>
              </a:rPr>
              <a:t>年，伴随着新冠疫情的影响，世界经济整体下滑，我国虽然也在一定程度上受到了影响，但是在我国政府的正确领导下，</a:t>
            </a:r>
            <a:r>
              <a:rPr lang="en-US" altLang="zh-CN" sz="1600" dirty="0">
                <a:solidFill>
                  <a:srgbClr val="074646"/>
                </a:solidFill>
                <a:latin typeface="汉仪旗黑-55简" panose="00020600040101010101" charset="-128"/>
                <a:ea typeface="汉仪旗黑-55简" panose="00020600040101010101" charset="-128"/>
              </a:rPr>
              <a:t>2020</a:t>
            </a:r>
            <a:r>
              <a:rPr lang="zh-CN" altLang="en-US" sz="1600" dirty="0">
                <a:solidFill>
                  <a:srgbClr val="074646"/>
                </a:solidFill>
                <a:latin typeface="汉仪旗黑-55简" panose="00020600040101010101" charset="-128"/>
                <a:ea typeface="汉仪旗黑-55简" panose="00020600040101010101" charset="-128"/>
              </a:rPr>
              <a:t>年我国仍保持</a:t>
            </a:r>
            <a:r>
              <a:rPr lang="en-US" altLang="zh-CN" sz="1600" dirty="0">
                <a:solidFill>
                  <a:srgbClr val="074646"/>
                </a:solidFill>
                <a:latin typeface="汉仪旗黑-55简" panose="00020600040101010101" charset="-128"/>
                <a:ea typeface="汉仪旗黑-55简" panose="00020600040101010101" charset="-128"/>
              </a:rPr>
              <a:t>2.2%</a:t>
            </a:r>
            <a:r>
              <a:rPr lang="zh-CN" altLang="en-US" sz="1600" dirty="0">
                <a:solidFill>
                  <a:srgbClr val="074646"/>
                </a:solidFill>
                <a:latin typeface="汉仪旗黑-55简" panose="00020600040101010101" charset="-128"/>
                <a:ea typeface="汉仪旗黑-55简" panose="00020600040101010101" charset="-128"/>
              </a:rPr>
              <a:t>的正增长。如今，我国经济结构实现新优化，工业增加值首次超过了</a:t>
            </a:r>
            <a:r>
              <a:rPr lang="en-US" altLang="zh-CN" sz="1600" dirty="0">
                <a:solidFill>
                  <a:srgbClr val="074646"/>
                </a:solidFill>
                <a:latin typeface="汉仪旗黑-55简" panose="00020600040101010101" charset="-128"/>
                <a:ea typeface="汉仪旗黑-55简" panose="00020600040101010101" charset="-128"/>
              </a:rPr>
              <a:t>40</a:t>
            </a:r>
            <a:r>
              <a:rPr lang="zh-CN" altLang="en-US" sz="1600" dirty="0">
                <a:solidFill>
                  <a:srgbClr val="074646"/>
                </a:solidFill>
                <a:latin typeface="汉仪旗黑-55简" panose="00020600040101010101" charset="-128"/>
                <a:ea typeface="汉仪旗黑-55简" panose="00020600040101010101" charset="-128"/>
              </a:rPr>
              <a:t>万亿元；经济动能取得了新优势，中国全球创新指数排名提升到第</a:t>
            </a:r>
            <a:r>
              <a:rPr lang="en-US" altLang="zh-CN" sz="1600" dirty="0">
                <a:solidFill>
                  <a:srgbClr val="074646"/>
                </a:solidFill>
                <a:latin typeface="汉仪旗黑-55简" panose="00020600040101010101" charset="-128"/>
                <a:ea typeface="汉仪旗黑-55简" panose="00020600040101010101" charset="-128"/>
              </a:rPr>
              <a:t>11</a:t>
            </a:r>
            <a:r>
              <a:rPr lang="zh-CN" altLang="en-US" sz="1600" dirty="0">
                <a:solidFill>
                  <a:srgbClr val="074646"/>
                </a:solidFill>
                <a:latin typeface="汉仪旗黑-55简" panose="00020600040101010101" charset="-128"/>
                <a:ea typeface="汉仪旗黑-55简" panose="00020600040101010101" charset="-128"/>
              </a:rPr>
              <a:t>位；经济活力得到了新释放；国民收入得以持续增长。从当前形势看，今年以来中国经济持续回升，增长动力不断增强。</a:t>
            </a:r>
          </a:p>
        </p:txBody>
      </p:sp>
      <p:pic>
        <p:nvPicPr>
          <p:cNvPr id="6" name="图片 5">
            <a:extLst>
              <a:ext uri="{FF2B5EF4-FFF2-40B4-BE49-F238E27FC236}">
                <a16:creationId xmlns:a16="http://schemas.microsoft.com/office/drawing/2014/main" id="{52EC7362-AE3A-41C1-B67C-A9C7ECA6E4B4}"/>
              </a:ext>
            </a:extLst>
          </p:cNvPr>
          <p:cNvPicPr>
            <a:picLocks noChangeAspect="1"/>
          </p:cNvPicPr>
          <p:nvPr/>
        </p:nvPicPr>
        <p:blipFill>
          <a:blip r:embed="rId4"/>
          <a:stretch>
            <a:fillRect/>
          </a:stretch>
        </p:blipFill>
        <p:spPr>
          <a:xfrm>
            <a:off x="1388040" y="1543649"/>
            <a:ext cx="8968072" cy="3307393"/>
          </a:xfrm>
          <a:prstGeom prst="rect">
            <a:avLst/>
          </a:prstGeom>
        </p:spPr>
      </p:pic>
    </p:spTree>
    <p:custDataLst>
      <p:tags r:id="rId1"/>
    </p:custDataLst>
    <p:extLst>
      <p:ext uri="{BB962C8B-B14F-4D97-AF65-F5344CB8AC3E}">
        <p14:creationId xmlns:p14="http://schemas.microsoft.com/office/powerpoint/2010/main" val="1054441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矩形 100">
            <a:extLst>
              <a:ext uri="{FF2B5EF4-FFF2-40B4-BE49-F238E27FC236}">
                <a16:creationId xmlns:a16="http://schemas.microsoft.com/office/drawing/2014/main" id="{A8F7AB13-B5D4-46E1-9500-8602304D2831}"/>
              </a:ext>
            </a:extLst>
          </p:cNvPr>
          <p:cNvSpPr/>
          <p:nvPr/>
        </p:nvSpPr>
        <p:spPr>
          <a:xfrm>
            <a:off x="9068434" y="2096376"/>
            <a:ext cx="1867535" cy="535940"/>
          </a:xfrm>
          <a:prstGeom prst="rect">
            <a:avLst/>
          </a:prstGeom>
          <a:gradFill>
            <a:gsLst>
              <a:gs pos="50000">
                <a:srgbClr val="096A69">
                  <a:alpha val="43000"/>
                </a:srgbClr>
              </a:gs>
              <a:gs pos="100000">
                <a:srgbClr val="053A3A">
                  <a:alpha val="100000"/>
                </a:srgbClr>
              </a:gs>
              <a:gs pos="0">
                <a:srgbClr val="053A3A"/>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sym typeface="汉仪旗黑-55简" panose="00020600040101010101" charset="-128"/>
            </a:endParaRPr>
          </a:p>
        </p:txBody>
      </p:sp>
      <p:sp>
        <p:nvSpPr>
          <p:cNvPr id="95" name="矩形 94">
            <a:extLst>
              <a:ext uri="{FF2B5EF4-FFF2-40B4-BE49-F238E27FC236}">
                <a16:creationId xmlns:a16="http://schemas.microsoft.com/office/drawing/2014/main" id="{CAF668BC-EE3C-44CD-BEB7-30354D36AB32}"/>
              </a:ext>
            </a:extLst>
          </p:cNvPr>
          <p:cNvSpPr/>
          <p:nvPr/>
        </p:nvSpPr>
        <p:spPr>
          <a:xfrm>
            <a:off x="5066528" y="2064359"/>
            <a:ext cx="1867535" cy="535940"/>
          </a:xfrm>
          <a:prstGeom prst="rect">
            <a:avLst/>
          </a:prstGeom>
          <a:gradFill>
            <a:gsLst>
              <a:gs pos="50000">
                <a:srgbClr val="096A69">
                  <a:alpha val="43000"/>
                </a:srgbClr>
              </a:gs>
              <a:gs pos="100000">
                <a:srgbClr val="053A3A">
                  <a:alpha val="100000"/>
                </a:srgbClr>
              </a:gs>
              <a:gs pos="0">
                <a:srgbClr val="053A3A"/>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sym typeface="汉仪旗黑-55简" panose="00020600040101010101" charset="-128"/>
            </a:endParaRPr>
          </a:p>
        </p:txBody>
      </p:sp>
      <p:grpSp>
        <p:nvGrpSpPr>
          <p:cNvPr id="23" name="组合 22"/>
          <p:cNvGrpSpPr/>
          <p:nvPr/>
        </p:nvGrpSpPr>
        <p:grpSpPr>
          <a:xfrm>
            <a:off x="0" y="0"/>
            <a:ext cx="12193270" cy="964565"/>
            <a:chOff x="0" y="126"/>
            <a:chExt cx="19202" cy="1519"/>
          </a:xfrm>
          <a:effectLst>
            <a:outerShdw blurRad="266700" dist="228600" sx="102000" sy="102000" algn="ctr" rotWithShape="0">
              <a:prstClr val="black">
                <a:alpha val="25000"/>
              </a:prstClr>
            </a:outerShdw>
          </a:effectLst>
        </p:grpSpPr>
        <p:pic>
          <p:nvPicPr>
            <p:cNvPr id="17" name="图片 16" descr="daniele-levis-pelusi-88q5y8oHQto-unsplash"/>
            <p:cNvPicPr>
              <a:picLocks noChangeAspect="1"/>
            </p:cNvPicPr>
            <p:nvPr/>
          </p:nvPicPr>
          <p:blipFill>
            <a:blip r:embed="rId4"/>
            <a:srcRect t="624" b="85957"/>
            <a:stretch>
              <a:fillRect/>
            </a:stretch>
          </p:blipFill>
          <p:spPr>
            <a:xfrm>
              <a:off x="0" y="127"/>
              <a:ext cx="19200" cy="1391"/>
            </a:xfrm>
            <a:prstGeom prst="rect">
              <a:avLst/>
            </a:prstGeom>
          </p:spPr>
        </p:pic>
        <p:sp>
          <p:nvSpPr>
            <p:cNvPr id="19" name="矩形 18"/>
            <p:cNvSpPr/>
            <p:nvPr/>
          </p:nvSpPr>
          <p:spPr>
            <a:xfrm>
              <a:off x="0" y="126"/>
              <a:ext cx="19202" cy="1393"/>
            </a:xfrm>
            <a:prstGeom prst="rect">
              <a:avLst/>
            </a:prstGeom>
            <a:gradFill>
              <a:gsLst>
                <a:gs pos="91000">
                  <a:srgbClr val="074646">
                    <a:alpha val="45000"/>
                  </a:srgbClr>
                </a:gs>
                <a:gs pos="7000">
                  <a:srgbClr val="053A3A">
                    <a:alpha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20" name="矩形 19"/>
            <p:cNvSpPr/>
            <p:nvPr/>
          </p:nvSpPr>
          <p:spPr>
            <a:xfrm>
              <a:off x="0" y="1517"/>
              <a:ext cx="19202" cy="128"/>
            </a:xfrm>
            <a:prstGeom prst="rect">
              <a:avLst/>
            </a:prstGeom>
            <a:gradFill>
              <a:gsLst>
                <a:gs pos="91000">
                  <a:srgbClr val="F4E1C2"/>
                </a:gs>
                <a:gs pos="7000">
                  <a:srgbClr val="DEB78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grpSp>
        <p:nvGrpSpPr>
          <p:cNvPr id="146" name="组合 145"/>
          <p:cNvGrpSpPr/>
          <p:nvPr/>
        </p:nvGrpSpPr>
        <p:grpSpPr>
          <a:xfrm>
            <a:off x="9525" y="2005330"/>
            <a:ext cx="3754120" cy="4547235"/>
            <a:chOff x="645" y="3158"/>
            <a:chExt cx="5912" cy="7161"/>
          </a:xfrm>
        </p:grpSpPr>
        <p:grpSp>
          <p:nvGrpSpPr>
            <p:cNvPr id="123" name="组合 122"/>
            <p:cNvGrpSpPr/>
            <p:nvPr/>
          </p:nvGrpSpPr>
          <p:grpSpPr>
            <a:xfrm>
              <a:off x="2292" y="3158"/>
              <a:ext cx="2941" cy="844"/>
              <a:chOff x="1233" y="3204"/>
              <a:chExt cx="2941" cy="844"/>
            </a:xfrm>
          </p:grpSpPr>
          <p:sp>
            <p:nvSpPr>
              <p:cNvPr id="52" name="矩形 51"/>
              <p:cNvSpPr/>
              <p:nvPr/>
            </p:nvSpPr>
            <p:spPr>
              <a:xfrm>
                <a:off x="1233" y="3204"/>
                <a:ext cx="2941" cy="844"/>
              </a:xfrm>
              <a:prstGeom prst="rect">
                <a:avLst/>
              </a:prstGeom>
              <a:gradFill>
                <a:gsLst>
                  <a:gs pos="50000">
                    <a:srgbClr val="096A69">
                      <a:alpha val="43000"/>
                    </a:srgbClr>
                  </a:gs>
                  <a:gs pos="100000">
                    <a:srgbClr val="053A3A">
                      <a:alpha val="100000"/>
                    </a:srgbClr>
                  </a:gs>
                  <a:gs pos="0">
                    <a:srgbClr val="053A3A"/>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sym typeface="汉仪旗黑-55简" panose="00020600040101010101" charset="-128"/>
                </a:endParaRPr>
              </a:p>
            </p:txBody>
          </p:sp>
          <p:sp>
            <p:nvSpPr>
              <p:cNvPr id="47" name="文本框 278" descr="7b0a20202020227461726765744d6f64756c65223a202270726f636573734f6e6c696e65466f6e7473220a7d0a"/>
              <p:cNvSpPr txBox="1"/>
              <p:nvPr/>
            </p:nvSpPr>
            <p:spPr>
              <a:xfrm>
                <a:off x="1351" y="3347"/>
                <a:ext cx="2710" cy="66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20000"/>
                  </a:lnSpc>
                  <a:buClrTx/>
                  <a:buSzTx/>
                  <a:buFontTx/>
                </a:pPr>
                <a:r>
                  <a:rPr lang="zh-CN" altLang="en-US" dirty="0">
                    <a:solidFill>
                      <a:schemeClr val="bg1"/>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久期策略</a:t>
                </a:r>
              </a:p>
            </p:txBody>
          </p:sp>
        </p:grpSp>
        <p:sp>
          <p:nvSpPr>
            <p:cNvPr id="141" name="文本框 278"/>
            <p:cNvSpPr txBox="1"/>
            <p:nvPr/>
          </p:nvSpPr>
          <p:spPr>
            <a:xfrm>
              <a:off x="645" y="6937"/>
              <a:ext cx="5912" cy="338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nSpc>
                  <a:spcPct val="120000"/>
                </a:lnSpc>
                <a:buNone/>
              </a:pPr>
              <a:r>
                <a:rPr lang="zh-CN" altLang="en-US" sz="1600" dirty="0">
                  <a:solidFill>
                    <a:srgbClr val="074646"/>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        根据宏观经济基本面、通胀预期等走势判断债市风险， 灵活调配债券久期。在利率上行周期时，缩短投资组合 的久期，规避债券价格下降的风险；在利率处于下行周 期时，拉长组合久期，获得债券价格上涨带来的收益， 在久期波动情况下，采取久期中性配置。</a:t>
              </a:r>
            </a:p>
          </p:txBody>
        </p:sp>
        <p:grpSp>
          <p:nvGrpSpPr>
            <p:cNvPr id="143" name="组合 142"/>
            <p:cNvGrpSpPr/>
            <p:nvPr/>
          </p:nvGrpSpPr>
          <p:grpSpPr>
            <a:xfrm>
              <a:off x="2877" y="4469"/>
              <a:ext cx="1770" cy="1770"/>
              <a:chOff x="2877" y="4468"/>
              <a:chExt cx="1770" cy="1770"/>
            </a:xfrm>
          </p:grpSpPr>
          <p:grpSp>
            <p:nvGrpSpPr>
              <p:cNvPr id="126" name="组合 125"/>
              <p:cNvGrpSpPr/>
              <p:nvPr/>
            </p:nvGrpSpPr>
            <p:grpSpPr>
              <a:xfrm>
                <a:off x="2877" y="4468"/>
                <a:ext cx="1770" cy="1770"/>
                <a:chOff x="2244" y="4958"/>
                <a:chExt cx="862" cy="862"/>
              </a:xfrm>
            </p:grpSpPr>
            <p:sp>
              <p:nvSpPr>
                <p:cNvPr id="127" name="椭圆 126"/>
                <p:cNvSpPr/>
                <p:nvPr/>
              </p:nvSpPr>
              <p:spPr>
                <a:xfrm>
                  <a:off x="2244" y="4958"/>
                  <a:ext cx="863" cy="863"/>
                </a:xfrm>
                <a:prstGeom prst="ellipse">
                  <a:avLst/>
                </a:prstGeom>
                <a:gradFill>
                  <a:gsLst>
                    <a:gs pos="2000">
                      <a:srgbClr val="096A69"/>
                    </a:gs>
                    <a:gs pos="57000">
                      <a:srgbClr val="053A3A"/>
                    </a:gs>
                  </a:gsLst>
                  <a:lin ang="2700000" scaled="0"/>
                </a:gradFill>
                <a:ln>
                  <a:noFill/>
                </a:ln>
                <a:effectLst>
                  <a:outerShdw blurRad="114300" dist="381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128" name="椭圆 127"/>
                <p:cNvSpPr/>
                <p:nvPr/>
              </p:nvSpPr>
              <p:spPr>
                <a:xfrm>
                  <a:off x="2244" y="4958"/>
                  <a:ext cx="863" cy="863"/>
                </a:xfrm>
                <a:prstGeom prst="ellipse">
                  <a:avLst/>
                </a:prstGeom>
                <a:gradFill>
                  <a:gsLst>
                    <a:gs pos="2000">
                      <a:srgbClr val="096A69"/>
                    </a:gs>
                    <a:gs pos="57000">
                      <a:srgbClr val="053A3A"/>
                    </a:gs>
                  </a:gsLst>
                  <a:lin ang="2700000" scaled="0"/>
                </a:gradFill>
                <a:ln>
                  <a:noFill/>
                </a:ln>
                <a:effectLst>
                  <a:outerShdw blurRad="114300" dist="381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129" name="椭圆 128"/>
                <p:cNvSpPr/>
                <p:nvPr/>
              </p:nvSpPr>
              <p:spPr>
                <a:xfrm>
                  <a:off x="2244" y="4958"/>
                  <a:ext cx="863" cy="863"/>
                </a:xfrm>
                <a:prstGeom prst="ellipse">
                  <a:avLst/>
                </a:prstGeom>
                <a:gradFill>
                  <a:gsLst>
                    <a:gs pos="100000">
                      <a:srgbClr val="096A69"/>
                    </a:gs>
                    <a:gs pos="14000">
                      <a:srgbClr val="053736"/>
                    </a:gs>
                  </a:gsLst>
                  <a:lin ang="2700000" scaled="0"/>
                </a:gradFill>
                <a:ln w="12700">
                  <a:gradFill>
                    <a:gsLst>
                      <a:gs pos="0">
                        <a:srgbClr val="D2AC64"/>
                      </a:gs>
                      <a:gs pos="79000">
                        <a:srgbClr val="DEB788"/>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grpSp>
            <p:nvGrpSpPr>
              <p:cNvPr id="72" name="组合 71"/>
              <p:cNvGrpSpPr/>
              <p:nvPr/>
            </p:nvGrpSpPr>
            <p:grpSpPr>
              <a:xfrm>
                <a:off x="3339" y="4901"/>
                <a:ext cx="845" cy="904"/>
                <a:chOff x="5131" y="5693"/>
                <a:chExt cx="1886" cy="2016"/>
              </a:xfrm>
              <a:solidFill>
                <a:srgbClr val="002FA7"/>
              </a:solidFill>
            </p:grpSpPr>
            <p:sp>
              <p:nvSpPr>
                <p:cNvPr id="73" name="任意多边形 72"/>
                <p:cNvSpPr/>
                <p:nvPr/>
              </p:nvSpPr>
              <p:spPr>
                <a:xfrm>
                  <a:off x="5131" y="5833"/>
                  <a:ext cx="1886" cy="400"/>
                </a:xfrm>
                <a:custGeom>
                  <a:avLst/>
                  <a:gdLst>
                    <a:gd name="adj" fmla="val 15405"/>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886" h="400">
                      <a:moveTo>
                        <a:pt x="289" y="0"/>
                      </a:moveTo>
                      <a:lnTo>
                        <a:pt x="1597" y="0"/>
                      </a:lnTo>
                      <a:cubicBezTo>
                        <a:pt x="1757" y="0"/>
                        <a:pt x="1886" y="129"/>
                        <a:pt x="1886" y="289"/>
                      </a:cubicBezTo>
                      <a:lnTo>
                        <a:pt x="1886" y="400"/>
                      </a:lnTo>
                      <a:lnTo>
                        <a:pt x="0" y="400"/>
                      </a:lnTo>
                      <a:lnTo>
                        <a:pt x="0" y="289"/>
                      </a:lnTo>
                      <a:cubicBezTo>
                        <a:pt x="0" y="129"/>
                        <a:pt x="129" y="0"/>
                        <a:pt x="289" y="0"/>
                      </a:cubicBezTo>
                      <a:close/>
                    </a:path>
                  </a:pathLst>
                </a:custGeom>
                <a:gradFill>
                  <a:gsLst>
                    <a:gs pos="100000">
                      <a:srgbClr val="F4E1C2"/>
                    </a:gs>
                    <a:gs pos="14000">
                      <a:srgbClr val="EBC198"/>
                    </a:gs>
                  </a:gsLst>
                  <a:lin ang="2700000" scaled="0"/>
                </a:gradFill>
                <a:ln w="25400">
                  <a:gradFill>
                    <a:gsLst>
                      <a:gs pos="0">
                        <a:srgbClr val="EBC198"/>
                      </a:gs>
                      <a:gs pos="100000">
                        <a:srgbClr val="F1DBBA"/>
                      </a:gs>
                    </a:gsLst>
                    <a:lin ang="2040000" scaled="1"/>
                  </a:gradFill>
                </a:ln>
                <a:effectLst>
                  <a:outerShdw blurRad="38100" dist="38100" dir="2700000" algn="tl" rotWithShape="0">
                    <a:srgbClr val="053A3A">
                      <a:alpha val="71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sym typeface="汉仪旗黑-55简" panose="00020600040101010101" charset="-128"/>
                  </a:endParaRPr>
                </a:p>
              </p:txBody>
            </p:sp>
            <p:grpSp>
              <p:nvGrpSpPr>
                <p:cNvPr id="74" name="组合 73"/>
                <p:cNvGrpSpPr/>
                <p:nvPr/>
              </p:nvGrpSpPr>
              <p:grpSpPr>
                <a:xfrm>
                  <a:off x="5626" y="5693"/>
                  <a:ext cx="928" cy="289"/>
                  <a:chOff x="5626" y="5645"/>
                  <a:chExt cx="928" cy="358"/>
                </a:xfrm>
                <a:grpFill/>
              </p:grpSpPr>
              <p:cxnSp>
                <p:nvCxnSpPr>
                  <p:cNvPr id="75" name="直接连接符 74"/>
                  <p:cNvCxnSpPr/>
                  <p:nvPr/>
                </p:nvCxnSpPr>
                <p:spPr>
                  <a:xfrm>
                    <a:off x="5626" y="5645"/>
                    <a:ext cx="5" cy="358"/>
                  </a:xfrm>
                  <a:prstGeom prst="line">
                    <a:avLst/>
                  </a:prstGeom>
                  <a:gradFill>
                    <a:gsLst>
                      <a:gs pos="100000">
                        <a:srgbClr val="F4E1C2"/>
                      </a:gs>
                      <a:gs pos="14000">
                        <a:srgbClr val="DEB788"/>
                      </a:gs>
                    </a:gsLst>
                    <a:lin ang="2700000" scaled="0"/>
                  </a:gradFill>
                  <a:ln>
                    <a:noFill/>
                  </a:ln>
                  <a:effectLst>
                    <a:outerShdw blurRad="38100" dist="38100" dir="2700000" algn="tl" rotWithShape="0">
                      <a:srgbClr val="053A3A">
                        <a:alpha val="71000"/>
                      </a:srgb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77" name="直接连接符 76"/>
                  <p:cNvCxnSpPr/>
                  <p:nvPr/>
                </p:nvCxnSpPr>
                <p:spPr>
                  <a:xfrm>
                    <a:off x="6550" y="5645"/>
                    <a:ext cx="5" cy="358"/>
                  </a:xfrm>
                  <a:prstGeom prst="line">
                    <a:avLst/>
                  </a:prstGeom>
                  <a:gradFill>
                    <a:gsLst>
                      <a:gs pos="100000">
                        <a:srgbClr val="F4E1C2"/>
                      </a:gs>
                      <a:gs pos="14000">
                        <a:srgbClr val="DEB788"/>
                      </a:gs>
                    </a:gsLst>
                    <a:lin ang="2700000" scaled="0"/>
                  </a:gradFill>
                  <a:ln>
                    <a:noFill/>
                  </a:ln>
                  <a:effectLst>
                    <a:outerShdw blurRad="38100" dist="38100" dir="2700000" algn="tl" rotWithShape="0">
                      <a:srgbClr val="053A3A">
                        <a:alpha val="71000"/>
                      </a:srgbClr>
                    </a:outerShdw>
                  </a:effectLst>
                </p:spPr>
                <p:style>
                  <a:lnRef idx="2">
                    <a:schemeClr val="accent1">
                      <a:shade val="50000"/>
                    </a:schemeClr>
                  </a:lnRef>
                  <a:fillRef idx="1">
                    <a:schemeClr val="accent1"/>
                  </a:fillRef>
                  <a:effectRef idx="0">
                    <a:schemeClr val="accent1"/>
                  </a:effectRef>
                  <a:fontRef idx="minor">
                    <a:schemeClr val="lt1"/>
                  </a:fontRef>
                </p:style>
              </p:cxnSp>
            </p:grpSp>
            <p:sp>
              <p:nvSpPr>
                <p:cNvPr id="78" name="任意多边形 77"/>
                <p:cNvSpPr/>
                <p:nvPr/>
              </p:nvSpPr>
              <p:spPr>
                <a:xfrm>
                  <a:off x="5131" y="6233"/>
                  <a:ext cx="1886" cy="1476"/>
                </a:xfrm>
                <a:custGeom>
                  <a:avLst/>
                  <a:gdLst>
                    <a:gd name="adj" fmla="val 15405"/>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886" h="1476">
                      <a:moveTo>
                        <a:pt x="0" y="0"/>
                      </a:moveTo>
                      <a:lnTo>
                        <a:pt x="1886" y="0"/>
                      </a:lnTo>
                      <a:lnTo>
                        <a:pt x="1886" y="1187"/>
                      </a:lnTo>
                      <a:cubicBezTo>
                        <a:pt x="1886" y="1347"/>
                        <a:pt x="1757" y="1476"/>
                        <a:pt x="1597" y="1476"/>
                      </a:cubicBezTo>
                      <a:lnTo>
                        <a:pt x="289" y="1476"/>
                      </a:lnTo>
                      <a:cubicBezTo>
                        <a:pt x="129" y="1476"/>
                        <a:pt x="0" y="1347"/>
                        <a:pt x="0" y="1187"/>
                      </a:cubicBezTo>
                      <a:lnTo>
                        <a:pt x="0" y="0"/>
                      </a:lnTo>
                      <a:close/>
                    </a:path>
                  </a:pathLst>
                </a:custGeom>
                <a:noFill/>
                <a:ln w="25400">
                  <a:gradFill>
                    <a:gsLst>
                      <a:gs pos="0">
                        <a:srgbClr val="EBC198"/>
                      </a:gs>
                      <a:gs pos="59000">
                        <a:srgbClr val="F1DBBA"/>
                      </a:gs>
                    </a:gsLst>
                    <a:lin ang="2040000" scaled="1"/>
                  </a:gradFill>
                </a:ln>
                <a:effectLst>
                  <a:outerShdw blurRad="38100" dist="38100" dir="2700000" algn="tl" rotWithShape="0">
                    <a:srgbClr val="053A3A">
                      <a:alpha val="71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latin typeface="汉仪旗黑-55简" panose="00020600040101010101" charset="-128"/>
                    <a:ea typeface="汉仪旗黑-55简" panose="00020600040101010101" charset="-128"/>
                    <a:sym typeface="汉仪旗黑-55简" panose="00020600040101010101" charset="-128"/>
                  </a:endParaRPr>
                </a:p>
              </p:txBody>
            </p:sp>
            <p:grpSp>
              <p:nvGrpSpPr>
                <p:cNvPr id="80" name="组合 79"/>
                <p:cNvGrpSpPr/>
                <p:nvPr/>
              </p:nvGrpSpPr>
              <p:grpSpPr>
                <a:xfrm>
                  <a:off x="5361" y="6613"/>
                  <a:ext cx="1426" cy="284"/>
                  <a:chOff x="5304" y="6523"/>
                  <a:chExt cx="1426" cy="284"/>
                </a:xfrm>
                <a:grpFill/>
              </p:grpSpPr>
              <p:sp>
                <p:nvSpPr>
                  <p:cNvPr id="81" name="圆角矩形 80"/>
                  <p:cNvSpPr/>
                  <p:nvPr/>
                </p:nvSpPr>
                <p:spPr>
                  <a:xfrm>
                    <a:off x="5304" y="6523"/>
                    <a:ext cx="380" cy="285"/>
                  </a:xfrm>
                  <a:prstGeom prst="roundRect">
                    <a:avLst>
                      <a:gd name="adj" fmla="val 15405"/>
                    </a:avLst>
                  </a:prstGeom>
                  <a:gradFill>
                    <a:gsLst>
                      <a:gs pos="100000">
                        <a:srgbClr val="F4E1C2"/>
                      </a:gs>
                      <a:gs pos="14000">
                        <a:srgbClr val="DEB788"/>
                      </a:gs>
                    </a:gsLst>
                    <a:lin ang="2700000" scaled="0"/>
                  </a:gradFill>
                  <a:ln>
                    <a:noFill/>
                  </a:ln>
                  <a:effectLst>
                    <a:outerShdw blurRad="38100" dist="38100" dir="2700000" algn="tl" rotWithShape="0">
                      <a:srgbClr val="053A3A">
                        <a:alpha val="71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sym typeface="汉仪旗黑-55简" panose="00020600040101010101" charset="-128"/>
                    </a:endParaRPr>
                  </a:p>
                </p:txBody>
              </p:sp>
              <p:sp>
                <p:nvSpPr>
                  <p:cNvPr id="86" name="圆角矩形 85"/>
                  <p:cNvSpPr/>
                  <p:nvPr/>
                </p:nvSpPr>
                <p:spPr>
                  <a:xfrm>
                    <a:off x="5827" y="6523"/>
                    <a:ext cx="380" cy="285"/>
                  </a:xfrm>
                  <a:prstGeom prst="roundRect">
                    <a:avLst>
                      <a:gd name="adj" fmla="val 15405"/>
                    </a:avLst>
                  </a:prstGeom>
                  <a:gradFill>
                    <a:gsLst>
                      <a:gs pos="100000">
                        <a:srgbClr val="F4E1C2"/>
                      </a:gs>
                      <a:gs pos="14000">
                        <a:srgbClr val="DEB788"/>
                      </a:gs>
                    </a:gsLst>
                    <a:lin ang="2700000" scaled="0"/>
                  </a:gradFill>
                  <a:ln>
                    <a:noFill/>
                  </a:ln>
                  <a:effectLst>
                    <a:outerShdw blurRad="38100" dist="38100" dir="2700000" algn="tl" rotWithShape="0">
                      <a:srgbClr val="053A3A">
                        <a:alpha val="71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sym typeface="汉仪旗黑-55简" panose="00020600040101010101" charset="-128"/>
                    </a:endParaRPr>
                  </a:p>
                </p:txBody>
              </p:sp>
              <p:sp>
                <p:nvSpPr>
                  <p:cNvPr id="87" name="圆角矩形 86"/>
                  <p:cNvSpPr/>
                  <p:nvPr/>
                </p:nvSpPr>
                <p:spPr>
                  <a:xfrm>
                    <a:off x="6350" y="6523"/>
                    <a:ext cx="380" cy="285"/>
                  </a:xfrm>
                  <a:prstGeom prst="roundRect">
                    <a:avLst>
                      <a:gd name="adj" fmla="val 15405"/>
                    </a:avLst>
                  </a:prstGeom>
                  <a:gradFill>
                    <a:gsLst>
                      <a:gs pos="100000">
                        <a:srgbClr val="F4E1C2"/>
                      </a:gs>
                      <a:gs pos="14000">
                        <a:srgbClr val="DEB788"/>
                      </a:gs>
                    </a:gsLst>
                    <a:lin ang="2700000" scaled="0"/>
                  </a:gradFill>
                  <a:ln>
                    <a:noFill/>
                  </a:ln>
                  <a:effectLst>
                    <a:outerShdw blurRad="38100" dist="38100" dir="2700000" algn="tl" rotWithShape="0">
                      <a:srgbClr val="053A3A">
                        <a:alpha val="71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sym typeface="汉仪旗黑-55简" panose="00020600040101010101" charset="-128"/>
                    </a:endParaRPr>
                  </a:p>
                </p:txBody>
              </p:sp>
            </p:grpSp>
            <p:grpSp>
              <p:nvGrpSpPr>
                <p:cNvPr id="88" name="组合 87"/>
                <p:cNvGrpSpPr/>
                <p:nvPr/>
              </p:nvGrpSpPr>
              <p:grpSpPr>
                <a:xfrm>
                  <a:off x="5361" y="7086"/>
                  <a:ext cx="1426" cy="284"/>
                  <a:chOff x="5304" y="6523"/>
                  <a:chExt cx="1426" cy="284"/>
                </a:xfrm>
                <a:grpFill/>
              </p:grpSpPr>
              <p:sp>
                <p:nvSpPr>
                  <p:cNvPr id="89" name="圆角矩形 88"/>
                  <p:cNvSpPr/>
                  <p:nvPr/>
                </p:nvSpPr>
                <p:spPr>
                  <a:xfrm>
                    <a:off x="5304" y="6523"/>
                    <a:ext cx="380" cy="285"/>
                  </a:xfrm>
                  <a:prstGeom prst="roundRect">
                    <a:avLst>
                      <a:gd name="adj" fmla="val 15405"/>
                    </a:avLst>
                  </a:prstGeom>
                  <a:gradFill>
                    <a:gsLst>
                      <a:gs pos="100000">
                        <a:srgbClr val="F4E1C2"/>
                      </a:gs>
                      <a:gs pos="14000">
                        <a:srgbClr val="DEB788"/>
                      </a:gs>
                    </a:gsLst>
                    <a:lin ang="2700000" scaled="0"/>
                  </a:gradFill>
                  <a:ln>
                    <a:noFill/>
                  </a:ln>
                  <a:effectLst>
                    <a:outerShdw blurRad="38100" dist="38100" dir="2700000" algn="tl" rotWithShape="0">
                      <a:srgbClr val="053A3A">
                        <a:alpha val="71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sym typeface="汉仪旗黑-55简" panose="00020600040101010101" charset="-128"/>
                    </a:endParaRPr>
                  </a:p>
                </p:txBody>
              </p:sp>
              <p:sp>
                <p:nvSpPr>
                  <p:cNvPr id="90" name="圆角矩形 89"/>
                  <p:cNvSpPr/>
                  <p:nvPr/>
                </p:nvSpPr>
                <p:spPr>
                  <a:xfrm>
                    <a:off x="5827" y="6523"/>
                    <a:ext cx="380" cy="285"/>
                  </a:xfrm>
                  <a:prstGeom prst="roundRect">
                    <a:avLst>
                      <a:gd name="adj" fmla="val 15405"/>
                    </a:avLst>
                  </a:prstGeom>
                  <a:gradFill>
                    <a:gsLst>
                      <a:gs pos="100000">
                        <a:srgbClr val="F4E1C2"/>
                      </a:gs>
                      <a:gs pos="14000">
                        <a:srgbClr val="DEB788"/>
                      </a:gs>
                    </a:gsLst>
                    <a:lin ang="2700000" scaled="0"/>
                  </a:gradFill>
                  <a:ln>
                    <a:noFill/>
                  </a:ln>
                  <a:effectLst>
                    <a:outerShdw blurRad="38100" dist="38100" dir="2700000" algn="tl" rotWithShape="0">
                      <a:srgbClr val="053A3A">
                        <a:alpha val="71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sym typeface="汉仪旗黑-55简" panose="00020600040101010101" charset="-128"/>
                    </a:endParaRPr>
                  </a:p>
                </p:txBody>
              </p:sp>
              <p:sp>
                <p:nvSpPr>
                  <p:cNvPr id="91" name="圆角矩形 90"/>
                  <p:cNvSpPr/>
                  <p:nvPr/>
                </p:nvSpPr>
                <p:spPr>
                  <a:xfrm>
                    <a:off x="6350" y="6523"/>
                    <a:ext cx="380" cy="285"/>
                  </a:xfrm>
                  <a:prstGeom prst="roundRect">
                    <a:avLst>
                      <a:gd name="adj" fmla="val 15405"/>
                    </a:avLst>
                  </a:prstGeom>
                  <a:gradFill>
                    <a:gsLst>
                      <a:gs pos="100000">
                        <a:srgbClr val="F4E1C2"/>
                      </a:gs>
                      <a:gs pos="14000">
                        <a:srgbClr val="DEB788"/>
                      </a:gs>
                    </a:gsLst>
                    <a:lin ang="2700000" scaled="0"/>
                  </a:gradFill>
                  <a:ln>
                    <a:noFill/>
                  </a:ln>
                  <a:effectLst>
                    <a:outerShdw blurRad="38100" dist="38100" dir="2700000" algn="tl" rotWithShape="0">
                      <a:srgbClr val="053A3A">
                        <a:alpha val="71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sym typeface="汉仪旗黑-55简" panose="00020600040101010101" charset="-128"/>
                    </a:endParaRPr>
                  </a:p>
                </p:txBody>
              </p:sp>
            </p:grpSp>
          </p:grpSp>
        </p:grpSp>
      </p:grpSp>
      <p:grpSp>
        <p:nvGrpSpPr>
          <p:cNvPr id="148" name="组合 147"/>
          <p:cNvGrpSpPr/>
          <p:nvPr/>
        </p:nvGrpSpPr>
        <p:grpSpPr>
          <a:xfrm>
            <a:off x="3483610" y="3121025"/>
            <a:ext cx="1017270" cy="1433830"/>
            <a:chOff x="5376" y="5144"/>
            <a:chExt cx="1602" cy="2258"/>
          </a:xfrm>
          <a:gradFill>
            <a:gsLst>
              <a:gs pos="91000">
                <a:srgbClr val="096A69">
                  <a:alpha val="0"/>
                </a:srgbClr>
              </a:gs>
              <a:gs pos="19000">
                <a:srgbClr val="053A3A"/>
              </a:gs>
            </a:gsLst>
            <a:lin ang="10800000" scaled="0"/>
          </a:gradFill>
        </p:grpSpPr>
        <p:sp>
          <p:nvSpPr>
            <p:cNvPr id="144" name="任意多边形 143"/>
            <p:cNvSpPr/>
            <p:nvPr/>
          </p:nvSpPr>
          <p:spPr>
            <a:xfrm>
              <a:off x="5376" y="5144"/>
              <a:ext cx="1603" cy="927"/>
            </a:xfrm>
            <a:custGeom>
              <a:avLst/>
              <a:gdLst>
                <a:gd name="connsiteX0" fmla="*/ 5 w 1603"/>
                <a:gd name="connsiteY0" fmla="*/ 44 h 927"/>
                <a:gd name="connsiteX1" fmla="*/ 1080 w 1603"/>
                <a:gd name="connsiteY1" fmla="*/ 246 h 927"/>
                <a:gd name="connsiteX2" fmla="*/ 1015 w 1603"/>
                <a:gd name="connsiteY2" fmla="*/ 0 h 927"/>
                <a:gd name="connsiteX3" fmla="*/ 1603 w 1603"/>
                <a:gd name="connsiteY3" fmla="*/ 464 h 927"/>
                <a:gd name="connsiteX4" fmla="*/ 1015 w 1603"/>
                <a:gd name="connsiteY4" fmla="*/ 927 h 927"/>
                <a:gd name="connsiteX5" fmla="*/ 1087 w 1603"/>
                <a:gd name="connsiteY5" fmla="*/ 681 h 927"/>
                <a:gd name="connsiteX6" fmla="*/ 0 w 1603"/>
                <a:gd name="connsiteY6" fmla="*/ 874 h 927"/>
                <a:gd name="connsiteX7" fmla="*/ 5 w 1603"/>
                <a:gd name="connsiteY7" fmla="*/ 44 h 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3" h="927">
                  <a:moveTo>
                    <a:pt x="5" y="44"/>
                  </a:moveTo>
                  <a:lnTo>
                    <a:pt x="1080" y="246"/>
                  </a:lnTo>
                  <a:lnTo>
                    <a:pt x="1015" y="0"/>
                  </a:lnTo>
                  <a:lnTo>
                    <a:pt x="1603" y="464"/>
                  </a:lnTo>
                  <a:lnTo>
                    <a:pt x="1015" y="927"/>
                  </a:lnTo>
                  <a:lnTo>
                    <a:pt x="1087" y="681"/>
                  </a:lnTo>
                  <a:lnTo>
                    <a:pt x="0" y="874"/>
                  </a:lnTo>
                  <a:lnTo>
                    <a:pt x="5" y="4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sym typeface="汉仪旗黑-55简" panose="00020600040101010101" charset="-128"/>
              </a:endParaRPr>
            </a:p>
          </p:txBody>
        </p:sp>
        <p:sp>
          <p:nvSpPr>
            <p:cNvPr id="147" name="任意多边形 146"/>
            <p:cNvSpPr/>
            <p:nvPr/>
          </p:nvSpPr>
          <p:spPr>
            <a:xfrm>
              <a:off x="5376" y="6476"/>
              <a:ext cx="1603" cy="927"/>
            </a:xfrm>
            <a:custGeom>
              <a:avLst/>
              <a:gdLst>
                <a:gd name="connsiteX0" fmla="*/ 5 w 1603"/>
                <a:gd name="connsiteY0" fmla="*/ 44 h 927"/>
                <a:gd name="connsiteX1" fmla="*/ 1080 w 1603"/>
                <a:gd name="connsiteY1" fmla="*/ 246 h 927"/>
                <a:gd name="connsiteX2" fmla="*/ 1015 w 1603"/>
                <a:gd name="connsiteY2" fmla="*/ 0 h 927"/>
                <a:gd name="connsiteX3" fmla="*/ 1603 w 1603"/>
                <a:gd name="connsiteY3" fmla="*/ 464 h 927"/>
                <a:gd name="connsiteX4" fmla="*/ 1015 w 1603"/>
                <a:gd name="connsiteY4" fmla="*/ 927 h 927"/>
                <a:gd name="connsiteX5" fmla="*/ 1087 w 1603"/>
                <a:gd name="connsiteY5" fmla="*/ 681 h 927"/>
                <a:gd name="connsiteX6" fmla="*/ 0 w 1603"/>
                <a:gd name="connsiteY6" fmla="*/ 874 h 927"/>
                <a:gd name="connsiteX7" fmla="*/ 5 w 1603"/>
                <a:gd name="connsiteY7" fmla="*/ 44 h 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3" h="927">
                  <a:moveTo>
                    <a:pt x="5" y="44"/>
                  </a:moveTo>
                  <a:lnTo>
                    <a:pt x="1080" y="246"/>
                  </a:lnTo>
                  <a:lnTo>
                    <a:pt x="1015" y="0"/>
                  </a:lnTo>
                  <a:lnTo>
                    <a:pt x="1603" y="464"/>
                  </a:lnTo>
                  <a:lnTo>
                    <a:pt x="1015" y="927"/>
                  </a:lnTo>
                  <a:lnTo>
                    <a:pt x="1087" y="681"/>
                  </a:lnTo>
                  <a:lnTo>
                    <a:pt x="0" y="874"/>
                  </a:lnTo>
                  <a:lnTo>
                    <a:pt x="5" y="4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sym typeface="汉仪旗黑-55简" panose="00020600040101010101" charset="-128"/>
              </a:endParaRPr>
            </a:p>
          </p:txBody>
        </p:sp>
      </p:grpSp>
      <p:sp>
        <p:nvSpPr>
          <p:cNvPr id="159" name="文本框 278" descr="7b0a20202020227461726765744d6f64756c65223a202270726f636573734f6e6c696e65466f6e7473220a7d0a"/>
          <p:cNvSpPr txBox="1"/>
          <p:nvPr/>
        </p:nvSpPr>
        <p:spPr>
          <a:xfrm>
            <a:off x="5135245" y="2130932"/>
            <a:ext cx="1720850" cy="42354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20000"/>
              </a:lnSpc>
              <a:buClrTx/>
              <a:buSzTx/>
              <a:buFontTx/>
            </a:pPr>
            <a:r>
              <a:rPr lang="zh-CN" altLang="en-US" dirty="0">
                <a:solidFill>
                  <a:schemeClr val="bg1"/>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信用利差策略</a:t>
            </a:r>
          </a:p>
        </p:txBody>
      </p:sp>
      <p:sp>
        <p:nvSpPr>
          <p:cNvPr id="162" name="文本框 278"/>
          <p:cNvSpPr txBox="1"/>
          <p:nvPr/>
        </p:nvSpPr>
        <p:spPr>
          <a:xfrm>
            <a:off x="4369265" y="4426119"/>
            <a:ext cx="3242930" cy="214763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nSpc>
                <a:spcPct val="120000"/>
              </a:lnSpc>
              <a:buNone/>
            </a:pPr>
            <a:r>
              <a:rPr lang="zh-CN" altLang="en-US" sz="1600" dirty="0">
                <a:solidFill>
                  <a:srgbClr val="074646"/>
                </a:solidFill>
                <a:latin typeface="汉仪旗黑-55简" panose="00020600040101010101" charset="-128"/>
                <a:ea typeface="汉仪旗黑-55简" panose="00020600040101010101" charset="-128"/>
                <a:sym typeface="汉仪旗黑-55简" panose="00020600040101010101" charset="-128"/>
              </a:rPr>
              <a:t>        信用债和利率债之间的信用利差大小反应了市场对经济走势的预期。当经济处于收缩期时，信用利差增加，当 经济处于扩张期时，信用利差减小。在正常经济周期的 情况下，信用利差总会回归于长期均值。</a:t>
            </a:r>
          </a:p>
        </p:txBody>
      </p:sp>
      <p:grpSp>
        <p:nvGrpSpPr>
          <p:cNvPr id="164" name="组合 163"/>
          <p:cNvGrpSpPr/>
          <p:nvPr/>
        </p:nvGrpSpPr>
        <p:grpSpPr>
          <a:xfrm>
            <a:off x="5433695" y="2837815"/>
            <a:ext cx="1123950" cy="1123950"/>
            <a:chOff x="2244" y="4958"/>
            <a:chExt cx="862" cy="862"/>
          </a:xfrm>
        </p:grpSpPr>
        <p:sp>
          <p:nvSpPr>
            <p:cNvPr id="169" name="椭圆 168"/>
            <p:cNvSpPr/>
            <p:nvPr/>
          </p:nvSpPr>
          <p:spPr>
            <a:xfrm>
              <a:off x="2244" y="4958"/>
              <a:ext cx="863" cy="863"/>
            </a:xfrm>
            <a:prstGeom prst="ellipse">
              <a:avLst/>
            </a:prstGeom>
            <a:gradFill>
              <a:gsLst>
                <a:gs pos="2000">
                  <a:srgbClr val="096A69"/>
                </a:gs>
                <a:gs pos="57000">
                  <a:srgbClr val="053A3A"/>
                </a:gs>
              </a:gsLst>
              <a:lin ang="2700000" scaled="0"/>
            </a:gradFill>
            <a:ln>
              <a:noFill/>
            </a:ln>
            <a:effectLst>
              <a:outerShdw blurRad="114300" dist="381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170" name="椭圆 169"/>
            <p:cNvSpPr/>
            <p:nvPr/>
          </p:nvSpPr>
          <p:spPr>
            <a:xfrm>
              <a:off x="2244" y="4958"/>
              <a:ext cx="863" cy="863"/>
            </a:xfrm>
            <a:prstGeom prst="ellipse">
              <a:avLst/>
            </a:prstGeom>
            <a:gradFill>
              <a:gsLst>
                <a:gs pos="2000">
                  <a:srgbClr val="096A69"/>
                </a:gs>
                <a:gs pos="57000">
                  <a:srgbClr val="053A3A"/>
                </a:gs>
              </a:gsLst>
              <a:lin ang="2700000" scaled="0"/>
            </a:gradFill>
            <a:ln>
              <a:noFill/>
            </a:ln>
            <a:effectLst>
              <a:outerShdw blurRad="114300" dist="381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171" name="椭圆 170"/>
            <p:cNvSpPr/>
            <p:nvPr/>
          </p:nvSpPr>
          <p:spPr>
            <a:xfrm>
              <a:off x="2244" y="4958"/>
              <a:ext cx="863" cy="863"/>
            </a:xfrm>
            <a:prstGeom prst="ellipse">
              <a:avLst/>
            </a:prstGeom>
            <a:gradFill>
              <a:gsLst>
                <a:gs pos="100000">
                  <a:srgbClr val="096A69"/>
                </a:gs>
                <a:gs pos="14000">
                  <a:srgbClr val="053736"/>
                </a:gs>
              </a:gsLst>
              <a:lin ang="2700000" scaled="0"/>
            </a:gradFill>
            <a:ln w="12700">
              <a:gradFill>
                <a:gsLst>
                  <a:gs pos="0">
                    <a:srgbClr val="D2AC64"/>
                  </a:gs>
                  <a:gs pos="79000">
                    <a:srgbClr val="DEB788"/>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grpSp>
        <p:nvGrpSpPr>
          <p:cNvPr id="190" name="组合 189"/>
          <p:cNvGrpSpPr/>
          <p:nvPr/>
        </p:nvGrpSpPr>
        <p:grpSpPr>
          <a:xfrm>
            <a:off x="7490460" y="3121025"/>
            <a:ext cx="1017270" cy="1433830"/>
            <a:chOff x="5376" y="5144"/>
            <a:chExt cx="1602" cy="2258"/>
          </a:xfrm>
          <a:gradFill>
            <a:gsLst>
              <a:gs pos="91000">
                <a:srgbClr val="096A69">
                  <a:alpha val="0"/>
                </a:srgbClr>
              </a:gs>
              <a:gs pos="19000">
                <a:srgbClr val="053A3A"/>
              </a:gs>
            </a:gsLst>
            <a:lin ang="10800000" scaled="0"/>
          </a:gradFill>
        </p:grpSpPr>
        <p:sp>
          <p:nvSpPr>
            <p:cNvPr id="191" name="任意多边形 190"/>
            <p:cNvSpPr/>
            <p:nvPr/>
          </p:nvSpPr>
          <p:spPr>
            <a:xfrm>
              <a:off x="5376" y="5144"/>
              <a:ext cx="1603" cy="927"/>
            </a:xfrm>
            <a:custGeom>
              <a:avLst/>
              <a:gdLst>
                <a:gd name="connsiteX0" fmla="*/ 5 w 1603"/>
                <a:gd name="connsiteY0" fmla="*/ 44 h 927"/>
                <a:gd name="connsiteX1" fmla="*/ 1080 w 1603"/>
                <a:gd name="connsiteY1" fmla="*/ 246 h 927"/>
                <a:gd name="connsiteX2" fmla="*/ 1015 w 1603"/>
                <a:gd name="connsiteY2" fmla="*/ 0 h 927"/>
                <a:gd name="connsiteX3" fmla="*/ 1603 w 1603"/>
                <a:gd name="connsiteY3" fmla="*/ 464 h 927"/>
                <a:gd name="connsiteX4" fmla="*/ 1015 w 1603"/>
                <a:gd name="connsiteY4" fmla="*/ 927 h 927"/>
                <a:gd name="connsiteX5" fmla="*/ 1087 w 1603"/>
                <a:gd name="connsiteY5" fmla="*/ 681 h 927"/>
                <a:gd name="connsiteX6" fmla="*/ 0 w 1603"/>
                <a:gd name="connsiteY6" fmla="*/ 874 h 927"/>
                <a:gd name="connsiteX7" fmla="*/ 5 w 1603"/>
                <a:gd name="connsiteY7" fmla="*/ 44 h 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3" h="927">
                  <a:moveTo>
                    <a:pt x="5" y="44"/>
                  </a:moveTo>
                  <a:lnTo>
                    <a:pt x="1080" y="246"/>
                  </a:lnTo>
                  <a:lnTo>
                    <a:pt x="1015" y="0"/>
                  </a:lnTo>
                  <a:lnTo>
                    <a:pt x="1603" y="464"/>
                  </a:lnTo>
                  <a:lnTo>
                    <a:pt x="1015" y="927"/>
                  </a:lnTo>
                  <a:lnTo>
                    <a:pt x="1087" y="681"/>
                  </a:lnTo>
                  <a:lnTo>
                    <a:pt x="0" y="874"/>
                  </a:lnTo>
                  <a:lnTo>
                    <a:pt x="5" y="4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sym typeface="汉仪旗黑-55简" panose="00020600040101010101" charset="-128"/>
              </a:endParaRPr>
            </a:p>
          </p:txBody>
        </p:sp>
        <p:sp>
          <p:nvSpPr>
            <p:cNvPr id="192" name="任意多边形 191"/>
            <p:cNvSpPr/>
            <p:nvPr/>
          </p:nvSpPr>
          <p:spPr>
            <a:xfrm>
              <a:off x="5376" y="6476"/>
              <a:ext cx="1603" cy="927"/>
            </a:xfrm>
            <a:custGeom>
              <a:avLst/>
              <a:gdLst>
                <a:gd name="connsiteX0" fmla="*/ 5 w 1603"/>
                <a:gd name="connsiteY0" fmla="*/ 44 h 927"/>
                <a:gd name="connsiteX1" fmla="*/ 1080 w 1603"/>
                <a:gd name="connsiteY1" fmla="*/ 246 h 927"/>
                <a:gd name="connsiteX2" fmla="*/ 1015 w 1603"/>
                <a:gd name="connsiteY2" fmla="*/ 0 h 927"/>
                <a:gd name="connsiteX3" fmla="*/ 1603 w 1603"/>
                <a:gd name="connsiteY3" fmla="*/ 464 h 927"/>
                <a:gd name="connsiteX4" fmla="*/ 1015 w 1603"/>
                <a:gd name="connsiteY4" fmla="*/ 927 h 927"/>
                <a:gd name="connsiteX5" fmla="*/ 1087 w 1603"/>
                <a:gd name="connsiteY5" fmla="*/ 681 h 927"/>
                <a:gd name="connsiteX6" fmla="*/ 0 w 1603"/>
                <a:gd name="connsiteY6" fmla="*/ 874 h 927"/>
                <a:gd name="connsiteX7" fmla="*/ 5 w 1603"/>
                <a:gd name="connsiteY7" fmla="*/ 44 h 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3" h="927">
                  <a:moveTo>
                    <a:pt x="5" y="44"/>
                  </a:moveTo>
                  <a:lnTo>
                    <a:pt x="1080" y="246"/>
                  </a:lnTo>
                  <a:lnTo>
                    <a:pt x="1015" y="0"/>
                  </a:lnTo>
                  <a:lnTo>
                    <a:pt x="1603" y="464"/>
                  </a:lnTo>
                  <a:lnTo>
                    <a:pt x="1015" y="927"/>
                  </a:lnTo>
                  <a:lnTo>
                    <a:pt x="1087" y="681"/>
                  </a:lnTo>
                  <a:lnTo>
                    <a:pt x="0" y="874"/>
                  </a:lnTo>
                  <a:lnTo>
                    <a:pt x="5" y="4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sym typeface="汉仪旗黑-55简" panose="00020600040101010101" charset="-128"/>
              </a:endParaRPr>
            </a:p>
          </p:txBody>
        </p:sp>
      </p:grpSp>
      <p:sp>
        <p:nvSpPr>
          <p:cNvPr id="199" name="文本框 278" descr="7b0a20202020227461726765744d6f64756c65223a202270726f636573734f6e6c696e65466f6e7473220a7d0a"/>
          <p:cNvSpPr txBox="1"/>
          <p:nvPr/>
        </p:nvSpPr>
        <p:spPr>
          <a:xfrm>
            <a:off x="9044305" y="2163304"/>
            <a:ext cx="1867534" cy="4101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120000"/>
              </a:lnSpc>
              <a:buClrTx/>
              <a:buSzTx/>
              <a:buFontTx/>
            </a:pPr>
            <a:r>
              <a:rPr lang="zh-CN" altLang="en-US" dirty="0">
                <a:solidFill>
                  <a:schemeClr val="bg1"/>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收益率曲线策略</a:t>
            </a:r>
          </a:p>
        </p:txBody>
      </p:sp>
      <p:sp>
        <p:nvSpPr>
          <p:cNvPr id="202" name="文本框 278"/>
          <p:cNvSpPr txBox="1"/>
          <p:nvPr/>
        </p:nvSpPr>
        <p:spPr>
          <a:xfrm>
            <a:off x="8325293" y="4406582"/>
            <a:ext cx="3774558" cy="214763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nSpc>
                <a:spcPct val="120000"/>
              </a:lnSpc>
              <a:buNone/>
            </a:pPr>
            <a:r>
              <a:rPr lang="zh-CN" altLang="en-US" sz="1600" dirty="0">
                <a:solidFill>
                  <a:srgbClr val="074646"/>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        在久期确定的前提下，根据对未来收益率曲线变化情况的判断，在短期、中期和长期品种间进行合理配置，获得最大化的投 资收益。 当预期收益率曲线两端下行幅度较大时，采用哑铃型 配置；当预期收益率曲线中间下行幅度较大时，采用子弹型配置。</a:t>
            </a:r>
          </a:p>
        </p:txBody>
      </p:sp>
      <p:grpSp>
        <p:nvGrpSpPr>
          <p:cNvPr id="204" name="组合 203"/>
          <p:cNvGrpSpPr/>
          <p:nvPr/>
        </p:nvGrpSpPr>
        <p:grpSpPr>
          <a:xfrm>
            <a:off x="9441180" y="3006725"/>
            <a:ext cx="1123950" cy="1123950"/>
            <a:chOff x="2244" y="4958"/>
            <a:chExt cx="862" cy="862"/>
          </a:xfrm>
        </p:grpSpPr>
        <p:sp>
          <p:nvSpPr>
            <p:cNvPr id="205" name="椭圆 204"/>
            <p:cNvSpPr/>
            <p:nvPr/>
          </p:nvSpPr>
          <p:spPr>
            <a:xfrm>
              <a:off x="2244" y="4958"/>
              <a:ext cx="863" cy="863"/>
            </a:xfrm>
            <a:prstGeom prst="ellipse">
              <a:avLst/>
            </a:prstGeom>
            <a:gradFill>
              <a:gsLst>
                <a:gs pos="2000">
                  <a:srgbClr val="096A69"/>
                </a:gs>
                <a:gs pos="57000">
                  <a:srgbClr val="053A3A"/>
                </a:gs>
              </a:gsLst>
              <a:lin ang="2700000" scaled="0"/>
            </a:gradFill>
            <a:ln>
              <a:noFill/>
            </a:ln>
            <a:effectLst>
              <a:outerShdw blurRad="114300" dist="381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206" name="椭圆 205"/>
            <p:cNvSpPr/>
            <p:nvPr/>
          </p:nvSpPr>
          <p:spPr>
            <a:xfrm>
              <a:off x="2244" y="4958"/>
              <a:ext cx="863" cy="863"/>
            </a:xfrm>
            <a:prstGeom prst="ellipse">
              <a:avLst/>
            </a:prstGeom>
            <a:gradFill>
              <a:gsLst>
                <a:gs pos="2000">
                  <a:srgbClr val="096A69"/>
                </a:gs>
                <a:gs pos="57000">
                  <a:srgbClr val="053A3A"/>
                </a:gs>
              </a:gsLst>
              <a:lin ang="2700000" scaled="0"/>
            </a:gradFill>
            <a:ln>
              <a:noFill/>
            </a:ln>
            <a:effectLst>
              <a:outerShdw blurRad="114300" dist="381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207" name="椭圆 206"/>
            <p:cNvSpPr/>
            <p:nvPr/>
          </p:nvSpPr>
          <p:spPr>
            <a:xfrm>
              <a:off x="2244" y="4958"/>
              <a:ext cx="863" cy="863"/>
            </a:xfrm>
            <a:prstGeom prst="ellipse">
              <a:avLst/>
            </a:prstGeom>
            <a:gradFill>
              <a:gsLst>
                <a:gs pos="100000">
                  <a:srgbClr val="096A69"/>
                </a:gs>
                <a:gs pos="14000">
                  <a:srgbClr val="053736"/>
                </a:gs>
              </a:gsLst>
              <a:lin ang="2700000" scaled="0"/>
            </a:gradFill>
            <a:ln w="12700">
              <a:gradFill>
                <a:gsLst>
                  <a:gs pos="0">
                    <a:srgbClr val="D2AC64"/>
                  </a:gs>
                  <a:gs pos="79000">
                    <a:srgbClr val="DEB788"/>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grpSp>
        <p:nvGrpSpPr>
          <p:cNvPr id="113" name="组合 112"/>
          <p:cNvGrpSpPr/>
          <p:nvPr/>
        </p:nvGrpSpPr>
        <p:grpSpPr>
          <a:xfrm>
            <a:off x="5704840" y="3041015"/>
            <a:ext cx="661035" cy="657860"/>
            <a:chOff x="12433" y="5352"/>
            <a:chExt cx="2187" cy="2170"/>
          </a:xfrm>
        </p:grpSpPr>
        <p:grpSp>
          <p:nvGrpSpPr>
            <p:cNvPr id="114" name="组合 113"/>
            <p:cNvGrpSpPr/>
            <p:nvPr/>
          </p:nvGrpSpPr>
          <p:grpSpPr>
            <a:xfrm>
              <a:off x="12433" y="5592"/>
              <a:ext cx="1930" cy="1930"/>
              <a:chOff x="12322" y="5447"/>
              <a:chExt cx="2134" cy="2134"/>
            </a:xfrm>
          </p:grpSpPr>
          <p:sp>
            <p:nvSpPr>
              <p:cNvPr id="115" name="任意多边形 114"/>
              <p:cNvSpPr/>
              <p:nvPr/>
            </p:nvSpPr>
            <p:spPr>
              <a:xfrm>
                <a:off x="12322" y="5447"/>
                <a:ext cx="2135" cy="2135"/>
              </a:xfrm>
              <a:custGeom>
                <a:avLst/>
                <a:gdLst>
                  <a:gd name="connsiteX0" fmla="*/ 2060 w 2135"/>
                  <a:gd name="connsiteY0" fmla="*/ 674 h 2135"/>
                  <a:gd name="connsiteX1" fmla="*/ 2061 w 2135"/>
                  <a:gd name="connsiteY1" fmla="*/ 676 h 2135"/>
                  <a:gd name="connsiteX2" fmla="*/ 2135 w 2135"/>
                  <a:gd name="connsiteY2" fmla="*/ 1068 h 2135"/>
                  <a:gd name="connsiteX3" fmla="*/ 1068 w 2135"/>
                  <a:gd name="connsiteY3" fmla="*/ 2135 h 2135"/>
                  <a:gd name="connsiteX4" fmla="*/ 0 w 2135"/>
                  <a:gd name="connsiteY4" fmla="*/ 1068 h 2135"/>
                  <a:gd name="connsiteX5" fmla="*/ 1068 w 2135"/>
                  <a:gd name="connsiteY5" fmla="*/ 0 h 2135"/>
                  <a:gd name="connsiteX6" fmla="*/ 1459 w 2135"/>
                  <a:gd name="connsiteY6" fmla="*/ 74 h 2135"/>
                  <a:gd name="connsiteX7" fmla="*/ 1482 w 2135"/>
                  <a:gd name="connsiteY7" fmla="*/ 83 h 2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5" h="2135">
                    <a:moveTo>
                      <a:pt x="2060" y="674"/>
                    </a:moveTo>
                    <a:lnTo>
                      <a:pt x="2061" y="676"/>
                    </a:lnTo>
                    <a:cubicBezTo>
                      <a:pt x="2109" y="797"/>
                      <a:pt x="2135" y="929"/>
                      <a:pt x="2135" y="1068"/>
                    </a:cubicBezTo>
                    <a:cubicBezTo>
                      <a:pt x="2135" y="1657"/>
                      <a:pt x="1657" y="2135"/>
                      <a:pt x="1068" y="2135"/>
                    </a:cubicBezTo>
                    <a:cubicBezTo>
                      <a:pt x="478" y="2135"/>
                      <a:pt x="0" y="1657"/>
                      <a:pt x="0" y="1068"/>
                    </a:cubicBezTo>
                    <a:cubicBezTo>
                      <a:pt x="0" y="478"/>
                      <a:pt x="478" y="0"/>
                      <a:pt x="1068" y="0"/>
                    </a:cubicBezTo>
                    <a:cubicBezTo>
                      <a:pt x="1206" y="0"/>
                      <a:pt x="1338" y="26"/>
                      <a:pt x="1459" y="74"/>
                    </a:cubicBezTo>
                    <a:lnTo>
                      <a:pt x="1482" y="83"/>
                    </a:lnTo>
                  </a:path>
                </a:pathLst>
              </a:custGeom>
              <a:noFill/>
              <a:ln w="25400" cap="rnd">
                <a:gradFill>
                  <a:gsLst>
                    <a:gs pos="0">
                      <a:srgbClr val="EBC198"/>
                    </a:gs>
                    <a:gs pos="100000">
                      <a:srgbClr val="F1DBBA"/>
                    </a:gs>
                  </a:gsLst>
                  <a:lin ang="2040000" scaled="1"/>
                </a:gradFill>
                <a:round/>
              </a:ln>
              <a:effectLst>
                <a:outerShdw blurRad="38100" dist="38100" dir="2700000" algn="tl" rotWithShape="0">
                  <a:srgbClr val="053A3A">
                    <a:alpha val="71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latin typeface="汉仪旗黑-55简" panose="00020600040101010101" charset="-128"/>
                  <a:ea typeface="汉仪旗黑-55简" panose="00020600040101010101" charset="-128"/>
                  <a:sym typeface="汉仪旗黑-55简" panose="00020600040101010101" charset="-128"/>
                </a:endParaRPr>
              </a:p>
            </p:txBody>
          </p:sp>
          <p:sp>
            <p:nvSpPr>
              <p:cNvPr id="117" name="任意多边形 116"/>
              <p:cNvSpPr/>
              <p:nvPr/>
            </p:nvSpPr>
            <p:spPr>
              <a:xfrm>
                <a:off x="12829" y="5954"/>
                <a:ext cx="1120" cy="1122"/>
              </a:xfrm>
              <a:custGeom>
                <a:avLst/>
                <a:gdLst>
                  <a:gd name="connsiteX0" fmla="*/ 1120 w 1120"/>
                  <a:gd name="connsiteY0" fmla="*/ 602 h 1122"/>
                  <a:gd name="connsiteX1" fmla="*/ 1119 w 1120"/>
                  <a:gd name="connsiteY1" fmla="*/ 618 h 1122"/>
                  <a:gd name="connsiteX2" fmla="*/ 561 w 1120"/>
                  <a:gd name="connsiteY2" fmla="*/ 1122 h 1122"/>
                  <a:gd name="connsiteX3" fmla="*/ 0 w 1120"/>
                  <a:gd name="connsiteY3" fmla="*/ 561 h 1122"/>
                  <a:gd name="connsiteX4" fmla="*/ 532 w 1120"/>
                  <a:gd name="connsiteY4" fmla="*/ 1 h 1122"/>
                  <a:gd name="connsiteX5" fmla="*/ 554 w 1120"/>
                  <a:gd name="connsiteY5" fmla="*/ 0 h 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0" h="1122">
                    <a:moveTo>
                      <a:pt x="1120" y="602"/>
                    </a:moveTo>
                    <a:lnTo>
                      <a:pt x="1119" y="618"/>
                    </a:lnTo>
                    <a:cubicBezTo>
                      <a:pt x="1090" y="901"/>
                      <a:pt x="851" y="1122"/>
                      <a:pt x="561" y="1122"/>
                    </a:cubicBezTo>
                    <a:cubicBezTo>
                      <a:pt x="251" y="1122"/>
                      <a:pt x="0" y="871"/>
                      <a:pt x="0" y="561"/>
                    </a:cubicBezTo>
                    <a:cubicBezTo>
                      <a:pt x="0" y="261"/>
                      <a:pt x="236" y="16"/>
                      <a:pt x="532" y="1"/>
                    </a:cubicBezTo>
                    <a:lnTo>
                      <a:pt x="554" y="0"/>
                    </a:lnTo>
                  </a:path>
                </a:pathLst>
              </a:custGeom>
              <a:noFill/>
              <a:ln w="25400" cap="rnd">
                <a:gradFill>
                  <a:gsLst>
                    <a:gs pos="0">
                      <a:srgbClr val="EBC198"/>
                    </a:gs>
                    <a:gs pos="100000">
                      <a:srgbClr val="F1DBBA"/>
                    </a:gs>
                  </a:gsLst>
                  <a:lin ang="2040000" scaled="1"/>
                </a:gradFill>
                <a:round/>
              </a:ln>
              <a:effectLst>
                <a:outerShdw blurRad="38100" dist="38100" dir="2700000" algn="tl" rotWithShape="0">
                  <a:srgbClr val="053A3A">
                    <a:alpha val="71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latin typeface="汉仪旗黑-55简" panose="00020600040101010101" charset="-128"/>
                  <a:ea typeface="汉仪旗黑-55简" panose="00020600040101010101" charset="-128"/>
                  <a:sym typeface="汉仪旗黑-55简" panose="00020600040101010101" charset="-128"/>
                </a:endParaRPr>
              </a:p>
            </p:txBody>
          </p:sp>
        </p:grpSp>
        <p:grpSp>
          <p:nvGrpSpPr>
            <p:cNvPr id="118" name="组合 117"/>
            <p:cNvGrpSpPr/>
            <p:nvPr/>
          </p:nvGrpSpPr>
          <p:grpSpPr>
            <a:xfrm>
              <a:off x="13409" y="5352"/>
              <a:ext cx="1210" cy="1195"/>
              <a:chOff x="13435" y="5080"/>
              <a:chExt cx="1426" cy="1408"/>
            </a:xfrm>
          </p:grpSpPr>
          <p:sp>
            <p:nvSpPr>
              <p:cNvPr id="119" name="任意多边形 118"/>
              <p:cNvSpPr/>
              <p:nvPr/>
            </p:nvSpPr>
            <p:spPr>
              <a:xfrm rot="10800000">
                <a:off x="14019" y="5080"/>
                <a:ext cx="842" cy="845"/>
              </a:xfrm>
              <a:custGeom>
                <a:avLst/>
                <a:gdLst/>
                <a:ahLst/>
                <a:cxnLst>
                  <a:cxn ang="3">
                    <a:pos x="hc" y="t"/>
                  </a:cxn>
                  <a:cxn ang="cd2">
                    <a:pos x="l" y="vc"/>
                  </a:cxn>
                  <a:cxn ang="cd4">
                    <a:pos x="hc" y="b"/>
                  </a:cxn>
                  <a:cxn ang="0">
                    <a:pos x="r" y="vc"/>
                  </a:cxn>
                </a:cxnLst>
                <a:rect l="l" t="t" r="r" b="b"/>
                <a:pathLst>
                  <a:path w="1312" h="1310">
                    <a:moveTo>
                      <a:pt x="647" y="0"/>
                    </a:moveTo>
                    <a:lnTo>
                      <a:pt x="649" y="2"/>
                    </a:lnTo>
                    <a:lnTo>
                      <a:pt x="1311" y="2"/>
                    </a:lnTo>
                    <a:lnTo>
                      <a:pt x="1311" y="664"/>
                    </a:lnTo>
                    <a:lnTo>
                      <a:pt x="1312" y="665"/>
                    </a:lnTo>
                    <a:lnTo>
                      <a:pt x="666" y="1310"/>
                    </a:lnTo>
                    <a:lnTo>
                      <a:pt x="666" y="647"/>
                    </a:lnTo>
                    <a:lnTo>
                      <a:pt x="0" y="647"/>
                    </a:lnTo>
                    <a:lnTo>
                      <a:pt x="647" y="0"/>
                    </a:lnTo>
                    <a:close/>
                  </a:path>
                </a:pathLst>
              </a:custGeom>
              <a:gradFill>
                <a:gsLst>
                  <a:gs pos="100000">
                    <a:srgbClr val="F4E1C2"/>
                  </a:gs>
                  <a:gs pos="14000">
                    <a:srgbClr val="DEB788"/>
                  </a:gs>
                </a:gsLst>
                <a:lin ang="2700000" scaled="0"/>
              </a:gradFill>
              <a:ln>
                <a:noFill/>
              </a:ln>
              <a:effectLst>
                <a:outerShdw blurRad="38100" dist="38100" dir="2700000" algn="tl" rotWithShape="0">
                  <a:srgbClr val="053A3A">
                    <a:alpha val="71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latin typeface="汉仪旗黑-55简" panose="00020600040101010101" charset="-128"/>
                  <a:ea typeface="汉仪旗黑-55简" panose="00020600040101010101" charset="-128"/>
                  <a:sym typeface="汉仪旗黑-55简" panose="00020600040101010101" charset="-128"/>
                </a:endParaRPr>
              </a:p>
            </p:txBody>
          </p:sp>
          <p:cxnSp>
            <p:nvCxnSpPr>
              <p:cNvPr id="120" name="直接连接符 119"/>
              <p:cNvCxnSpPr/>
              <p:nvPr/>
            </p:nvCxnSpPr>
            <p:spPr>
              <a:xfrm flipV="1">
                <a:off x="13435" y="6079"/>
                <a:ext cx="454" cy="409"/>
              </a:xfrm>
              <a:prstGeom prst="line">
                <a:avLst/>
              </a:prstGeom>
              <a:noFill/>
              <a:ln w="25400" cap="rnd">
                <a:gradFill>
                  <a:gsLst>
                    <a:gs pos="0">
                      <a:srgbClr val="EBC198"/>
                    </a:gs>
                    <a:gs pos="100000">
                      <a:srgbClr val="F1DBBA"/>
                    </a:gs>
                  </a:gsLst>
                  <a:lin ang="2040000" scaled="1"/>
                </a:gradFill>
                <a:round/>
              </a:ln>
              <a:effectLst>
                <a:outerShdw blurRad="38100" dist="38100" dir="2700000" algn="tl" rotWithShape="0">
                  <a:srgbClr val="053A3A">
                    <a:alpha val="71000"/>
                  </a:srgb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121" name="任意多边形 120"/>
              <p:cNvSpPr/>
              <p:nvPr/>
            </p:nvSpPr>
            <p:spPr>
              <a:xfrm rot="10800000">
                <a:off x="13758" y="5593"/>
                <a:ext cx="598" cy="593"/>
              </a:xfrm>
              <a:custGeom>
                <a:avLst/>
                <a:gdLst/>
                <a:ahLst/>
                <a:cxnLst>
                  <a:cxn ang="3">
                    <a:pos x="hc" y="t"/>
                  </a:cxn>
                  <a:cxn ang="cd2">
                    <a:pos x="l" y="vc"/>
                  </a:cxn>
                  <a:cxn ang="cd4">
                    <a:pos x="hc" y="b"/>
                  </a:cxn>
                  <a:cxn ang="0">
                    <a:pos x="r" y="vc"/>
                  </a:cxn>
                </a:cxnLst>
                <a:rect l="l" t="t" r="r" b="b"/>
                <a:pathLst>
                  <a:path w="598" h="593">
                    <a:moveTo>
                      <a:pt x="164" y="0"/>
                    </a:moveTo>
                    <a:lnTo>
                      <a:pt x="598" y="0"/>
                    </a:lnTo>
                    <a:lnTo>
                      <a:pt x="598" y="422"/>
                    </a:lnTo>
                    <a:lnTo>
                      <a:pt x="427" y="593"/>
                    </a:lnTo>
                    <a:lnTo>
                      <a:pt x="427" y="165"/>
                    </a:lnTo>
                    <a:lnTo>
                      <a:pt x="0" y="165"/>
                    </a:lnTo>
                    <a:lnTo>
                      <a:pt x="164" y="0"/>
                    </a:lnTo>
                    <a:close/>
                  </a:path>
                </a:pathLst>
              </a:custGeom>
              <a:gradFill>
                <a:gsLst>
                  <a:gs pos="100000">
                    <a:srgbClr val="F4E1C2"/>
                  </a:gs>
                  <a:gs pos="14000">
                    <a:srgbClr val="DEB788"/>
                  </a:gs>
                </a:gsLst>
                <a:lin ang="2700000" scaled="0"/>
              </a:gradFill>
              <a:ln>
                <a:noFill/>
              </a:ln>
              <a:effectLst>
                <a:outerShdw blurRad="38100" dist="38100" dir="2700000" algn="tl" rotWithShape="0">
                  <a:srgbClr val="053A3A">
                    <a:alpha val="71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latin typeface="汉仪旗黑-55简" panose="00020600040101010101" charset="-128"/>
                  <a:ea typeface="汉仪旗黑-55简" panose="00020600040101010101" charset="-128"/>
                  <a:sym typeface="汉仪旗黑-55简" panose="00020600040101010101" charset="-128"/>
                </a:endParaRPr>
              </a:p>
            </p:txBody>
          </p:sp>
        </p:grpSp>
      </p:grpSp>
      <p:grpSp>
        <p:nvGrpSpPr>
          <p:cNvPr id="96" name="组合 95"/>
          <p:cNvGrpSpPr/>
          <p:nvPr/>
        </p:nvGrpSpPr>
        <p:grpSpPr>
          <a:xfrm>
            <a:off x="9732010" y="3298190"/>
            <a:ext cx="554990" cy="541020"/>
            <a:chOff x="5415" y="6974"/>
            <a:chExt cx="950" cy="925"/>
          </a:xfrm>
        </p:grpSpPr>
        <p:grpSp>
          <p:nvGrpSpPr>
            <p:cNvPr id="97" name="组合 96"/>
            <p:cNvGrpSpPr/>
            <p:nvPr/>
          </p:nvGrpSpPr>
          <p:grpSpPr>
            <a:xfrm>
              <a:off x="5415" y="6974"/>
              <a:ext cx="950" cy="775"/>
              <a:chOff x="7348" y="5792"/>
              <a:chExt cx="1886" cy="1538"/>
            </a:xfrm>
          </p:grpSpPr>
          <p:sp>
            <p:nvSpPr>
              <p:cNvPr id="98" name="圆角矩形 97"/>
              <p:cNvSpPr/>
              <p:nvPr/>
            </p:nvSpPr>
            <p:spPr>
              <a:xfrm>
                <a:off x="7348" y="5792"/>
                <a:ext cx="1886" cy="1538"/>
              </a:xfrm>
              <a:prstGeom prst="roundRect">
                <a:avLst>
                  <a:gd name="adj" fmla="val 15405"/>
                </a:avLst>
              </a:prstGeom>
              <a:noFill/>
              <a:ln w="25400" cap="rnd">
                <a:gradFill>
                  <a:gsLst>
                    <a:gs pos="0">
                      <a:srgbClr val="EBC198"/>
                    </a:gs>
                    <a:gs pos="54000">
                      <a:srgbClr val="F1DBBA"/>
                    </a:gs>
                  </a:gsLst>
                  <a:lin ang="2040000" scaled="1"/>
                </a:gradFill>
                <a:round/>
              </a:ln>
              <a:effectLst>
                <a:outerShdw blurRad="38100" dist="38100" dir="2700000" algn="tl" rotWithShape="0">
                  <a:srgbClr val="053A3A">
                    <a:alpha val="71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latin typeface="汉仪旗黑-55简" panose="00020600040101010101" charset="-128"/>
                  <a:ea typeface="汉仪旗黑-55简" panose="00020600040101010101" charset="-128"/>
                  <a:sym typeface="汉仪旗黑-55简" panose="00020600040101010101" charset="-128"/>
                </a:endParaRPr>
              </a:p>
            </p:txBody>
          </p:sp>
          <p:sp>
            <p:nvSpPr>
              <p:cNvPr id="99" name="任意多边形 98"/>
              <p:cNvSpPr/>
              <p:nvPr/>
            </p:nvSpPr>
            <p:spPr>
              <a:xfrm>
                <a:off x="7620" y="6074"/>
                <a:ext cx="1342" cy="974"/>
              </a:xfrm>
              <a:custGeom>
                <a:avLst/>
                <a:gdLst>
                  <a:gd name="connisteX0" fmla="*/ 0 w 1270000"/>
                  <a:gd name="connsiteY0" fmla="*/ 231140 h 476250"/>
                  <a:gd name="connisteX1" fmla="*/ 260350 w 1270000"/>
                  <a:gd name="connsiteY1" fmla="*/ 476250 h 476250"/>
                  <a:gd name="connisteX2" fmla="*/ 635000 w 1270000"/>
                  <a:gd name="connsiteY2" fmla="*/ 144780 h 476250"/>
                  <a:gd name="connisteX3" fmla="*/ 851535 w 1270000"/>
                  <a:gd name="connsiteY3" fmla="*/ 433070 h 476250"/>
                  <a:gd name="connisteX4" fmla="*/ 1270000 w 1270000"/>
                  <a:gd name="connsiteY4" fmla="*/ 0 h 47625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1270000" h="476250">
                    <a:moveTo>
                      <a:pt x="0" y="231140"/>
                    </a:moveTo>
                    <a:lnTo>
                      <a:pt x="260350" y="476250"/>
                    </a:lnTo>
                    <a:lnTo>
                      <a:pt x="635000" y="144780"/>
                    </a:lnTo>
                    <a:lnTo>
                      <a:pt x="851535" y="433070"/>
                    </a:lnTo>
                    <a:lnTo>
                      <a:pt x="1270000" y="0"/>
                    </a:lnTo>
                  </a:path>
                </a:pathLst>
              </a:custGeom>
              <a:noFill/>
              <a:ln w="25400" cap="rnd">
                <a:gradFill>
                  <a:gsLst>
                    <a:gs pos="0">
                      <a:srgbClr val="EBC198"/>
                    </a:gs>
                    <a:gs pos="54000">
                      <a:srgbClr val="F1DBBA"/>
                    </a:gs>
                  </a:gsLst>
                  <a:lin ang="2040000" scaled="1"/>
                </a:gradFill>
                <a:round/>
              </a:ln>
              <a:effectLst>
                <a:outerShdw blurRad="38100" dist="38100" dir="2700000" algn="tl" rotWithShape="0">
                  <a:srgbClr val="053A3A">
                    <a:alpha val="71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latin typeface="汉仪旗黑-55简" panose="00020600040101010101" charset="-128"/>
                  <a:ea typeface="汉仪旗黑-55简" panose="00020600040101010101" charset="-128"/>
                  <a:sym typeface="汉仪旗黑-55简" panose="00020600040101010101" charset="-128"/>
                </a:endParaRPr>
              </a:p>
            </p:txBody>
          </p:sp>
        </p:grpSp>
        <p:cxnSp>
          <p:nvCxnSpPr>
            <p:cNvPr id="100" name="直接连接符 99"/>
            <p:cNvCxnSpPr/>
            <p:nvPr/>
          </p:nvCxnSpPr>
          <p:spPr>
            <a:xfrm>
              <a:off x="5447" y="7899"/>
              <a:ext cx="887" cy="0"/>
            </a:xfrm>
            <a:prstGeom prst="line">
              <a:avLst/>
            </a:prstGeom>
            <a:gradFill>
              <a:gsLst>
                <a:gs pos="100000">
                  <a:srgbClr val="F4E1C2"/>
                </a:gs>
                <a:gs pos="14000">
                  <a:srgbClr val="DEB788"/>
                </a:gs>
              </a:gsLst>
              <a:lin ang="2700000" scaled="0"/>
            </a:gradFill>
            <a:ln w="25400" cap="rnd">
              <a:gradFill>
                <a:gsLst>
                  <a:gs pos="0">
                    <a:srgbClr val="EBC198"/>
                  </a:gs>
                  <a:gs pos="54000">
                    <a:srgbClr val="F1DBBA"/>
                  </a:gs>
                </a:gsLst>
                <a:lin ang="2040000" scaled="1"/>
              </a:gradFill>
              <a:round/>
            </a:ln>
            <a:effectLst>
              <a:outerShdw blurRad="38100" dist="38100" dir="2700000" algn="tl" rotWithShape="0">
                <a:srgbClr val="053A3A">
                  <a:alpha val="71000"/>
                </a:srgbClr>
              </a:outerShdw>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2" name="组合 1"/>
          <p:cNvGrpSpPr/>
          <p:nvPr/>
        </p:nvGrpSpPr>
        <p:grpSpPr>
          <a:xfrm>
            <a:off x="167005" y="43180"/>
            <a:ext cx="2362200" cy="775970"/>
            <a:chOff x="263" y="68"/>
            <a:chExt cx="3720" cy="1222"/>
          </a:xfrm>
        </p:grpSpPr>
        <p:sp>
          <p:nvSpPr>
            <p:cNvPr id="223" name="文本框 222"/>
            <p:cNvSpPr txBox="1"/>
            <p:nvPr/>
          </p:nvSpPr>
          <p:spPr>
            <a:xfrm>
              <a:off x="1201" y="300"/>
              <a:ext cx="2782" cy="822"/>
            </a:xfrm>
            <a:prstGeom prst="rect">
              <a:avLst/>
            </a:prstGeom>
            <a:noFill/>
          </p:spPr>
          <p:txBody>
            <a:bodyPr vert="horz" wrap="square" rtlCol="0">
              <a:spAutoFit/>
            </a:bodyPr>
            <a:lstStyle/>
            <a:p>
              <a:pPr lvl="0"/>
              <a:r>
                <a:rPr lang="zh-CN" altLang="en-US" sz="2800" spc="-200" dirty="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投资理念</a:t>
              </a:r>
            </a:p>
          </p:txBody>
        </p:sp>
        <p:grpSp>
          <p:nvGrpSpPr>
            <p:cNvPr id="225" name="组合 224"/>
            <p:cNvGrpSpPr/>
            <p:nvPr/>
          </p:nvGrpSpPr>
          <p:grpSpPr>
            <a:xfrm>
              <a:off x="263" y="68"/>
              <a:ext cx="880" cy="1222"/>
              <a:chOff x="6005" y="1868"/>
              <a:chExt cx="1673" cy="2321"/>
            </a:xfrm>
          </p:grpSpPr>
          <p:grpSp>
            <p:nvGrpSpPr>
              <p:cNvPr id="226" name="组合 225"/>
              <p:cNvGrpSpPr/>
              <p:nvPr/>
            </p:nvGrpSpPr>
            <p:grpSpPr>
              <a:xfrm>
                <a:off x="6040" y="2551"/>
                <a:ext cx="1638" cy="1638"/>
                <a:chOff x="5449" y="5081"/>
                <a:chExt cx="1638" cy="1638"/>
              </a:xfrm>
            </p:grpSpPr>
            <p:sp>
              <p:nvSpPr>
                <p:cNvPr id="227" name="椭圆 226"/>
                <p:cNvSpPr/>
                <p:nvPr/>
              </p:nvSpPr>
              <p:spPr>
                <a:xfrm>
                  <a:off x="5449" y="5081"/>
                  <a:ext cx="1639" cy="1639"/>
                </a:xfrm>
                <a:prstGeom prst="ellipse">
                  <a:avLst/>
                </a:prstGeom>
                <a:gradFill>
                  <a:gsLst>
                    <a:gs pos="0">
                      <a:srgbClr val="096A69"/>
                    </a:gs>
                    <a:gs pos="79000">
                      <a:srgbClr val="053A3A"/>
                    </a:gs>
                  </a:gsLst>
                  <a:lin ang="2700000" scaled="0"/>
                </a:gradFill>
                <a:ln>
                  <a:noFill/>
                </a:ln>
                <a:effectLst>
                  <a:innerShdw blurRad="114300" dist="76200" dir="13500000">
                    <a:srgbClr val="11201D">
                      <a:alpha val="72000"/>
                    </a:srgb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228" name="椭圆 227"/>
                <p:cNvSpPr/>
                <p:nvPr/>
              </p:nvSpPr>
              <p:spPr>
                <a:xfrm>
                  <a:off x="5449" y="5081"/>
                  <a:ext cx="1639" cy="1639"/>
                </a:xfrm>
                <a:prstGeom prst="ellipse">
                  <a:avLst/>
                </a:prstGeom>
                <a:gradFill>
                  <a:gsLst>
                    <a:gs pos="57000">
                      <a:srgbClr val="032121">
                        <a:alpha val="0"/>
                      </a:srgbClr>
                    </a:gs>
                    <a:gs pos="88000">
                      <a:srgbClr val="032121">
                        <a:alpha val="51000"/>
                      </a:srgbClr>
                    </a:gs>
                  </a:gsLst>
                  <a:path path="circle">
                    <a:fillToRect l="50000" t="50000" r="50000" b="50000"/>
                  </a:path>
                  <a:tileRect/>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grpSp>
            <p:nvGrpSpPr>
              <p:cNvPr id="229" name="组合 228"/>
              <p:cNvGrpSpPr/>
              <p:nvPr/>
            </p:nvGrpSpPr>
            <p:grpSpPr>
              <a:xfrm>
                <a:off x="6005" y="1868"/>
                <a:ext cx="1673" cy="1934"/>
                <a:chOff x="5820" y="1868"/>
                <a:chExt cx="1673" cy="1934"/>
              </a:xfrm>
            </p:grpSpPr>
            <p:grpSp>
              <p:nvGrpSpPr>
                <p:cNvPr id="230" name="组合 229"/>
                <p:cNvGrpSpPr/>
                <p:nvPr/>
              </p:nvGrpSpPr>
              <p:grpSpPr>
                <a:xfrm>
                  <a:off x="5855" y="2021"/>
                  <a:ext cx="1638" cy="1638"/>
                  <a:chOff x="4875" y="5420"/>
                  <a:chExt cx="1638" cy="1638"/>
                </a:xfrm>
              </p:grpSpPr>
              <p:sp>
                <p:nvSpPr>
                  <p:cNvPr id="231" name="椭圆 230"/>
                  <p:cNvSpPr/>
                  <p:nvPr/>
                </p:nvSpPr>
                <p:spPr>
                  <a:xfrm>
                    <a:off x="4875" y="5420"/>
                    <a:ext cx="1639" cy="1639"/>
                  </a:xfrm>
                  <a:prstGeom prst="ellipse">
                    <a:avLst/>
                  </a:prstGeom>
                  <a:gradFill>
                    <a:gsLst>
                      <a:gs pos="2000">
                        <a:srgbClr val="096A69"/>
                      </a:gs>
                      <a:gs pos="57000">
                        <a:srgbClr val="053A3A"/>
                      </a:gs>
                    </a:gsLst>
                    <a:lin ang="2700000" scaled="0"/>
                  </a:gradFill>
                  <a:ln>
                    <a:noFill/>
                  </a:ln>
                  <a:effectLst>
                    <a:outerShdw blurRad="266700" dist="2286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232" name="椭圆 231"/>
                  <p:cNvSpPr/>
                  <p:nvPr/>
                </p:nvSpPr>
                <p:spPr>
                  <a:xfrm>
                    <a:off x="4875" y="5420"/>
                    <a:ext cx="1639" cy="1639"/>
                  </a:xfrm>
                  <a:prstGeom prst="ellipse">
                    <a:avLst/>
                  </a:prstGeom>
                  <a:gradFill>
                    <a:gsLst>
                      <a:gs pos="2000">
                        <a:srgbClr val="096A69"/>
                      </a:gs>
                      <a:gs pos="57000">
                        <a:srgbClr val="053A3A"/>
                      </a:gs>
                    </a:gsLst>
                    <a:lin ang="2700000" scaled="0"/>
                  </a:gradFill>
                  <a:ln>
                    <a:noFill/>
                  </a:ln>
                  <a:effectLst>
                    <a:outerShdw blurRad="190500" dist="1524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233" name="椭圆 232"/>
                  <p:cNvSpPr/>
                  <p:nvPr/>
                </p:nvSpPr>
                <p:spPr>
                  <a:xfrm>
                    <a:off x="4875" y="5420"/>
                    <a:ext cx="1639" cy="1639"/>
                  </a:xfrm>
                  <a:prstGeom prst="ellipse">
                    <a:avLst/>
                  </a:prstGeom>
                  <a:gradFill>
                    <a:gsLst>
                      <a:gs pos="100000">
                        <a:srgbClr val="096A69"/>
                      </a:gs>
                      <a:gs pos="14000">
                        <a:srgbClr val="053736"/>
                      </a:gs>
                    </a:gsLst>
                    <a:lin ang="2700000" scaled="0"/>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234" name="文本框 233"/>
                <p:cNvSpPr txBox="1"/>
                <p:nvPr/>
              </p:nvSpPr>
              <p:spPr>
                <a:xfrm>
                  <a:off x="5820" y="1868"/>
                  <a:ext cx="1508" cy="1934"/>
                </a:xfrm>
                <a:prstGeom prst="rect">
                  <a:avLst/>
                </a:prstGeom>
                <a:noFill/>
              </p:spPr>
              <p:txBody>
                <a:bodyPr vert="horz" wrap="square" rtlCol="0">
                  <a:spAutoFit/>
                </a:bodyPr>
                <a:lstStyle/>
                <a:p>
                  <a:pPr lvl="0" algn="ctr">
                    <a:buClrTx/>
                    <a:buSzTx/>
                    <a:buFontTx/>
                  </a:pPr>
                  <a:r>
                    <a:rPr lang="zh-CN" altLang="en-US" sz="3600" spc="-500" dirty="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叁</a:t>
                  </a:r>
                </a:p>
              </p:txBody>
            </p:sp>
          </p:grpSp>
        </p:grpSp>
      </p:grpSp>
      <p:sp>
        <p:nvSpPr>
          <p:cNvPr id="94" name="文本框 278">
            <a:extLst>
              <a:ext uri="{FF2B5EF4-FFF2-40B4-BE49-F238E27FC236}">
                <a16:creationId xmlns:a16="http://schemas.microsoft.com/office/drawing/2014/main" id="{2BC81441-6A06-4CAA-B3C0-684622E78AB2}"/>
              </a:ext>
            </a:extLst>
          </p:cNvPr>
          <p:cNvSpPr txBox="1"/>
          <p:nvPr/>
        </p:nvSpPr>
        <p:spPr>
          <a:xfrm>
            <a:off x="178532" y="964476"/>
            <a:ext cx="3011235"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r>
              <a:rPr lang="zh-CN" altLang="en-US" sz="3200" b="1" dirty="0">
                <a:solidFill>
                  <a:srgbClr val="D2AC64"/>
                </a:solidFill>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产品投资策略</a:t>
            </a: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p:cNvGrpSpPr/>
          <p:nvPr/>
        </p:nvGrpSpPr>
        <p:grpSpPr>
          <a:xfrm>
            <a:off x="0" y="0"/>
            <a:ext cx="12193270" cy="964565"/>
            <a:chOff x="0" y="126"/>
            <a:chExt cx="19202" cy="1519"/>
          </a:xfrm>
          <a:effectLst>
            <a:outerShdw blurRad="266700" dist="228600" sx="102000" sy="102000" algn="ctr" rotWithShape="0">
              <a:prstClr val="black">
                <a:alpha val="25000"/>
              </a:prstClr>
            </a:outerShdw>
          </a:effectLst>
        </p:grpSpPr>
        <p:pic>
          <p:nvPicPr>
            <p:cNvPr id="47" name="图片 46" descr="daniele-levis-pelusi-88q5y8oHQto-unsplash"/>
            <p:cNvPicPr>
              <a:picLocks noChangeAspect="1"/>
            </p:cNvPicPr>
            <p:nvPr/>
          </p:nvPicPr>
          <p:blipFill>
            <a:blip r:embed="rId3"/>
            <a:srcRect t="624" b="85957"/>
            <a:stretch>
              <a:fillRect/>
            </a:stretch>
          </p:blipFill>
          <p:spPr>
            <a:xfrm>
              <a:off x="0" y="127"/>
              <a:ext cx="19200" cy="1391"/>
            </a:xfrm>
            <a:prstGeom prst="rect">
              <a:avLst/>
            </a:prstGeom>
          </p:spPr>
        </p:pic>
        <p:sp>
          <p:nvSpPr>
            <p:cNvPr id="48" name="矩形 47"/>
            <p:cNvSpPr/>
            <p:nvPr/>
          </p:nvSpPr>
          <p:spPr>
            <a:xfrm>
              <a:off x="0" y="126"/>
              <a:ext cx="19202" cy="1393"/>
            </a:xfrm>
            <a:prstGeom prst="rect">
              <a:avLst/>
            </a:prstGeom>
            <a:gradFill>
              <a:gsLst>
                <a:gs pos="91000">
                  <a:srgbClr val="074646">
                    <a:alpha val="45000"/>
                  </a:srgbClr>
                </a:gs>
                <a:gs pos="7000">
                  <a:srgbClr val="053A3A">
                    <a:alpha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52" name="矩形 51"/>
            <p:cNvSpPr/>
            <p:nvPr/>
          </p:nvSpPr>
          <p:spPr>
            <a:xfrm>
              <a:off x="0" y="1517"/>
              <a:ext cx="19202" cy="128"/>
            </a:xfrm>
            <a:prstGeom prst="rect">
              <a:avLst/>
            </a:prstGeom>
            <a:gradFill>
              <a:gsLst>
                <a:gs pos="91000">
                  <a:srgbClr val="F4E1C2"/>
                </a:gs>
                <a:gs pos="7000">
                  <a:srgbClr val="DEB78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56" name="文本框 55"/>
          <p:cNvSpPr txBox="1"/>
          <p:nvPr/>
        </p:nvSpPr>
        <p:spPr>
          <a:xfrm>
            <a:off x="761608" y="191681"/>
            <a:ext cx="1766570" cy="522147"/>
          </a:xfrm>
          <a:prstGeom prst="rect">
            <a:avLst/>
          </a:prstGeom>
          <a:noFill/>
        </p:spPr>
        <p:txBody>
          <a:bodyPr vert="horz" wrap="square" rtlCol="0">
            <a:spAutoFit/>
          </a:bodyPr>
          <a:lstStyle/>
          <a:p>
            <a:pPr lvl="0"/>
            <a:r>
              <a:rPr lang="zh-CN" altLang="en-US" sz="2800" spc="-200" dirty="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投资理念</a:t>
            </a:r>
          </a:p>
        </p:txBody>
      </p:sp>
      <p:grpSp>
        <p:nvGrpSpPr>
          <p:cNvPr id="58" name="组合 57"/>
          <p:cNvGrpSpPr/>
          <p:nvPr/>
        </p:nvGrpSpPr>
        <p:grpSpPr>
          <a:xfrm>
            <a:off x="168175" y="30379"/>
            <a:ext cx="557630" cy="788771"/>
            <a:chOff x="6009" y="1829"/>
            <a:chExt cx="1669" cy="2360"/>
          </a:xfrm>
        </p:grpSpPr>
        <p:grpSp>
          <p:nvGrpSpPr>
            <p:cNvPr id="60" name="组合 59"/>
            <p:cNvGrpSpPr/>
            <p:nvPr/>
          </p:nvGrpSpPr>
          <p:grpSpPr>
            <a:xfrm>
              <a:off x="6040" y="2551"/>
              <a:ext cx="1638" cy="1638"/>
              <a:chOff x="5449" y="5081"/>
              <a:chExt cx="1638" cy="1638"/>
            </a:xfrm>
          </p:grpSpPr>
          <p:sp>
            <p:nvSpPr>
              <p:cNvPr id="61" name="椭圆 60"/>
              <p:cNvSpPr/>
              <p:nvPr/>
            </p:nvSpPr>
            <p:spPr>
              <a:xfrm>
                <a:off x="5449" y="5081"/>
                <a:ext cx="1639" cy="1639"/>
              </a:xfrm>
              <a:prstGeom prst="ellipse">
                <a:avLst/>
              </a:prstGeom>
              <a:gradFill>
                <a:gsLst>
                  <a:gs pos="0">
                    <a:srgbClr val="096A69"/>
                  </a:gs>
                  <a:gs pos="79000">
                    <a:srgbClr val="053A3A"/>
                  </a:gs>
                </a:gsLst>
                <a:lin ang="2700000" scaled="0"/>
              </a:gradFill>
              <a:ln>
                <a:noFill/>
              </a:ln>
              <a:effectLst>
                <a:innerShdw blurRad="114300" dist="76200" dir="13500000">
                  <a:srgbClr val="11201D">
                    <a:alpha val="72000"/>
                  </a:srgb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62" name="椭圆 61"/>
              <p:cNvSpPr/>
              <p:nvPr/>
            </p:nvSpPr>
            <p:spPr>
              <a:xfrm>
                <a:off x="5449" y="5081"/>
                <a:ext cx="1639" cy="1639"/>
              </a:xfrm>
              <a:prstGeom prst="ellipse">
                <a:avLst/>
              </a:prstGeom>
              <a:gradFill>
                <a:gsLst>
                  <a:gs pos="57000">
                    <a:srgbClr val="032121">
                      <a:alpha val="0"/>
                    </a:srgbClr>
                  </a:gs>
                  <a:gs pos="88000">
                    <a:srgbClr val="032121">
                      <a:alpha val="51000"/>
                    </a:srgbClr>
                  </a:gs>
                </a:gsLst>
                <a:path path="circle">
                  <a:fillToRect l="50000" t="50000" r="50000" b="50000"/>
                </a:path>
                <a:tileRect/>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grpSp>
          <p:nvGrpSpPr>
            <p:cNvPr id="63" name="组合 62"/>
            <p:cNvGrpSpPr/>
            <p:nvPr/>
          </p:nvGrpSpPr>
          <p:grpSpPr>
            <a:xfrm>
              <a:off x="6009" y="1829"/>
              <a:ext cx="1669" cy="1932"/>
              <a:chOff x="5824" y="1829"/>
              <a:chExt cx="1669" cy="1932"/>
            </a:xfrm>
          </p:grpSpPr>
          <p:grpSp>
            <p:nvGrpSpPr>
              <p:cNvPr id="64" name="组合 63"/>
              <p:cNvGrpSpPr/>
              <p:nvPr/>
            </p:nvGrpSpPr>
            <p:grpSpPr>
              <a:xfrm>
                <a:off x="5855" y="2021"/>
                <a:ext cx="1638" cy="1638"/>
                <a:chOff x="4875" y="5420"/>
                <a:chExt cx="1638" cy="1638"/>
              </a:xfrm>
            </p:grpSpPr>
            <p:sp>
              <p:nvSpPr>
                <p:cNvPr id="65" name="椭圆 64"/>
                <p:cNvSpPr/>
                <p:nvPr/>
              </p:nvSpPr>
              <p:spPr>
                <a:xfrm>
                  <a:off x="4875" y="5420"/>
                  <a:ext cx="1639" cy="1639"/>
                </a:xfrm>
                <a:prstGeom prst="ellipse">
                  <a:avLst/>
                </a:prstGeom>
                <a:gradFill>
                  <a:gsLst>
                    <a:gs pos="2000">
                      <a:srgbClr val="096A69"/>
                    </a:gs>
                    <a:gs pos="57000">
                      <a:srgbClr val="053A3A"/>
                    </a:gs>
                  </a:gsLst>
                  <a:lin ang="2700000" scaled="0"/>
                </a:gradFill>
                <a:ln>
                  <a:noFill/>
                </a:ln>
                <a:effectLst>
                  <a:outerShdw blurRad="266700" dist="2286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66" name="椭圆 65"/>
                <p:cNvSpPr/>
                <p:nvPr/>
              </p:nvSpPr>
              <p:spPr>
                <a:xfrm>
                  <a:off x="4875" y="5420"/>
                  <a:ext cx="1639" cy="1639"/>
                </a:xfrm>
                <a:prstGeom prst="ellipse">
                  <a:avLst/>
                </a:prstGeom>
                <a:gradFill>
                  <a:gsLst>
                    <a:gs pos="2000">
                      <a:srgbClr val="096A69"/>
                    </a:gs>
                    <a:gs pos="57000">
                      <a:srgbClr val="053A3A"/>
                    </a:gs>
                  </a:gsLst>
                  <a:lin ang="2700000" scaled="0"/>
                </a:gradFill>
                <a:ln>
                  <a:noFill/>
                </a:ln>
                <a:effectLst>
                  <a:outerShdw blurRad="190500" dist="1524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67" name="椭圆 66"/>
                <p:cNvSpPr/>
                <p:nvPr/>
              </p:nvSpPr>
              <p:spPr>
                <a:xfrm>
                  <a:off x="4875" y="5420"/>
                  <a:ext cx="1639" cy="1639"/>
                </a:xfrm>
                <a:prstGeom prst="ellipse">
                  <a:avLst/>
                </a:prstGeom>
                <a:gradFill>
                  <a:gsLst>
                    <a:gs pos="100000">
                      <a:srgbClr val="096A69"/>
                    </a:gs>
                    <a:gs pos="14000">
                      <a:srgbClr val="053736"/>
                    </a:gs>
                  </a:gsLst>
                  <a:lin ang="2700000" scaled="0"/>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68" name="文本框 67"/>
              <p:cNvSpPr txBox="1"/>
              <p:nvPr/>
            </p:nvSpPr>
            <p:spPr>
              <a:xfrm>
                <a:off x="5824" y="1829"/>
                <a:ext cx="1508" cy="1932"/>
              </a:xfrm>
              <a:prstGeom prst="rect">
                <a:avLst/>
              </a:prstGeom>
              <a:noFill/>
            </p:spPr>
            <p:txBody>
              <a:bodyPr vert="horz" wrap="square" rtlCol="0">
                <a:spAutoFit/>
              </a:bodyPr>
              <a:lstStyle/>
              <a:p>
                <a:pPr lvl="0" algn="ctr">
                  <a:buClrTx/>
                  <a:buSzTx/>
                  <a:buFontTx/>
                </a:pPr>
                <a:r>
                  <a:rPr lang="zh-CN" altLang="en-US" sz="3600" spc="-500" dirty="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叁</a:t>
                </a:r>
              </a:p>
            </p:txBody>
          </p:sp>
        </p:grpSp>
      </p:grpSp>
      <p:sp>
        <p:nvSpPr>
          <p:cNvPr id="24" name="圆角矩形 23"/>
          <p:cNvSpPr/>
          <p:nvPr/>
        </p:nvSpPr>
        <p:spPr>
          <a:xfrm>
            <a:off x="-113665" y="3773805"/>
            <a:ext cx="12418695" cy="366395"/>
          </a:xfrm>
          <a:prstGeom prst="roundRect">
            <a:avLst>
              <a:gd name="adj" fmla="val 50000"/>
            </a:avLst>
          </a:prstGeom>
          <a:noFill/>
          <a:ln>
            <a:gradFill>
              <a:gsLst>
                <a:gs pos="98000">
                  <a:srgbClr val="053A3A">
                    <a:alpha val="0"/>
                  </a:srgbClr>
                </a:gs>
                <a:gs pos="83000">
                  <a:srgbClr val="053A3A"/>
                </a:gs>
                <a:gs pos="2000">
                  <a:srgbClr val="096A69">
                    <a:alpha val="0"/>
                  </a:srgbClr>
                </a:gs>
                <a:gs pos="12000">
                  <a:srgbClr val="096A69"/>
                </a:gs>
              </a:gsLst>
              <a:lin ang="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sym typeface="汉仪旗黑-55简" panose="00020600040101010101" charset="-128"/>
            </a:endParaRPr>
          </a:p>
        </p:txBody>
      </p:sp>
      <p:grpSp>
        <p:nvGrpSpPr>
          <p:cNvPr id="125" name="组合 124"/>
          <p:cNvGrpSpPr/>
          <p:nvPr/>
        </p:nvGrpSpPr>
        <p:grpSpPr>
          <a:xfrm>
            <a:off x="91440" y="1552575"/>
            <a:ext cx="4164965" cy="2679065"/>
            <a:chOff x="293" y="2055"/>
            <a:chExt cx="6559" cy="4219"/>
          </a:xfrm>
        </p:grpSpPr>
        <p:grpSp>
          <p:nvGrpSpPr>
            <p:cNvPr id="59" name="组合 58"/>
            <p:cNvGrpSpPr/>
            <p:nvPr/>
          </p:nvGrpSpPr>
          <p:grpSpPr>
            <a:xfrm>
              <a:off x="1878" y="5412"/>
              <a:ext cx="862" cy="862"/>
              <a:chOff x="957" y="4959"/>
              <a:chExt cx="862" cy="862"/>
            </a:xfrm>
          </p:grpSpPr>
          <p:grpSp>
            <p:nvGrpSpPr>
              <p:cNvPr id="53" name="组合 52"/>
              <p:cNvGrpSpPr/>
              <p:nvPr/>
            </p:nvGrpSpPr>
            <p:grpSpPr>
              <a:xfrm>
                <a:off x="957" y="4959"/>
                <a:ext cx="862" cy="862"/>
                <a:chOff x="2244" y="4958"/>
                <a:chExt cx="862" cy="862"/>
              </a:xfrm>
            </p:grpSpPr>
            <p:sp>
              <p:nvSpPr>
                <p:cNvPr id="49" name="椭圆 48"/>
                <p:cNvSpPr/>
                <p:nvPr/>
              </p:nvSpPr>
              <p:spPr>
                <a:xfrm>
                  <a:off x="2244" y="4958"/>
                  <a:ext cx="863" cy="863"/>
                </a:xfrm>
                <a:prstGeom prst="ellipse">
                  <a:avLst/>
                </a:prstGeom>
                <a:gradFill>
                  <a:gsLst>
                    <a:gs pos="2000">
                      <a:srgbClr val="096A69"/>
                    </a:gs>
                    <a:gs pos="57000">
                      <a:srgbClr val="053A3A"/>
                    </a:gs>
                  </a:gsLst>
                  <a:lin ang="2700000" scaled="0"/>
                </a:gradFill>
                <a:ln>
                  <a:noFill/>
                </a:ln>
                <a:effectLst>
                  <a:outerShdw blurRad="114300" dist="381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50" name="椭圆 49"/>
                <p:cNvSpPr/>
                <p:nvPr/>
              </p:nvSpPr>
              <p:spPr>
                <a:xfrm>
                  <a:off x="2244" y="4958"/>
                  <a:ext cx="863" cy="863"/>
                </a:xfrm>
                <a:prstGeom prst="ellipse">
                  <a:avLst/>
                </a:prstGeom>
                <a:gradFill>
                  <a:gsLst>
                    <a:gs pos="2000">
                      <a:srgbClr val="096A69"/>
                    </a:gs>
                    <a:gs pos="57000">
                      <a:srgbClr val="053A3A"/>
                    </a:gs>
                  </a:gsLst>
                  <a:lin ang="2700000" scaled="0"/>
                </a:gradFill>
                <a:ln>
                  <a:noFill/>
                </a:ln>
                <a:effectLst>
                  <a:outerShdw blurRad="114300" dist="381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51" name="椭圆 50"/>
                <p:cNvSpPr/>
                <p:nvPr/>
              </p:nvSpPr>
              <p:spPr>
                <a:xfrm>
                  <a:off x="2244" y="4958"/>
                  <a:ext cx="863" cy="863"/>
                </a:xfrm>
                <a:prstGeom prst="ellipse">
                  <a:avLst/>
                </a:prstGeom>
                <a:gradFill>
                  <a:gsLst>
                    <a:gs pos="100000">
                      <a:srgbClr val="096A69"/>
                    </a:gs>
                    <a:gs pos="14000">
                      <a:srgbClr val="053736"/>
                    </a:gs>
                  </a:gsLst>
                  <a:lin ang="2700000" scaled="0"/>
                </a:gradFill>
                <a:ln w="12700">
                  <a:gradFill>
                    <a:gsLst>
                      <a:gs pos="0">
                        <a:srgbClr val="D2AC64"/>
                      </a:gs>
                      <a:gs pos="79000">
                        <a:srgbClr val="DEB788"/>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54" name="五角星 53"/>
              <p:cNvSpPr/>
              <p:nvPr/>
            </p:nvSpPr>
            <p:spPr>
              <a:xfrm>
                <a:off x="1104" y="5062"/>
                <a:ext cx="584" cy="584"/>
              </a:xfrm>
              <a:prstGeom prst="star5">
                <a:avLst/>
              </a:prstGeom>
              <a:gradFill>
                <a:gsLst>
                  <a:gs pos="100000">
                    <a:srgbClr val="F4E1C2"/>
                  </a:gs>
                  <a:gs pos="14000">
                    <a:srgbClr val="DEB788"/>
                  </a:gs>
                </a:gsLst>
                <a:lin ang="2700000" scaled="0"/>
              </a:gradFill>
              <a:ln>
                <a:noFill/>
              </a:ln>
              <a:effectLst>
                <a:outerShdw blurRad="38100" dist="38100" dir="2700000" algn="tl" rotWithShape="0">
                  <a:srgbClr val="053A3A">
                    <a:alpha val="7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sym typeface="汉仪旗黑-55简" panose="00020600040101010101" charset="-128"/>
                </a:endParaRPr>
              </a:p>
            </p:txBody>
          </p:sp>
        </p:grpSp>
        <p:grpSp>
          <p:nvGrpSpPr>
            <p:cNvPr id="78" name="组合 77"/>
            <p:cNvGrpSpPr/>
            <p:nvPr/>
          </p:nvGrpSpPr>
          <p:grpSpPr>
            <a:xfrm>
              <a:off x="882" y="4195"/>
              <a:ext cx="2853" cy="680"/>
              <a:chOff x="2667" y="3285"/>
              <a:chExt cx="2853" cy="680"/>
            </a:xfrm>
          </p:grpSpPr>
          <p:grpSp>
            <p:nvGrpSpPr>
              <p:cNvPr id="77" name="组合 76"/>
              <p:cNvGrpSpPr/>
              <p:nvPr/>
            </p:nvGrpSpPr>
            <p:grpSpPr>
              <a:xfrm>
                <a:off x="2723" y="3285"/>
                <a:ext cx="2742" cy="680"/>
                <a:chOff x="-202" y="4245"/>
                <a:chExt cx="2742" cy="680"/>
              </a:xfrm>
            </p:grpSpPr>
            <p:sp>
              <p:nvSpPr>
                <p:cNvPr id="73" name="圆角矩形 72"/>
                <p:cNvSpPr/>
                <p:nvPr/>
              </p:nvSpPr>
              <p:spPr>
                <a:xfrm>
                  <a:off x="248" y="4267"/>
                  <a:ext cx="1843" cy="658"/>
                </a:xfrm>
                <a:prstGeom prst="roundRect">
                  <a:avLst>
                    <a:gd name="adj" fmla="val 50000"/>
                  </a:avLst>
                </a:prstGeom>
                <a:gradFill>
                  <a:gsLst>
                    <a:gs pos="2000">
                      <a:srgbClr val="096A69"/>
                    </a:gs>
                    <a:gs pos="57000">
                      <a:srgbClr val="053A3A"/>
                    </a:gs>
                  </a:gsLst>
                  <a:lin ang="2700000" scaled="0"/>
                </a:gradFill>
                <a:ln>
                  <a:noFill/>
                </a:ln>
                <a:effectLst>
                  <a:outerShdw blurRad="114300" dist="381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74" name="圆角矩形 73"/>
                <p:cNvSpPr/>
                <p:nvPr/>
              </p:nvSpPr>
              <p:spPr>
                <a:xfrm>
                  <a:off x="248" y="4267"/>
                  <a:ext cx="1843" cy="658"/>
                </a:xfrm>
                <a:prstGeom prst="roundRect">
                  <a:avLst>
                    <a:gd name="adj" fmla="val 50000"/>
                  </a:avLst>
                </a:prstGeom>
                <a:gradFill>
                  <a:gsLst>
                    <a:gs pos="2000">
                      <a:srgbClr val="096A69"/>
                    </a:gs>
                    <a:gs pos="57000">
                      <a:srgbClr val="053A3A"/>
                    </a:gs>
                  </a:gsLst>
                  <a:lin ang="2700000" scaled="0"/>
                </a:gradFill>
                <a:ln>
                  <a:noFill/>
                </a:ln>
                <a:effectLst>
                  <a:outerShdw blurRad="114300" dist="381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75" name="圆角矩形 74"/>
                <p:cNvSpPr/>
                <p:nvPr/>
              </p:nvSpPr>
              <p:spPr>
                <a:xfrm>
                  <a:off x="-202" y="4245"/>
                  <a:ext cx="2742" cy="658"/>
                </a:xfrm>
                <a:prstGeom prst="roundRect">
                  <a:avLst>
                    <a:gd name="adj" fmla="val 50000"/>
                  </a:avLst>
                </a:prstGeom>
                <a:gradFill>
                  <a:gsLst>
                    <a:gs pos="100000">
                      <a:srgbClr val="096A69"/>
                    </a:gs>
                    <a:gs pos="14000">
                      <a:srgbClr val="053736"/>
                    </a:gs>
                  </a:gsLst>
                  <a:lin ang="2700000" scaled="0"/>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76" name="文本框 75"/>
              <p:cNvSpPr txBox="1"/>
              <p:nvPr/>
            </p:nvSpPr>
            <p:spPr>
              <a:xfrm>
                <a:off x="2667" y="3307"/>
                <a:ext cx="2853" cy="630"/>
              </a:xfrm>
              <a:prstGeom prst="rect">
                <a:avLst/>
              </a:prstGeom>
              <a:noFill/>
            </p:spPr>
            <p:txBody>
              <a:bodyPr wrap="square" rtlCol="0">
                <a:spAutoFit/>
              </a:bodyPr>
              <a:lstStyle/>
              <a:p>
                <a:pPr lvl="0" algn="ctr">
                  <a:buClrTx/>
                  <a:buSzTx/>
                  <a:buFontTx/>
                </a:pPr>
                <a:r>
                  <a:rPr lang="zh-CN" altLang="en-US" sz="2000" dirty="0">
                    <a:gradFill>
                      <a:gsLst>
                        <a:gs pos="0">
                          <a:srgbClr val="DEB788"/>
                        </a:gs>
                        <a:gs pos="100000">
                          <a:srgbClr val="F4E1C2"/>
                        </a:gs>
                      </a:gsLst>
                      <a:lin ang="16200000" scaled="0"/>
                    </a:gradFill>
                    <a:effectLst>
                      <a:outerShdw blurRad="38100" dist="63500" dir="2700000" algn="tl" rotWithShape="0">
                        <a:srgbClr val="053A3A">
                          <a:alpha val="57000"/>
                        </a:srgbClr>
                      </a:outerShdw>
                    </a:effectLst>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组合投资</a:t>
                </a:r>
              </a:p>
            </p:txBody>
          </p:sp>
        </p:grpSp>
        <p:sp>
          <p:nvSpPr>
            <p:cNvPr id="79" name="文本框 278"/>
            <p:cNvSpPr txBox="1"/>
            <p:nvPr/>
          </p:nvSpPr>
          <p:spPr>
            <a:xfrm>
              <a:off x="293" y="2055"/>
              <a:ext cx="6559" cy="200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lnSpc>
                  <a:spcPct val="120000"/>
                </a:lnSpc>
              </a:pPr>
              <a:r>
                <a:rPr lang="zh-CN" altLang="en-US" sz="1600" dirty="0">
                  <a:solidFill>
                    <a:srgbClr val="074646"/>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        面临不确定的市场，私募基金可以选择“不把鸡蛋放在同一个篮子里”，可以选择不同行业和不同类型的企业进行组合投资，从而将由政策变动而引发的风险降到最低。</a:t>
              </a:r>
            </a:p>
          </p:txBody>
        </p:sp>
      </p:grpSp>
      <p:grpSp>
        <p:nvGrpSpPr>
          <p:cNvPr id="81" name="组合 80"/>
          <p:cNvGrpSpPr/>
          <p:nvPr/>
        </p:nvGrpSpPr>
        <p:grpSpPr>
          <a:xfrm>
            <a:off x="3070225" y="3670300"/>
            <a:ext cx="547370" cy="547370"/>
            <a:chOff x="957" y="4959"/>
            <a:chExt cx="862" cy="862"/>
          </a:xfrm>
        </p:grpSpPr>
        <p:grpSp>
          <p:nvGrpSpPr>
            <p:cNvPr id="82" name="组合 81"/>
            <p:cNvGrpSpPr/>
            <p:nvPr/>
          </p:nvGrpSpPr>
          <p:grpSpPr>
            <a:xfrm>
              <a:off x="957" y="4959"/>
              <a:ext cx="862" cy="862"/>
              <a:chOff x="2244" y="4958"/>
              <a:chExt cx="862" cy="862"/>
            </a:xfrm>
          </p:grpSpPr>
          <p:sp>
            <p:nvSpPr>
              <p:cNvPr id="83" name="椭圆 82"/>
              <p:cNvSpPr/>
              <p:nvPr/>
            </p:nvSpPr>
            <p:spPr>
              <a:xfrm>
                <a:off x="2244" y="4958"/>
                <a:ext cx="863" cy="863"/>
              </a:xfrm>
              <a:prstGeom prst="ellipse">
                <a:avLst/>
              </a:prstGeom>
              <a:gradFill>
                <a:gsLst>
                  <a:gs pos="2000">
                    <a:srgbClr val="096A69"/>
                  </a:gs>
                  <a:gs pos="57000">
                    <a:srgbClr val="053A3A"/>
                  </a:gs>
                </a:gsLst>
                <a:lin ang="2700000" scaled="0"/>
              </a:gradFill>
              <a:ln>
                <a:noFill/>
              </a:ln>
              <a:effectLst>
                <a:outerShdw blurRad="114300" dist="381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84" name="椭圆 83"/>
              <p:cNvSpPr/>
              <p:nvPr/>
            </p:nvSpPr>
            <p:spPr>
              <a:xfrm>
                <a:off x="2244" y="4958"/>
                <a:ext cx="863" cy="863"/>
              </a:xfrm>
              <a:prstGeom prst="ellipse">
                <a:avLst/>
              </a:prstGeom>
              <a:gradFill>
                <a:gsLst>
                  <a:gs pos="2000">
                    <a:srgbClr val="096A69"/>
                  </a:gs>
                  <a:gs pos="57000">
                    <a:srgbClr val="053A3A"/>
                  </a:gs>
                </a:gsLst>
                <a:lin ang="2700000" scaled="0"/>
              </a:gradFill>
              <a:ln>
                <a:noFill/>
              </a:ln>
              <a:effectLst>
                <a:outerShdw blurRad="114300" dist="381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85" name="椭圆 84"/>
              <p:cNvSpPr/>
              <p:nvPr/>
            </p:nvSpPr>
            <p:spPr>
              <a:xfrm>
                <a:off x="2244" y="4958"/>
                <a:ext cx="863" cy="863"/>
              </a:xfrm>
              <a:prstGeom prst="ellipse">
                <a:avLst/>
              </a:prstGeom>
              <a:gradFill>
                <a:gsLst>
                  <a:gs pos="100000">
                    <a:srgbClr val="096A69"/>
                  </a:gs>
                  <a:gs pos="14000">
                    <a:srgbClr val="053736"/>
                  </a:gs>
                </a:gsLst>
                <a:lin ang="2700000" scaled="0"/>
              </a:gradFill>
              <a:ln w="12700">
                <a:gradFill>
                  <a:gsLst>
                    <a:gs pos="0">
                      <a:srgbClr val="D2AC64"/>
                    </a:gs>
                    <a:gs pos="79000">
                      <a:srgbClr val="DEB788"/>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86" name="五角星 85"/>
            <p:cNvSpPr/>
            <p:nvPr/>
          </p:nvSpPr>
          <p:spPr>
            <a:xfrm>
              <a:off x="1104" y="5062"/>
              <a:ext cx="584" cy="584"/>
            </a:xfrm>
            <a:prstGeom prst="star5">
              <a:avLst/>
            </a:prstGeom>
            <a:gradFill>
              <a:gsLst>
                <a:gs pos="100000">
                  <a:srgbClr val="F4E1C2"/>
                </a:gs>
                <a:gs pos="14000">
                  <a:srgbClr val="DEB788"/>
                </a:gs>
              </a:gsLst>
              <a:lin ang="2700000" scaled="0"/>
            </a:gradFill>
            <a:ln>
              <a:noFill/>
            </a:ln>
            <a:effectLst>
              <a:outerShdw blurRad="38100" dist="38100" dir="2700000" algn="tl" rotWithShape="0">
                <a:srgbClr val="053A3A">
                  <a:alpha val="7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sym typeface="汉仪旗黑-55简" panose="00020600040101010101" charset="-128"/>
              </a:endParaRPr>
            </a:p>
          </p:txBody>
        </p:sp>
      </p:grpSp>
      <p:grpSp>
        <p:nvGrpSpPr>
          <p:cNvPr id="87" name="组合 86"/>
          <p:cNvGrpSpPr/>
          <p:nvPr/>
        </p:nvGrpSpPr>
        <p:grpSpPr>
          <a:xfrm>
            <a:off x="2385997" y="4460059"/>
            <a:ext cx="1870598" cy="441325"/>
            <a:chOff x="3073" y="3307"/>
            <a:chExt cx="2043" cy="695"/>
          </a:xfrm>
        </p:grpSpPr>
        <p:grpSp>
          <p:nvGrpSpPr>
            <p:cNvPr id="88" name="组合 87"/>
            <p:cNvGrpSpPr/>
            <p:nvPr/>
          </p:nvGrpSpPr>
          <p:grpSpPr>
            <a:xfrm>
              <a:off x="3173" y="3307"/>
              <a:ext cx="1842" cy="658"/>
              <a:chOff x="248" y="4267"/>
              <a:chExt cx="1842" cy="658"/>
            </a:xfrm>
          </p:grpSpPr>
          <p:sp>
            <p:nvSpPr>
              <p:cNvPr id="89" name="圆角矩形 88"/>
              <p:cNvSpPr/>
              <p:nvPr/>
            </p:nvSpPr>
            <p:spPr>
              <a:xfrm>
                <a:off x="248" y="4267"/>
                <a:ext cx="1843" cy="658"/>
              </a:xfrm>
              <a:prstGeom prst="roundRect">
                <a:avLst>
                  <a:gd name="adj" fmla="val 50000"/>
                </a:avLst>
              </a:prstGeom>
              <a:gradFill>
                <a:gsLst>
                  <a:gs pos="2000">
                    <a:srgbClr val="096A69"/>
                  </a:gs>
                  <a:gs pos="57000">
                    <a:srgbClr val="053A3A"/>
                  </a:gs>
                </a:gsLst>
                <a:lin ang="2700000" scaled="0"/>
              </a:gradFill>
              <a:ln>
                <a:noFill/>
              </a:ln>
              <a:effectLst>
                <a:outerShdw blurRad="114300" dist="381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90" name="圆角矩形 89"/>
              <p:cNvSpPr/>
              <p:nvPr/>
            </p:nvSpPr>
            <p:spPr>
              <a:xfrm>
                <a:off x="248" y="4267"/>
                <a:ext cx="1843" cy="658"/>
              </a:xfrm>
              <a:prstGeom prst="roundRect">
                <a:avLst>
                  <a:gd name="adj" fmla="val 50000"/>
                </a:avLst>
              </a:prstGeom>
              <a:gradFill>
                <a:gsLst>
                  <a:gs pos="2000">
                    <a:srgbClr val="096A69"/>
                  </a:gs>
                  <a:gs pos="57000">
                    <a:srgbClr val="053A3A"/>
                  </a:gs>
                </a:gsLst>
                <a:lin ang="2700000" scaled="0"/>
              </a:gradFill>
              <a:ln>
                <a:noFill/>
              </a:ln>
              <a:effectLst>
                <a:outerShdw blurRad="114300" dist="381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91" name="圆角矩形 90"/>
              <p:cNvSpPr/>
              <p:nvPr/>
            </p:nvSpPr>
            <p:spPr>
              <a:xfrm>
                <a:off x="248" y="4267"/>
                <a:ext cx="1843" cy="658"/>
              </a:xfrm>
              <a:prstGeom prst="roundRect">
                <a:avLst>
                  <a:gd name="adj" fmla="val 50000"/>
                </a:avLst>
              </a:prstGeom>
              <a:gradFill>
                <a:gsLst>
                  <a:gs pos="100000">
                    <a:srgbClr val="096A69"/>
                  </a:gs>
                  <a:gs pos="14000">
                    <a:srgbClr val="053736"/>
                  </a:gs>
                </a:gsLst>
                <a:lin ang="2700000" scaled="0"/>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92" name="文本框 91"/>
            <p:cNvSpPr txBox="1"/>
            <p:nvPr/>
          </p:nvSpPr>
          <p:spPr>
            <a:xfrm>
              <a:off x="3073" y="3372"/>
              <a:ext cx="2043" cy="630"/>
            </a:xfrm>
            <a:prstGeom prst="rect">
              <a:avLst/>
            </a:prstGeom>
            <a:noFill/>
          </p:spPr>
          <p:txBody>
            <a:bodyPr wrap="square" rtlCol="0">
              <a:spAutoFit/>
            </a:bodyPr>
            <a:lstStyle/>
            <a:p>
              <a:pPr lvl="0" algn="ctr">
                <a:buClrTx/>
                <a:buSzTx/>
                <a:buFontTx/>
              </a:pPr>
              <a:r>
                <a:rPr lang="zh-CN" altLang="en-US" sz="2000" dirty="0">
                  <a:gradFill>
                    <a:gsLst>
                      <a:gs pos="0">
                        <a:srgbClr val="DEB788"/>
                      </a:gs>
                      <a:gs pos="100000">
                        <a:srgbClr val="F4E1C2"/>
                      </a:gs>
                    </a:gsLst>
                    <a:lin ang="16200000" scaled="0"/>
                  </a:gradFill>
                  <a:effectLst>
                    <a:outerShdw blurRad="38100" dist="63500" dir="2700000" algn="tl" rotWithShape="0">
                      <a:srgbClr val="053A3A">
                        <a:alpha val="57000"/>
                      </a:srgbClr>
                    </a:outerShdw>
                  </a:effectLst>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及时反馈</a:t>
              </a:r>
            </a:p>
          </p:txBody>
        </p:sp>
      </p:grpSp>
      <p:sp>
        <p:nvSpPr>
          <p:cNvPr id="93" name="文本框 278"/>
          <p:cNvSpPr txBox="1"/>
          <p:nvPr/>
        </p:nvSpPr>
        <p:spPr>
          <a:xfrm>
            <a:off x="775497" y="5053330"/>
            <a:ext cx="4669456" cy="6832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lnSpc>
                <a:spcPct val="120000"/>
              </a:lnSpc>
            </a:pPr>
            <a:r>
              <a:rPr lang="zh-CN" altLang="en-US" sz="1600" dirty="0">
                <a:solidFill>
                  <a:srgbClr val="074646"/>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        面对新的政策法律调整，私募股权基金一定要果断快速地作出决策，及时准确地作出判断。</a:t>
            </a:r>
          </a:p>
        </p:txBody>
      </p:sp>
      <p:grpSp>
        <p:nvGrpSpPr>
          <p:cNvPr id="123" name="组合 122"/>
          <p:cNvGrpSpPr/>
          <p:nvPr/>
        </p:nvGrpSpPr>
        <p:grpSpPr>
          <a:xfrm>
            <a:off x="4345305" y="1415415"/>
            <a:ext cx="3528060" cy="2816225"/>
            <a:chOff x="9359" y="1839"/>
            <a:chExt cx="5556" cy="4435"/>
          </a:xfrm>
        </p:grpSpPr>
        <p:grpSp>
          <p:nvGrpSpPr>
            <p:cNvPr id="94" name="组合 93"/>
            <p:cNvGrpSpPr/>
            <p:nvPr/>
          </p:nvGrpSpPr>
          <p:grpSpPr>
            <a:xfrm>
              <a:off x="10728" y="5412"/>
              <a:ext cx="862" cy="862"/>
              <a:chOff x="957" y="4959"/>
              <a:chExt cx="862" cy="862"/>
            </a:xfrm>
          </p:grpSpPr>
          <p:grpSp>
            <p:nvGrpSpPr>
              <p:cNvPr id="95" name="组合 94"/>
              <p:cNvGrpSpPr/>
              <p:nvPr/>
            </p:nvGrpSpPr>
            <p:grpSpPr>
              <a:xfrm>
                <a:off x="957" y="4959"/>
                <a:ext cx="862" cy="862"/>
                <a:chOff x="2244" y="4958"/>
                <a:chExt cx="862" cy="862"/>
              </a:xfrm>
            </p:grpSpPr>
            <p:sp>
              <p:nvSpPr>
                <p:cNvPr id="96" name="椭圆 95"/>
                <p:cNvSpPr/>
                <p:nvPr/>
              </p:nvSpPr>
              <p:spPr>
                <a:xfrm>
                  <a:off x="2244" y="4958"/>
                  <a:ext cx="863" cy="863"/>
                </a:xfrm>
                <a:prstGeom prst="ellipse">
                  <a:avLst/>
                </a:prstGeom>
                <a:gradFill>
                  <a:gsLst>
                    <a:gs pos="2000">
                      <a:srgbClr val="096A69"/>
                    </a:gs>
                    <a:gs pos="57000">
                      <a:srgbClr val="053A3A"/>
                    </a:gs>
                  </a:gsLst>
                  <a:lin ang="2700000" scaled="0"/>
                </a:gradFill>
                <a:ln>
                  <a:noFill/>
                </a:ln>
                <a:effectLst>
                  <a:outerShdw blurRad="114300" dist="381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97" name="椭圆 96"/>
                <p:cNvSpPr/>
                <p:nvPr/>
              </p:nvSpPr>
              <p:spPr>
                <a:xfrm>
                  <a:off x="2244" y="4958"/>
                  <a:ext cx="863" cy="863"/>
                </a:xfrm>
                <a:prstGeom prst="ellipse">
                  <a:avLst/>
                </a:prstGeom>
                <a:gradFill>
                  <a:gsLst>
                    <a:gs pos="2000">
                      <a:srgbClr val="096A69"/>
                    </a:gs>
                    <a:gs pos="57000">
                      <a:srgbClr val="053A3A"/>
                    </a:gs>
                  </a:gsLst>
                  <a:lin ang="2700000" scaled="0"/>
                </a:gradFill>
                <a:ln>
                  <a:noFill/>
                </a:ln>
                <a:effectLst>
                  <a:outerShdw blurRad="114300" dist="381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98" name="椭圆 97"/>
                <p:cNvSpPr/>
                <p:nvPr/>
              </p:nvSpPr>
              <p:spPr>
                <a:xfrm>
                  <a:off x="2244" y="4958"/>
                  <a:ext cx="863" cy="863"/>
                </a:xfrm>
                <a:prstGeom prst="ellipse">
                  <a:avLst/>
                </a:prstGeom>
                <a:gradFill>
                  <a:gsLst>
                    <a:gs pos="100000">
                      <a:srgbClr val="096A69"/>
                    </a:gs>
                    <a:gs pos="14000">
                      <a:srgbClr val="053736"/>
                    </a:gs>
                  </a:gsLst>
                  <a:lin ang="2700000" scaled="0"/>
                </a:gradFill>
                <a:ln w="12700">
                  <a:gradFill>
                    <a:gsLst>
                      <a:gs pos="0">
                        <a:srgbClr val="D2AC64"/>
                      </a:gs>
                      <a:gs pos="79000">
                        <a:srgbClr val="DEB788"/>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99" name="五角星 98"/>
              <p:cNvSpPr/>
              <p:nvPr/>
            </p:nvSpPr>
            <p:spPr>
              <a:xfrm>
                <a:off x="1104" y="5062"/>
                <a:ext cx="584" cy="584"/>
              </a:xfrm>
              <a:prstGeom prst="star5">
                <a:avLst/>
              </a:prstGeom>
              <a:gradFill>
                <a:gsLst>
                  <a:gs pos="100000">
                    <a:srgbClr val="F4E1C2"/>
                  </a:gs>
                  <a:gs pos="14000">
                    <a:srgbClr val="DEB788"/>
                  </a:gs>
                </a:gsLst>
                <a:lin ang="2700000" scaled="0"/>
              </a:gradFill>
              <a:ln>
                <a:noFill/>
              </a:ln>
              <a:effectLst>
                <a:outerShdw blurRad="38100" dist="38100" dir="2700000" algn="tl" rotWithShape="0">
                  <a:srgbClr val="053A3A">
                    <a:alpha val="7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sym typeface="汉仪旗黑-55简" panose="00020600040101010101" charset="-128"/>
                </a:endParaRPr>
              </a:p>
            </p:txBody>
          </p:sp>
        </p:grpSp>
        <p:grpSp>
          <p:nvGrpSpPr>
            <p:cNvPr id="100" name="组合 99"/>
            <p:cNvGrpSpPr/>
            <p:nvPr/>
          </p:nvGrpSpPr>
          <p:grpSpPr>
            <a:xfrm>
              <a:off x="9878" y="4352"/>
              <a:ext cx="2742" cy="675"/>
              <a:chOff x="2813" y="3442"/>
              <a:chExt cx="2742" cy="675"/>
            </a:xfrm>
          </p:grpSpPr>
          <p:sp>
            <p:nvSpPr>
              <p:cNvPr id="104" name="圆角矩形 103"/>
              <p:cNvSpPr/>
              <p:nvPr/>
            </p:nvSpPr>
            <p:spPr>
              <a:xfrm>
                <a:off x="2891" y="3442"/>
                <a:ext cx="2587" cy="658"/>
              </a:xfrm>
              <a:prstGeom prst="roundRect">
                <a:avLst>
                  <a:gd name="adj" fmla="val 50000"/>
                </a:avLst>
              </a:prstGeom>
              <a:gradFill>
                <a:gsLst>
                  <a:gs pos="100000">
                    <a:srgbClr val="096A69"/>
                  </a:gs>
                  <a:gs pos="14000">
                    <a:srgbClr val="053736"/>
                  </a:gs>
                </a:gsLst>
                <a:lin ang="2700000" scaled="0"/>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105" name="文本框 104"/>
              <p:cNvSpPr txBox="1"/>
              <p:nvPr/>
            </p:nvSpPr>
            <p:spPr>
              <a:xfrm>
                <a:off x="2813" y="3487"/>
                <a:ext cx="2742" cy="630"/>
              </a:xfrm>
              <a:prstGeom prst="rect">
                <a:avLst/>
              </a:prstGeom>
              <a:noFill/>
            </p:spPr>
            <p:txBody>
              <a:bodyPr wrap="square" rtlCol="0">
                <a:spAutoFit/>
              </a:bodyPr>
              <a:lstStyle/>
              <a:p>
                <a:pPr lvl="0" algn="ctr">
                  <a:buClrTx/>
                  <a:buSzTx/>
                  <a:buFontTx/>
                </a:pPr>
                <a:r>
                  <a:rPr lang="zh-CN" altLang="en-US" sz="2000" dirty="0">
                    <a:gradFill>
                      <a:gsLst>
                        <a:gs pos="0">
                          <a:srgbClr val="DEB788"/>
                        </a:gs>
                        <a:gs pos="100000">
                          <a:srgbClr val="F4E1C2"/>
                        </a:gs>
                      </a:gsLst>
                      <a:lin ang="16200000" scaled="0"/>
                    </a:gradFill>
                    <a:effectLst>
                      <a:outerShdw blurRad="38100" dist="63500" dir="2700000" algn="tl" rotWithShape="0">
                        <a:srgbClr val="053A3A">
                          <a:alpha val="57000"/>
                        </a:srgbClr>
                      </a:outerShdw>
                    </a:effectLst>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共同防御</a:t>
                </a:r>
              </a:p>
            </p:txBody>
          </p:sp>
        </p:grpSp>
        <p:sp>
          <p:nvSpPr>
            <p:cNvPr id="107" name="文本框 278"/>
            <p:cNvSpPr txBox="1"/>
            <p:nvPr/>
          </p:nvSpPr>
          <p:spPr>
            <a:xfrm>
              <a:off x="9359" y="1839"/>
              <a:ext cx="5556" cy="247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lnSpc>
                  <a:spcPct val="120000"/>
                </a:lnSpc>
              </a:pPr>
              <a:r>
                <a:rPr lang="zh-CN" altLang="en-US" sz="1600" dirty="0">
                  <a:solidFill>
                    <a:srgbClr val="074646"/>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        诸家私募股权基金应从行业未来发展的角度出发，齐心协力应对变化。对于具体行业的变动，应及时请教该领域的专家，从技术与市场的角度出发，对未来作出更加准确全面的把控。</a:t>
              </a:r>
            </a:p>
          </p:txBody>
        </p:sp>
      </p:grpSp>
      <p:grpSp>
        <p:nvGrpSpPr>
          <p:cNvPr id="108" name="组合 107"/>
          <p:cNvGrpSpPr/>
          <p:nvPr/>
        </p:nvGrpSpPr>
        <p:grpSpPr>
          <a:xfrm>
            <a:off x="7366635" y="3670300"/>
            <a:ext cx="547370" cy="547370"/>
            <a:chOff x="957" y="4959"/>
            <a:chExt cx="862" cy="862"/>
          </a:xfrm>
        </p:grpSpPr>
        <p:grpSp>
          <p:nvGrpSpPr>
            <p:cNvPr id="109" name="组合 108"/>
            <p:cNvGrpSpPr/>
            <p:nvPr/>
          </p:nvGrpSpPr>
          <p:grpSpPr>
            <a:xfrm>
              <a:off x="957" y="4959"/>
              <a:ext cx="862" cy="862"/>
              <a:chOff x="2244" y="4958"/>
              <a:chExt cx="862" cy="862"/>
            </a:xfrm>
          </p:grpSpPr>
          <p:sp>
            <p:nvSpPr>
              <p:cNvPr id="110" name="椭圆 109"/>
              <p:cNvSpPr/>
              <p:nvPr/>
            </p:nvSpPr>
            <p:spPr>
              <a:xfrm>
                <a:off x="2244" y="4958"/>
                <a:ext cx="863" cy="863"/>
              </a:xfrm>
              <a:prstGeom prst="ellipse">
                <a:avLst/>
              </a:prstGeom>
              <a:gradFill>
                <a:gsLst>
                  <a:gs pos="2000">
                    <a:srgbClr val="096A69"/>
                  </a:gs>
                  <a:gs pos="57000">
                    <a:srgbClr val="053A3A"/>
                  </a:gs>
                </a:gsLst>
                <a:lin ang="2700000" scaled="0"/>
              </a:gradFill>
              <a:ln>
                <a:noFill/>
              </a:ln>
              <a:effectLst>
                <a:outerShdw blurRad="114300" dist="381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111" name="椭圆 110"/>
              <p:cNvSpPr/>
              <p:nvPr/>
            </p:nvSpPr>
            <p:spPr>
              <a:xfrm>
                <a:off x="2244" y="4958"/>
                <a:ext cx="863" cy="863"/>
              </a:xfrm>
              <a:prstGeom prst="ellipse">
                <a:avLst/>
              </a:prstGeom>
              <a:gradFill>
                <a:gsLst>
                  <a:gs pos="2000">
                    <a:srgbClr val="096A69"/>
                  </a:gs>
                  <a:gs pos="57000">
                    <a:srgbClr val="053A3A"/>
                  </a:gs>
                </a:gsLst>
                <a:lin ang="2700000" scaled="0"/>
              </a:gradFill>
              <a:ln>
                <a:noFill/>
              </a:ln>
              <a:effectLst>
                <a:outerShdw blurRad="114300" dist="381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112" name="椭圆 111"/>
              <p:cNvSpPr/>
              <p:nvPr/>
            </p:nvSpPr>
            <p:spPr>
              <a:xfrm>
                <a:off x="2244" y="4958"/>
                <a:ext cx="863" cy="863"/>
              </a:xfrm>
              <a:prstGeom prst="ellipse">
                <a:avLst/>
              </a:prstGeom>
              <a:gradFill>
                <a:gsLst>
                  <a:gs pos="100000">
                    <a:srgbClr val="096A69"/>
                  </a:gs>
                  <a:gs pos="14000">
                    <a:srgbClr val="053736"/>
                  </a:gs>
                </a:gsLst>
                <a:lin ang="2700000" scaled="0"/>
              </a:gradFill>
              <a:ln w="12700">
                <a:gradFill>
                  <a:gsLst>
                    <a:gs pos="0">
                      <a:srgbClr val="D2AC64"/>
                    </a:gs>
                    <a:gs pos="79000">
                      <a:srgbClr val="DEB788"/>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113" name="五角星 112"/>
            <p:cNvSpPr/>
            <p:nvPr/>
          </p:nvSpPr>
          <p:spPr>
            <a:xfrm>
              <a:off x="1104" y="5062"/>
              <a:ext cx="584" cy="584"/>
            </a:xfrm>
            <a:prstGeom prst="star5">
              <a:avLst/>
            </a:prstGeom>
            <a:gradFill>
              <a:gsLst>
                <a:gs pos="100000">
                  <a:srgbClr val="F4E1C2"/>
                </a:gs>
                <a:gs pos="14000">
                  <a:srgbClr val="DEB788"/>
                </a:gs>
              </a:gsLst>
              <a:lin ang="2700000" scaled="0"/>
            </a:gradFill>
            <a:ln>
              <a:noFill/>
            </a:ln>
            <a:effectLst>
              <a:outerShdw blurRad="38100" dist="38100" dir="2700000" algn="tl" rotWithShape="0">
                <a:srgbClr val="053A3A">
                  <a:alpha val="7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sym typeface="汉仪旗黑-55简" panose="00020600040101010101" charset="-128"/>
              </a:endParaRPr>
            </a:p>
          </p:txBody>
        </p:sp>
      </p:grpSp>
      <p:grpSp>
        <p:nvGrpSpPr>
          <p:cNvPr id="114" name="组合 113"/>
          <p:cNvGrpSpPr/>
          <p:nvPr/>
        </p:nvGrpSpPr>
        <p:grpSpPr>
          <a:xfrm>
            <a:off x="6646226" y="4338320"/>
            <a:ext cx="1988821" cy="436245"/>
            <a:chOff x="3173" y="3307"/>
            <a:chExt cx="1842" cy="687"/>
          </a:xfrm>
        </p:grpSpPr>
        <p:grpSp>
          <p:nvGrpSpPr>
            <p:cNvPr id="115" name="组合 114"/>
            <p:cNvGrpSpPr/>
            <p:nvPr/>
          </p:nvGrpSpPr>
          <p:grpSpPr>
            <a:xfrm>
              <a:off x="3173" y="3307"/>
              <a:ext cx="1842" cy="658"/>
              <a:chOff x="248" y="4267"/>
              <a:chExt cx="1842" cy="658"/>
            </a:xfrm>
          </p:grpSpPr>
          <p:sp>
            <p:nvSpPr>
              <p:cNvPr id="117" name="圆角矩形 116"/>
              <p:cNvSpPr/>
              <p:nvPr/>
            </p:nvSpPr>
            <p:spPr>
              <a:xfrm>
                <a:off x="248" y="4267"/>
                <a:ext cx="1843" cy="658"/>
              </a:xfrm>
              <a:prstGeom prst="roundRect">
                <a:avLst>
                  <a:gd name="adj" fmla="val 50000"/>
                </a:avLst>
              </a:prstGeom>
              <a:gradFill>
                <a:gsLst>
                  <a:gs pos="2000">
                    <a:srgbClr val="096A69"/>
                  </a:gs>
                  <a:gs pos="57000">
                    <a:srgbClr val="053A3A"/>
                  </a:gs>
                </a:gsLst>
                <a:lin ang="2700000" scaled="0"/>
              </a:gradFill>
              <a:ln>
                <a:noFill/>
              </a:ln>
              <a:effectLst>
                <a:outerShdw blurRad="114300" dist="381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118" name="圆角矩形 117"/>
              <p:cNvSpPr/>
              <p:nvPr/>
            </p:nvSpPr>
            <p:spPr>
              <a:xfrm>
                <a:off x="248" y="4267"/>
                <a:ext cx="1843" cy="658"/>
              </a:xfrm>
              <a:prstGeom prst="roundRect">
                <a:avLst>
                  <a:gd name="adj" fmla="val 50000"/>
                </a:avLst>
              </a:prstGeom>
              <a:gradFill>
                <a:gsLst>
                  <a:gs pos="2000">
                    <a:srgbClr val="096A69"/>
                  </a:gs>
                  <a:gs pos="57000">
                    <a:srgbClr val="053A3A"/>
                  </a:gs>
                </a:gsLst>
                <a:lin ang="2700000" scaled="0"/>
              </a:gradFill>
              <a:ln>
                <a:noFill/>
              </a:ln>
              <a:effectLst>
                <a:outerShdw blurRad="114300" dist="381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119" name="圆角矩形 118"/>
              <p:cNvSpPr/>
              <p:nvPr/>
            </p:nvSpPr>
            <p:spPr>
              <a:xfrm>
                <a:off x="248" y="4267"/>
                <a:ext cx="1843" cy="658"/>
              </a:xfrm>
              <a:prstGeom prst="roundRect">
                <a:avLst>
                  <a:gd name="adj" fmla="val 50000"/>
                </a:avLst>
              </a:prstGeom>
              <a:gradFill>
                <a:gsLst>
                  <a:gs pos="100000">
                    <a:srgbClr val="096A69"/>
                  </a:gs>
                  <a:gs pos="14000">
                    <a:srgbClr val="053736"/>
                  </a:gs>
                </a:gsLst>
                <a:lin ang="2700000" scaled="0"/>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120" name="文本框 119"/>
            <p:cNvSpPr txBox="1"/>
            <p:nvPr/>
          </p:nvSpPr>
          <p:spPr>
            <a:xfrm>
              <a:off x="3173" y="3364"/>
              <a:ext cx="1826" cy="630"/>
            </a:xfrm>
            <a:prstGeom prst="rect">
              <a:avLst/>
            </a:prstGeom>
            <a:noFill/>
          </p:spPr>
          <p:txBody>
            <a:bodyPr wrap="square" rtlCol="0">
              <a:spAutoFit/>
            </a:bodyPr>
            <a:lstStyle/>
            <a:p>
              <a:pPr lvl="0" algn="ctr">
                <a:buClrTx/>
                <a:buSzTx/>
                <a:buFontTx/>
              </a:pPr>
              <a:r>
                <a:rPr lang="zh-CN" altLang="en-US" sz="2000" dirty="0">
                  <a:gradFill>
                    <a:gsLst>
                      <a:gs pos="0">
                        <a:srgbClr val="DEB788"/>
                      </a:gs>
                      <a:gs pos="100000">
                        <a:srgbClr val="F4E1C2"/>
                      </a:gs>
                    </a:gsLst>
                    <a:lin ang="16200000" scaled="0"/>
                  </a:gradFill>
                  <a:effectLst>
                    <a:outerShdw blurRad="38100" dist="63500" dir="2700000" algn="tl" rotWithShape="0">
                      <a:srgbClr val="053A3A">
                        <a:alpha val="57000"/>
                      </a:srgbClr>
                    </a:outerShdw>
                  </a:effectLst>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估值谈判</a:t>
              </a:r>
            </a:p>
          </p:txBody>
        </p:sp>
      </p:grpSp>
      <p:sp>
        <p:nvSpPr>
          <p:cNvPr id="121" name="文本框 278"/>
          <p:cNvSpPr txBox="1"/>
          <p:nvPr/>
        </p:nvSpPr>
        <p:spPr>
          <a:xfrm>
            <a:off x="6095682" y="4896603"/>
            <a:ext cx="4669456" cy="97872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457200" fontAlgn="ctr">
              <a:lnSpc>
                <a:spcPct val="120000"/>
              </a:lnSpc>
            </a:pPr>
            <a:r>
              <a:rPr lang="zh-CN" altLang="en-US" sz="1600" dirty="0">
                <a:solidFill>
                  <a:srgbClr val="074646"/>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企业的估值是私募交易的核心，这决定了投资者的占股比例。企业如何估值，是双方博弈的结果。</a:t>
            </a:r>
          </a:p>
        </p:txBody>
      </p:sp>
      <p:grpSp>
        <p:nvGrpSpPr>
          <p:cNvPr id="126" name="组合 125"/>
          <p:cNvGrpSpPr/>
          <p:nvPr/>
        </p:nvGrpSpPr>
        <p:grpSpPr>
          <a:xfrm>
            <a:off x="8242300" y="2117725"/>
            <a:ext cx="3858260" cy="2113915"/>
            <a:chOff x="9013" y="2945"/>
            <a:chExt cx="6076" cy="3329"/>
          </a:xfrm>
        </p:grpSpPr>
        <p:grpSp>
          <p:nvGrpSpPr>
            <p:cNvPr id="127" name="组合 126"/>
            <p:cNvGrpSpPr/>
            <p:nvPr/>
          </p:nvGrpSpPr>
          <p:grpSpPr>
            <a:xfrm>
              <a:off x="10728" y="5412"/>
              <a:ext cx="862" cy="862"/>
              <a:chOff x="957" y="4959"/>
              <a:chExt cx="862" cy="862"/>
            </a:xfrm>
          </p:grpSpPr>
          <p:grpSp>
            <p:nvGrpSpPr>
              <p:cNvPr id="128" name="组合 127"/>
              <p:cNvGrpSpPr/>
              <p:nvPr/>
            </p:nvGrpSpPr>
            <p:grpSpPr>
              <a:xfrm>
                <a:off x="957" y="4959"/>
                <a:ext cx="862" cy="862"/>
                <a:chOff x="2244" y="4958"/>
                <a:chExt cx="862" cy="862"/>
              </a:xfrm>
            </p:grpSpPr>
            <p:sp>
              <p:nvSpPr>
                <p:cNvPr id="129" name="椭圆 128"/>
                <p:cNvSpPr/>
                <p:nvPr/>
              </p:nvSpPr>
              <p:spPr>
                <a:xfrm>
                  <a:off x="2244" y="4958"/>
                  <a:ext cx="863" cy="863"/>
                </a:xfrm>
                <a:prstGeom prst="ellipse">
                  <a:avLst/>
                </a:prstGeom>
                <a:gradFill>
                  <a:gsLst>
                    <a:gs pos="2000">
                      <a:srgbClr val="096A69"/>
                    </a:gs>
                    <a:gs pos="57000">
                      <a:srgbClr val="053A3A"/>
                    </a:gs>
                  </a:gsLst>
                  <a:lin ang="2700000" scaled="0"/>
                </a:gradFill>
                <a:ln>
                  <a:noFill/>
                </a:ln>
                <a:effectLst>
                  <a:outerShdw blurRad="114300" dist="381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130" name="椭圆 129"/>
                <p:cNvSpPr/>
                <p:nvPr/>
              </p:nvSpPr>
              <p:spPr>
                <a:xfrm>
                  <a:off x="2244" y="4958"/>
                  <a:ext cx="863" cy="863"/>
                </a:xfrm>
                <a:prstGeom prst="ellipse">
                  <a:avLst/>
                </a:prstGeom>
                <a:gradFill>
                  <a:gsLst>
                    <a:gs pos="2000">
                      <a:srgbClr val="096A69"/>
                    </a:gs>
                    <a:gs pos="57000">
                      <a:srgbClr val="053A3A"/>
                    </a:gs>
                  </a:gsLst>
                  <a:lin ang="2700000" scaled="0"/>
                </a:gradFill>
                <a:ln>
                  <a:noFill/>
                </a:ln>
                <a:effectLst>
                  <a:outerShdw blurRad="114300" dist="381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131" name="椭圆 130"/>
                <p:cNvSpPr/>
                <p:nvPr/>
              </p:nvSpPr>
              <p:spPr>
                <a:xfrm>
                  <a:off x="2244" y="4958"/>
                  <a:ext cx="863" cy="863"/>
                </a:xfrm>
                <a:prstGeom prst="ellipse">
                  <a:avLst/>
                </a:prstGeom>
                <a:gradFill>
                  <a:gsLst>
                    <a:gs pos="100000">
                      <a:srgbClr val="096A69"/>
                    </a:gs>
                    <a:gs pos="14000">
                      <a:srgbClr val="053736"/>
                    </a:gs>
                  </a:gsLst>
                  <a:lin ang="2700000" scaled="0"/>
                </a:gradFill>
                <a:ln w="12700">
                  <a:gradFill>
                    <a:gsLst>
                      <a:gs pos="0">
                        <a:srgbClr val="D2AC64"/>
                      </a:gs>
                      <a:gs pos="79000">
                        <a:srgbClr val="DEB788"/>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132" name="五角星 131"/>
              <p:cNvSpPr/>
              <p:nvPr/>
            </p:nvSpPr>
            <p:spPr>
              <a:xfrm>
                <a:off x="1104" y="5062"/>
                <a:ext cx="584" cy="584"/>
              </a:xfrm>
              <a:prstGeom prst="star5">
                <a:avLst/>
              </a:prstGeom>
              <a:gradFill>
                <a:gsLst>
                  <a:gs pos="100000">
                    <a:srgbClr val="F4E1C2"/>
                  </a:gs>
                  <a:gs pos="14000">
                    <a:srgbClr val="DEB788"/>
                  </a:gs>
                </a:gsLst>
                <a:lin ang="2700000" scaled="0"/>
              </a:gradFill>
              <a:ln>
                <a:noFill/>
              </a:ln>
              <a:effectLst>
                <a:outerShdw blurRad="38100" dist="38100" dir="2700000" algn="tl" rotWithShape="0">
                  <a:srgbClr val="053A3A">
                    <a:alpha val="7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sym typeface="汉仪旗黑-55简" panose="00020600040101010101" charset="-128"/>
                </a:endParaRPr>
              </a:p>
            </p:txBody>
          </p:sp>
        </p:grpSp>
        <p:grpSp>
          <p:nvGrpSpPr>
            <p:cNvPr id="133" name="组合 132"/>
            <p:cNvGrpSpPr/>
            <p:nvPr/>
          </p:nvGrpSpPr>
          <p:grpSpPr>
            <a:xfrm>
              <a:off x="9788" y="4372"/>
              <a:ext cx="2930" cy="689"/>
              <a:chOff x="2723" y="3462"/>
              <a:chExt cx="2930" cy="689"/>
            </a:xfrm>
          </p:grpSpPr>
          <p:sp>
            <p:nvSpPr>
              <p:cNvPr id="137" name="圆角矩形 136"/>
              <p:cNvSpPr/>
              <p:nvPr/>
            </p:nvSpPr>
            <p:spPr>
              <a:xfrm>
                <a:off x="2763" y="3462"/>
                <a:ext cx="2742" cy="658"/>
              </a:xfrm>
              <a:prstGeom prst="roundRect">
                <a:avLst>
                  <a:gd name="adj" fmla="val 50000"/>
                </a:avLst>
              </a:prstGeom>
              <a:gradFill>
                <a:gsLst>
                  <a:gs pos="100000">
                    <a:srgbClr val="096A69"/>
                  </a:gs>
                  <a:gs pos="14000">
                    <a:srgbClr val="053736"/>
                  </a:gs>
                </a:gsLst>
                <a:lin ang="2700000" scaled="0"/>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138" name="文本框 137"/>
              <p:cNvSpPr txBox="1"/>
              <p:nvPr/>
            </p:nvSpPr>
            <p:spPr>
              <a:xfrm>
                <a:off x="2723" y="3521"/>
                <a:ext cx="2930" cy="630"/>
              </a:xfrm>
              <a:prstGeom prst="rect">
                <a:avLst/>
              </a:prstGeom>
              <a:noFill/>
            </p:spPr>
            <p:txBody>
              <a:bodyPr wrap="square" rtlCol="0">
                <a:spAutoFit/>
              </a:bodyPr>
              <a:lstStyle/>
              <a:p>
                <a:pPr lvl="0" algn="ctr">
                  <a:buClrTx/>
                  <a:buSzTx/>
                  <a:buFontTx/>
                </a:pPr>
                <a:r>
                  <a:rPr lang="zh-CN" altLang="en-US" sz="2000" dirty="0">
                    <a:gradFill>
                      <a:gsLst>
                        <a:gs pos="0">
                          <a:srgbClr val="DEB788"/>
                        </a:gs>
                        <a:gs pos="100000">
                          <a:srgbClr val="F4E1C2"/>
                        </a:gs>
                      </a:gsLst>
                      <a:lin ang="16200000" scaled="0"/>
                    </a:gradFill>
                    <a:effectLst>
                      <a:outerShdw blurRad="38100" dist="63500" dir="2700000" algn="tl" rotWithShape="0">
                        <a:srgbClr val="053A3A">
                          <a:alpha val="57000"/>
                        </a:srgbClr>
                      </a:outerShdw>
                    </a:effectLst>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尽职调查</a:t>
                </a:r>
              </a:p>
            </p:txBody>
          </p:sp>
        </p:grpSp>
        <p:sp>
          <p:nvSpPr>
            <p:cNvPr id="139" name="文本框 278"/>
            <p:cNvSpPr txBox="1"/>
            <p:nvPr/>
          </p:nvSpPr>
          <p:spPr>
            <a:xfrm>
              <a:off x="9013" y="2945"/>
              <a:ext cx="6076" cy="107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457200" fontAlgn="ctr">
                <a:lnSpc>
                  <a:spcPct val="120000"/>
                </a:lnSpc>
              </a:pPr>
              <a:r>
                <a:rPr lang="zh-CN" altLang="en-US" sz="1600" dirty="0">
                  <a:solidFill>
                    <a:srgbClr val="074646"/>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行业</a:t>
              </a:r>
              <a:r>
                <a:rPr lang="en-US" altLang="zh-CN" sz="1600" dirty="0">
                  <a:solidFill>
                    <a:srgbClr val="074646"/>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a:t>
              </a:r>
              <a:r>
                <a:rPr lang="zh-CN" altLang="en-US" sz="1600" dirty="0">
                  <a:solidFill>
                    <a:srgbClr val="074646"/>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技术尽职调查、财务尽职调查、法律尽职调查等。</a:t>
              </a:r>
            </a:p>
          </p:txBody>
        </p:sp>
      </p:grpSp>
      <p:sp>
        <p:nvSpPr>
          <p:cNvPr id="106" name="文本框 278">
            <a:extLst>
              <a:ext uri="{FF2B5EF4-FFF2-40B4-BE49-F238E27FC236}">
                <a16:creationId xmlns:a16="http://schemas.microsoft.com/office/drawing/2014/main" id="{B42FE2DD-2E3B-4C7A-AB25-E8AB50346539}"/>
              </a:ext>
            </a:extLst>
          </p:cNvPr>
          <p:cNvSpPr txBox="1"/>
          <p:nvPr/>
        </p:nvSpPr>
        <p:spPr>
          <a:xfrm>
            <a:off x="316003" y="975587"/>
            <a:ext cx="3804512"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r>
              <a:rPr lang="zh-CN" altLang="en-US" sz="3200" b="1" dirty="0">
                <a:solidFill>
                  <a:srgbClr val="D2AC64"/>
                </a:solidFill>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产品风控措施</a:t>
            </a:r>
          </a:p>
        </p:txBody>
      </p:sp>
    </p:spTree>
    <p:custDataLst>
      <p:tags r:id="rId1"/>
    </p:custDataLst>
    <p:extLst>
      <p:ext uri="{BB962C8B-B14F-4D97-AF65-F5344CB8AC3E}">
        <p14:creationId xmlns:p14="http://schemas.microsoft.com/office/powerpoint/2010/main" val="2460553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0" y="1959610"/>
            <a:ext cx="12192000" cy="2978150"/>
            <a:chOff x="0" y="3086"/>
            <a:chExt cx="19200" cy="4690"/>
          </a:xfrm>
          <a:effectLst>
            <a:outerShdw blurRad="266700" dist="228600" sx="102000" sy="102000" algn="ctr" rotWithShape="0">
              <a:prstClr val="black">
                <a:alpha val="25000"/>
              </a:prstClr>
            </a:outerShdw>
          </a:effectLst>
        </p:grpSpPr>
        <p:pic>
          <p:nvPicPr>
            <p:cNvPr id="11" name="图片 10" descr="daniele-levis-pelusi-88q5y8oHQto-unsplash"/>
            <p:cNvPicPr>
              <a:picLocks noChangeAspect="1"/>
            </p:cNvPicPr>
            <p:nvPr/>
          </p:nvPicPr>
          <p:blipFill>
            <a:blip r:embed="rId3"/>
            <a:srcRect t="624" b="56582"/>
            <a:stretch>
              <a:fillRect/>
            </a:stretch>
          </p:blipFill>
          <p:spPr>
            <a:xfrm>
              <a:off x="0" y="3213"/>
              <a:ext cx="19194" cy="4436"/>
            </a:xfrm>
            <a:prstGeom prst="rect">
              <a:avLst/>
            </a:prstGeom>
          </p:spPr>
        </p:pic>
        <p:grpSp>
          <p:nvGrpSpPr>
            <p:cNvPr id="14" name="组合 13"/>
            <p:cNvGrpSpPr/>
            <p:nvPr/>
          </p:nvGrpSpPr>
          <p:grpSpPr>
            <a:xfrm>
              <a:off x="0" y="3086"/>
              <a:ext cx="19201" cy="4691"/>
              <a:chOff x="1393" y="857"/>
              <a:chExt cx="16430" cy="4691"/>
            </a:xfrm>
          </p:grpSpPr>
          <p:sp>
            <p:nvSpPr>
              <p:cNvPr id="15" name="矩形 14"/>
              <p:cNvSpPr/>
              <p:nvPr/>
            </p:nvSpPr>
            <p:spPr>
              <a:xfrm>
                <a:off x="1399" y="983"/>
                <a:ext cx="16424" cy="4437"/>
              </a:xfrm>
              <a:prstGeom prst="rect">
                <a:avLst/>
              </a:prstGeom>
              <a:gradFill>
                <a:gsLst>
                  <a:gs pos="91000">
                    <a:srgbClr val="074646">
                      <a:alpha val="45000"/>
                    </a:srgbClr>
                  </a:gs>
                  <a:gs pos="7000">
                    <a:srgbClr val="053A3A">
                      <a:alpha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16" name="矩形 15"/>
              <p:cNvSpPr/>
              <p:nvPr/>
            </p:nvSpPr>
            <p:spPr>
              <a:xfrm>
                <a:off x="1393" y="5420"/>
                <a:ext cx="16424" cy="128"/>
              </a:xfrm>
              <a:prstGeom prst="rect">
                <a:avLst/>
              </a:prstGeom>
              <a:gradFill>
                <a:gsLst>
                  <a:gs pos="91000">
                    <a:srgbClr val="F4E1C2"/>
                  </a:gs>
                  <a:gs pos="7000">
                    <a:srgbClr val="DEB78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17" name="矩形 16"/>
              <p:cNvSpPr/>
              <p:nvPr/>
            </p:nvSpPr>
            <p:spPr>
              <a:xfrm>
                <a:off x="1393" y="857"/>
                <a:ext cx="16424" cy="128"/>
              </a:xfrm>
              <a:prstGeom prst="rect">
                <a:avLst/>
              </a:prstGeom>
              <a:gradFill>
                <a:gsLst>
                  <a:gs pos="91000">
                    <a:srgbClr val="F4E1C2"/>
                  </a:gs>
                  <a:gs pos="7000">
                    <a:srgbClr val="DEB788"/>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grpSp>
      <p:grpSp>
        <p:nvGrpSpPr>
          <p:cNvPr id="29" name="组合 28"/>
          <p:cNvGrpSpPr/>
          <p:nvPr/>
        </p:nvGrpSpPr>
        <p:grpSpPr>
          <a:xfrm>
            <a:off x="3649980" y="2498408"/>
            <a:ext cx="4818380" cy="1901190"/>
            <a:chOff x="2149" y="1704"/>
            <a:chExt cx="7588" cy="2994"/>
          </a:xfrm>
        </p:grpSpPr>
        <p:sp>
          <p:nvSpPr>
            <p:cNvPr id="20" name="文本框 19"/>
            <p:cNvSpPr txBox="1"/>
            <p:nvPr/>
          </p:nvSpPr>
          <p:spPr>
            <a:xfrm>
              <a:off x="4569" y="2238"/>
              <a:ext cx="5168" cy="1743"/>
            </a:xfrm>
            <a:prstGeom prst="rect">
              <a:avLst/>
            </a:prstGeom>
            <a:noFill/>
          </p:spPr>
          <p:txBody>
            <a:bodyPr vert="horz" wrap="none" rtlCol="0">
              <a:spAutoFit/>
            </a:bodyPr>
            <a:lstStyle/>
            <a:p>
              <a:pPr lvl="0"/>
              <a:r>
                <a:rPr lang="zh-CN" altLang="en-US" sz="6600" spc="-500" dirty="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关于我们</a:t>
              </a:r>
            </a:p>
          </p:txBody>
        </p:sp>
        <p:grpSp>
          <p:nvGrpSpPr>
            <p:cNvPr id="32" name="组合 31"/>
            <p:cNvGrpSpPr/>
            <p:nvPr/>
          </p:nvGrpSpPr>
          <p:grpSpPr>
            <a:xfrm>
              <a:off x="2149" y="1704"/>
              <a:ext cx="2192" cy="2994"/>
              <a:chOff x="6040" y="1952"/>
              <a:chExt cx="1638" cy="2237"/>
            </a:xfrm>
          </p:grpSpPr>
          <p:grpSp>
            <p:nvGrpSpPr>
              <p:cNvPr id="35" name="组合 34"/>
              <p:cNvGrpSpPr/>
              <p:nvPr/>
            </p:nvGrpSpPr>
            <p:grpSpPr>
              <a:xfrm>
                <a:off x="6040" y="2551"/>
                <a:ext cx="1638" cy="1638"/>
                <a:chOff x="5449" y="5081"/>
                <a:chExt cx="1638" cy="1638"/>
              </a:xfrm>
            </p:grpSpPr>
            <p:sp>
              <p:nvSpPr>
                <p:cNvPr id="36" name="椭圆 35"/>
                <p:cNvSpPr/>
                <p:nvPr/>
              </p:nvSpPr>
              <p:spPr>
                <a:xfrm>
                  <a:off x="5449" y="5081"/>
                  <a:ext cx="1639" cy="1639"/>
                </a:xfrm>
                <a:prstGeom prst="ellipse">
                  <a:avLst/>
                </a:prstGeom>
                <a:gradFill>
                  <a:gsLst>
                    <a:gs pos="0">
                      <a:srgbClr val="096A69"/>
                    </a:gs>
                    <a:gs pos="79000">
                      <a:srgbClr val="053A3A"/>
                    </a:gs>
                  </a:gsLst>
                  <a:lin ang="2700000" scaled="0"/>
                </a:gradFill>
                <a:ln>
                  <a:noFill/>
                </a:ln>
                <a:effectLst>
                  <a:innerShdw blurRad="114300" dist="76200" dir="13500000">
                    <a:srgbClr val="11201D">
                      <a:alpha val="72000"/>
                    </a:srgb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37" name="椭圆 36"/>
                <p:cNvSpPr/>
                <p:nvPr/>
              </p:nvSpPr>
              <p:spPr>
                <a:xfrm>
                  <a:off x="5449" y="5081"/>
                  <a:ext cx="1639" cy="1639"/>
                </a:xfrm>
                <a:prstGeom prst="ellipse">
                  <a:avLst/>
                </a:prstGeom>
                <a:gradFill>
                  <a:gsLst>
                    <a:gs pos="57000">
                      <a:srgbClr val="032121">
                        <a:alpha val="0"/>
                      </a:srgbClr>
                    </a:gs>
                    <a:gs pos="88000">
                      <a:srgbClr val="032121">
                        <a:alpha val="51000"/>
                      </a:srgbClr>
                    </a:gs>
                  </a:gsLst>
                  <a:path path="circle">
                    <a:fillToRect l="50000" t="50000" r="50000" b="50000"/>
                  </a:path>
                  <a:tileRect/>
                </a:gradFill>
                <a:ln w="222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grpSp>
            <p:nvGrpSpPr>
              <p:cNvPr id="38" name="组合 37"/>
              <p:cNvGrpSpPr/>
              <p:nvPr/>
            </p:nvGrpSpPr>
            <p:grpSpPr>
              <a:xfrm>
                <a:off x="6040" y="1952"/>
                <a:ext cx="1638" cy="1707"/>
                <a:chOff x="5855" y="1952"/>
                <a:chExt cx="1638" cy="1707"/>
              </a:xfrm>
            </p:grpSpPr>
            <p:grpSp>
              <p:nvGrpSpPr>
                <p:cNvPr id="39" name="组合 38"/>
                <p:cNvGrpSpPr/>
                <p:nvPr/>
              </p:nvGrpSpPr>
              <p:grpSpPr>
                <a:xfrm>
                  <a:off x="5855" y="2021"/>
                  <a:ext cx="1638" cy="1638"/>
                  <a:chOff x="4875" y="5420"/>
                  <a:chExt cx="1638" cy="1638"/>
                </a:xfrm>
              </p:grpSpPr>
              <p:sp>
                <p:nvSpPr>
                  <p:cNvPr id="40" name="椭圆 39"/>
                  <p:cNvSpPr/>
                  <p:nvPr/>
                </p:nvSpPr>
                <p:spPr>
                  <a:xfrm>
                    <a:off x="4875" y="5420"/>
                    <a:ext cx="1639" cy="1639"/>
                  </a:xfrm>
                  <a:prstGeom prst="ellipse">
                    <a:avLst/>
                  </a:prstGeom>
                  <a:gradFill>
                    <a:gsLst>
                      <a:gs pos="2000">
                        <a:srgbClr val="096A69"/>
                      </a:gs>
                      <a:gs pos="57000">
                        <a:srgbClr val="053A3A"/>
                      </a:gs>
                    </a:gsLst>
                    <a:lin ang="2700000" scaled="0"/>
                  </a:gradFill>
                  <a:ln>
                    <a:noFill/>
                  </a:ln>
                  <a:effectLst>
                    <a:outerShdw blurRad="266700" dist="2286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41" name="椭圆 40"/>
                  <p:cNvSpPr/>
                  <p:nvPr/>
                </p:nvSpPr>
                <p:spPr>
                  <a:xfrm>
                    <a:off x="4875" y="5420"/>
                    <a:ext cx="1639" cy="1639"/>
                  </a:xfrm>
                  <a:prstGeom prst="ellipse">
                    <a:avLst/>
                  </a:prstGeom>
                  <a:gradFill>
                    <a:gsLst>
                      <a:gs pos="2000">
                        <a:srgbClr val="096A69"/>
                      </a:gs>
                      <a:gs pos="57000">
                        <a:srgbClr val="053A3A"/>
                      </a:gs>
                    </a:gsLst>
                    <a:lin ang="2700000" scaled="0"/>
                  </a:gradFill>
                  <a:ln>
                    <a:noFill/>
                  </a:ln>
                  <a:effectLst>
                    <a:outerShdw blurRad="190500" dist="1524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42" name="椭圆 41"/>
                  <p:cNvSpPr/>
                  <p:nvPr/>
                </p:nvSpPr>
                <p:spPr>
                  <a:xfrm>
                    <a:off x="4875" y="5420"/>
                    <a:ext cx="1639" cy="1639"/>
                  </a:xfrm>
                  <a:prstGeom prst="ellipse">
                    <a:avLst/>
                  </a:prstGeom>
                  <a:gradFill>
                    <a:gsLst>
                      <a:gs pos="100000">
                        <a:srgbClr val="096A69"/>
                      </a:gs>
                      <a:gs pos="14000">
                        <a:srgbClr val="053736"/>
                      </a:gs>
                    </a:gsLst>
                    <a:lin ang="2700000" scaled="0"/>
                  </a:gradFill>
                  <a:ln w="222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43" name="文本框 42"/>
                <p:cNvSpPr txBox="1"/>
                <p:nvPr/>
              </p:nvSpPr>
              <p:spPr>
                <a:xfrm>
                  <a:off x="5872" y="1952"/>
                  <a:ext cx="1508" cy="1701"/>
                </a:xfrm>
                <a:prstGeom prst="rect">
                  <a:avLst/>
                </a:prstGeom>
                <a:noFill/>
              </p:spPr>
              <p:txBody>
                <a:bodyPr vert="horz" wrap="square" rtlCol="0">
                  <a:spAutoFit/>
                </a:bodyPr>
                <a:lstStyle/>
                <a:p>
                  <a:pPr lvl="0" algn="ctr">
                    <a:buClrTx/>
                    <a:buSzTx/>
                    <a:buFontTx/>
                  </a:pPr>
                  <a:r>
                    <a:rPr lang="zh-CN" altLang="en-US" sz="8800" spc="-50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肆</a:t>
                  </a:r>
                </a:p>
              </p:txBody>
            </p:sp>
          </p:grpSp>
        </p:grpSp>
      </p:gr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0" y="321759"/>
            <a:ext cx="12192000" cy="1741933"/>
            <a:chOff x="0" y="3086"/>
            <a:chExt cx="19200" cy="4690"/>
          </a:xfrm>
          <a:effectLst>
            <a:outerShdw blurRad="266700" dist="228600" sx="102000" sy="102000" algn="ctr" rotWithShape="0">
              <a:prstClr val="black">
                <a:alpha val="25000"/>
              </a:prstClr>
            </a:outerShdw>
          </a:effectLst>
        </p:grpSpPr>
        <p:pic>
          <p:nvPicPr>
            <p:cNvPr id="4" name="图片 3" descr="daniele-levis-pelusi-88q5y8oHQto-unsplash"/>
            <p:cNvPicPr>
              <a:picLocks noChangeAspect="1"/>
            </p:cNvPicPr>
            <p:nvPr/>
          </p:nvPicPr>
          <p:blipFill>
            <a:blip r:embed="rId3"/>
            <a:srcRect t="624" b="56582"/>
            <a:stretch>
              <a:fillRect/>
            </a:stretch>
          </p:blipFill>
          <p:spPr>
            <a:xfrm>
              <a:off x="0" y="3213"/>
              <a:ext cx="19194" cy="4436"/>
            </a:xfrm>
            <a:prstGeom prst="rect">
              <a:avLst/>
            </a:prstGeom>
          </p:spPr>
        </p:pic>
        <p:grpSp>
          <p:nvGrpSpPr>
            <p:cNvPr id="3" name="组合 2"/>
            <p:cNvGrpSpPr/>
            <p:nvPr/>
          </p:nvGrpSpPr>
          <p:grpSpPr>
            <a:xfrm>
              <a:off x="0" y="3086"/>
              <a:ext cx="19201" cy="4691"/>
              <a:chOff x="1393" y="857"/>
              <a:chExt cx="16430" cy="4691"/>
            </a:xfrm>
          </p:grpSpPr>
          <p:sp>
            <p:nvSpPr>
              <p:cNvPr id="13" name="矩形 12"/>
              <p:cNvSpPr/>
              <p:nvPr/>
            </p:nvSpPr>
            <p:spPr>
              <a:xfrm>
                <a:off x="1399" y="983"/>
                <a:ext cx="16424" cy="4437"/>
              </a:xfrm>
              <a:prstGeom prst="rect">
                <a:avLst/>
              </a:prstGeom>
              <a:gradFill>
                <a:gsLst>
                  <a:gs pos="91000">
                    <a:srgbClr val="074646">
                      <a:alpha val="45000"/>
                    </a:srgbClr>
                  </a:gs>
                  <a:gs pos="7000">
                    <a:srgbClr val="053A3A">
                      <a:alpha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2" name="矩形 1"/>
              <p:cNvSpPr/>
              <p:nvPr/>
            </p:nvSpPr>
            <p:spPr>
              <a:xfrm>
                <a:off x="1393" y="5420"/>
                <a:ext cx="16424" cy="128"/>
              </a:xfrm>
              <a:prstGeom prst="rect">
                <a:avLst/>
              </a:prstGeom>
              <a:gradFill>
                <a:gsLst>
                  <a:gs pos="91000">
                    <a:srgbClr val="F4E1C2"/>
                  </a:gs>
                  <a:gs pos="7000">
                    <a:srgbClr val="DEB78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18" name="矩形 17"/>
              <p:cNvSpPr/>
              <p:nvPr/>
            </p:nvSpPr>
            <p:spPr>
              <a:xfrm>
                <a:off x="1393" y="857"/>
                <a:ext cx="16424" cy="128"/>
              </a:xfrm>
              <a:prstGeom prst="rect">
                <a:avLst/>
              </a:prstGeom>
              <a:gradFill>
                <a:gsLst>
                  <a:gs pos="91000">
                    <a:srgbClr val="F4E1C2"/>
                  </a:gs>
                  <a:gs pos="7000">
                    <a:srgbClr val="DEB788"/>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grpSp>
      <p:sp>
        <p:nvSpPr>
          <p:cNvPr id="20" name="文本框 19"/>
          <p:cNvSpPr txBox="1"/>
          <p:nvPr/>
        </p:nvSpPr>
        <p:spPr>
          <a:xfrm>
            <a:off x="2944608" y="638541"/>
            <a:ext cx="6442789" cy="1107996"/>
          </a:xfrm>
          <a:prstGeom prst="rect">
            <a:avLst/>
          </a:prstGeom>
          <a:noFill/>
        </p:spPr>
        <p:txBody>
          <a:bodyPr vert="horz" wrap="none" rtlCol="0">
            <a:spAutoFit/>
          </a:bodyPr>
          <a:lstStyle/>
          <a:p>
            <a:pPr lvl="0"/>
            <a:r>
              <a:rPr lang="zh-CN" altLang="en-US" sz="6600" spc="-500" dirty="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私募证券投资基金</a:t>
            </a:r>
          </a:p>
        </p:txBody>
      </p:sp>
      <p:sp>
        <p:nvSpPr>
          <p:cNvPr id="5" name="文本框 4">
            <a:extLst>
              <a:ext uri="{FF2B5EF4-FFF2-40B4-BE49-F238E27FC236}">
                <a16:creationId xmlns:a16="http://schemas.microsoft.com/office/drawing/2014/main" id="{830EA4B5-8231-4FCF-B809-24E1438946A8}"/>
              </a:ext>
            </a:extLst>
          </p:cNvPr>
          <p:cNvSpPr txBox="1"/>
          <p:nvPr/>
        </p:nvSpPr>
        <p:spPr>
          <a:xfrm>
            <a:off x="1073791" y="2759978"/>
            <a:ext cx="10217791" cy="3346365"/>
          </a:xfrm>
          <a:prstGeom prst="rect">
            <a:avLst/>
          </a:prstGeom>
          <a:noFill/>
        </p:spPr>
        <p:txBody>
          <a:bodyPr wrap="square" rtlCol="0">
            <a:spAutoFit/>
          </a:bodyPr>
          <a:lstStyle/>
          <a:p>
            <a:pPr indent="457200">
              <a:lnSpc>
                <a:spcPct val="200000"/>
              </a:lnSpc>
            </a:pPr>
            <a:r>
              <a:rPr lang="zh-CN" altLang="en-US" dirty="0">
                <a:solidFill>
                  <a:srgbClr val="074646"/>
                </a:solidFill>
                <a:latin typeface="汉仪旗黑-55简" panose="00020600040101010101" charset="-128"/>
                <a:ea typeface="汉仪旗黑-55简" panose="00020600040101010101" charset="-128"/>
              </a:rPr>
              <a:t>私募证券投资基金通过非公开方式向少数机构投资者和富有的个人投资者募集资金而设立的基金，是基金公司在中国证券投资基金业协会备案并发行的合法合规的金融投资产品。拥有以下优势：</a:t>
            </a:r>
          </a:p>
          <a:p>
            <a:pPr indent="457200">
              <a:lnSpc>
                <a:spcPct val="200000"/>
              </a:lnSpc>
            </a:pPr>
            <a:r>
              <a:rPr lang="en-US" altLang="zh-CN" dirty="0">
                <a:solidFill>
                  <a:srgbClr val="074646"/>
                </a:solidFill>
                <a:latin typeface="汉仪旗黑-55简" panose="00020600040101010101" charset="-128"/>
                <a:ea typeface="汉仪旗黑-55简" panose="00020600040101010101" charset="-128"/>
              </a:rPr>
              <a:t>1.</a:t>
            </a:r>
            <a:r>
              <a:rPr lang="zh-CN" altLang="en-US" dirty="0">
                <a:solidFill>
                  <a:srgbClr val="074646"/>
                </a:solidFill>
                <a:latin typeface="汉仪旗黑-55简" panose="00020600040101010101" charset="-128"/>
                <a:ea typeface="汉仪旗黑-55简" panose="00020600040101010101" charset="-128"/>
              </a:rPr>
              <a:t>操作灵活。私募证券投资基金不受投资比例限制，有利于高收益的实现；</a:t>
            </a:r>
          </a:p>
          <a:p>
            <a:pPr indent="457200">
              <a:lnSpc>
                <a:spcPct val="200000"/>
              </a:lnSpc>
            </a:pPr>
            <a:r>
              <a:rPr lang="en-US" altLang="zh-CN" dirty="0">
                <a:solidFill>
                  <a:srgbClr val="074646"/>
                </a:solidFill>
                <a:latin typeface="汉仪旗黑-55简" panose="00020600040101010101" charset="-128"/>
                <a:ea typeface="汉仪旗黑-55简" panose="00020600040101010101" charset="-128"/>
              </a:rPr>
              <a:t>2.</a:t>
            </a:r>
            <a:r>
              <a:rPr lang="zh-CN" altLang="en-US" dirty="0">
                <a:solidFill>
                  <a:srgbClr val="074646"/>
                </a:solidFill>
                <a:latin typeface="汉仪旗黑-55简" panose="00020600040101010101" charset="-128"/>
                <a:ea typeface="汉仪旗黑-55简" panose="00020600040101010101" charset="-128"/>
              </a:rPr>
              <a:t>决策反应迅速。私募证券投资基金流程简洁、耗时较短，对于好的品种能快速做出反应；</a:t>
            </a:r>
          </a:p>
          <a:p>
            <a:pPr indent="457200">
              <a:lnSpc>
                <a:spcPct val="200000"/>
              </a:lnSpc>
            </a:pPr>
            <a:r>
              <a:rPr lang="en-US" altLang="zh-CN" dirty="0">
                <a:solidFill>
                  <a:srgbClr val="074646"/>
                </a:solidFill>
                <a:latin typeface="汉仪旗黑-55简" panose="00020600040101010101" charset="-128"/>
                <a:ea typeface="汉仪旗黑-55简" panose="00020600040101010101" charset="-128"/>
              </a:rPr>
              <a:t>3.</a:t>
            </a:r>
            <a:r>
              <a:rPr lang="zh-CN" altLang="en-US" dirty="0">
                <a:solidFill>
                  <a:srgbClr val="074646"/>
                </a:solidFill>
                <a:latin typeface="汉仪旗黑-55简" panose="00020600040101010101" charset="-128"/>
                <a:ea typeface="汉仪旗黑-55简" panose="00020600040101010101" charset="-128"/>
              </a:rPr>
              <a:t>良好的激励机制。私募证券投资基金的利润来源主要是业绩收益的分配，从而激励基金管理人提高基金的收益率。</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0" y="0"/>
            <a:ext cx="12193270" cy="964565"/>
            <a:chOff x="0" y="126"/>
            <a:chExt cx="19202" cy="1519"/>
          </a:xfrm>
          <a:effectLst>
            <a:outerShdw blurRad="266700" dist="228600" sx="102000" sy="102000" algn="ctr" rotWithShape="0">
              <a:prstClr val="black">
                <a:alpha val="25000"/>
              </a:prstClr>
            </a:outerShdw>
          </a:effectLst>
        </p:grpSpPr>
        <p:pic>
          <p:nvPicPr>
            <p:cNvPr id="17" name="图片 16" descr="daniele-levis-pelusi-88q5y8oHQto-unsplash"/>
            <p:cNvPicPr>
              <a:picLocks noChangeAspect="1"/>
            </p:cNvPicPr>
            <p:nvPr/>
          </p:nvPicPr>
          <p:blipFill>
            <a:blip r:embed="rId4"/>
            <a:srcRect t="624" b="85957"/>
            <a:stretch>
              <a:fillRect/>
            </a:stretch>
          </p:blipFill>
          <p:spPr>
            <a:xfrm>
              <a:off x="0" y="127"/>
              <a:ext cx="19200" cy="1391"/>
            </a:xfrm>
            <a:prstGeom prst="rect">
              <a:avLst/>
            </a:prstGeom>
          </p:spPr>
        </p:pic>
        <p:sp>
          <p:nvSpPr>
            <p:cNvPr id="19" name="矩形 18"/>
            <p:cNvSpPr/>
            <p:nvPr/>
          </p:nvSpPr>
          <p:spPr>
            <a:xfrm>
              <a:off x="0" y="126"/>
              <a:ext cx="19202" cy="1393"/>
            </a:xfrm>
            <a:prstGeom prst="rect">
              <a:avLst/>
            </a:prstGeom>
            <a:gradFill>
              <a:gsLst>
                <a:gs pos="91000">
                  <a:srgbClr val="074646">
                    <a:alpha val="45000"/>
                  </a:srgbClr>
                </a:gs>
                <a:gs pos="7000">
                  <a:srgbClr val="053A3A">
                    <a:alpha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20" name="矩形 19"/>
            <p:cNvSpPr/>
            <p:nvPr/>
          </p:nvSpPr>
          <p:spPr>
            <a:xfrm>
              <a:off x="0" y="1517"/>
              <a:ext cx="19202" cy="128"/>
            </a:xfrm>
            <a:prstGeom prst="rect">
              <a:avLst/>
            </a:prstGeom>
            <a:gradFill>
              <a:gsLst>
                <a:gs pos="91000">
                  <a:srgbClr val="F4E1C2"/>
                </a:gs>
                <a:gs pos="7000">
                  <a:srgbClr val="DEB78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grpSp>
        <p:nvGrpSpPr>
          <p:cNvPr id="57" name="组合 56"/>
          <p:cNvGrpSpPr/>
          <p:nvPr/>
        </p:nvGrpSpPr>
        <p:grpSpPr>
          <a:xfrm>
            <a:off x="274467" y="1097584"/>
            <a:ext cx="5002385" cy="1980110"/>
            <a:chOff x="404" y="1991"/>
            <a:chExt cx="6198" cy="2969"/>
          </a:xfrm>
        </p:grpSpPr>
        <p:sp>
          <p:nvSpPr>
            <p:cNvPr id="79" name="文本框 278"/>
            <p:cNvSpPr txBox="1"/>
            <p:nvPr/>
          </p:nvSpPr>
          <p:spPr>
            <a:xfrm>
              <a:off x="964" y="4268"/>
              <a:ext cx="5638" cy="69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lnSpc>
                  <a:spcPct val="150000"/>
                </a:lnSpc>
              </a:pPr>
              <a:endParaRPr lang="zh-CN" altLang="en-US" sz="1600" dirty="0">
                <a:solidFill>
                  <a:srgbClr val="074646"/>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45" name="文本框 278"/>
            <p:cNvSpPr txBox="1"/>
            <p:nvPr/>
          </p:nvSpPr>
          <p:spPr>
            <a:xfrm>
              <a:off x="404" y="1991"/>
              <a:ext cx="3920" cy="8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ctr">
                <a:lnSpc>
                  <a:spcPct val="100000"/>
                </a:lnSpc>
                <a:buNone/>
              </a:pPr>
              <a:r>
                <a:rPr lang="zh-CN" altLang="en-US" sz="3200" b="1" dirty="0">
                  <a:solidFill>
                    <a:srgbClr val="D2AC64"/>
                  </a:solidFill>
                  <a:uFillTx/>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基金托管人</a:t>
              </a:r>
              <a:endParaRPr lang="en-US" altLang="zh-CN" sz="3200" b="1" dirty="0">
                <a:solidFill>
                  <a:srgbClr val="D2AC64"/>
                </a:solidFill>
                <a:uFillTx/>
                <a:latin typeface="汉仪劲楷简" panose="00020600040101010101" charset="-122"/>
                <a:ea typeface="汉仪劲楷简" panose="00020600040101010101" charset="-122"/>
                <a:cs typeface="汉仪旗黑-55简" panose="00020600040101010101" charset="-128"/>
                <a:sym typeface="汉仪旗黑-55简" panose="00020600040101010101" charset="-128"/>
              </a:endParaRPr>
            </a:p>
          </p:txBody>
        </p:sp>
      </p:grpSp>
      <p:sp>
        <p:nvSpPr>
          <p:cNvPr id="68" name="文本框 67"/>
          <p:cNvSpPr txBox="1"/>
          <p:nvPr/>
        </p:nvSpPr>
        <p:spPr>
          <a:xfrm>
            <a:off x="754538" y="180569"/>
            <a:ext cx="1766570" cy="522147"/>
          </a:xfrm>
          <a:prstGeom prst="rect">
            <a:avLst/>
          </a:prstGeom>
          <a:noFill/>
        </p:spPr>
        <p:txBody>
          <a:bodyPr vert="horz" wrap="square" rtlCol="0">
            <a:spAutoFit/>
          </a:bodyPr>
          <a:lstStyle/>
          <a:p>
            <a:pPr lvl="0"/>
            <a:r>
              <a:rPr lang="zh-CN" altLang="en-US" sz="2800" spc="-200" dirty="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关于我们</a:t>
            </a:r>
          </a:p>
        </p:txBody>
      </p:sp>
      <p:grpSp>
        <p:nvGrpSpPr>
          <p:cNvPr id="70" name="组合 69"/>
          <p:cNvGrpSpPr/>
          <p:nvPr/>
        </p:nvGrpSpPr>
        <p:grpSpPr>
          <a:xfrm>
            <a:off x="150133" y="16342"/>
            <a:ext cx="575672" cy="802808"/>
            <a:chOff x="5955" y="1787"/>
            <a:chExt cx="1723" cy="2402"/>
          </a:xfrm>
        </p:grpSpPr>
        <p:grpSp>
          <p:nvGrpSpPr>
            <p:cNvPr id="71" name="组合 70"/>
            <p:cNvGrpSpPr/>
            <p:nvPr/>
          </p:nvGrpSpPr>
          <p:grpSpPr>
            <a:xfrm>
              <a:off x="6040" y="2551"/>
              <a:ext cx="1638" cy="1638"/>
              <a:chOff x="5449" y="5081"/>
              <a:chExt cx="1638" cy="1638"/>
            </a:xfrm>
          </p:grpSpPr>
          <p:sp>
            <p:nvSpPr>
              <p:cNvPr id="72" name="椭圆 71"/>
              <p:cNvSpPr/>
              <p:nvPr/>
            </p:nvSpPr>
            <p:spPr>
              <a:xfrm>
                <a:off x="5449" y="5081"/>
                <a:ext cx="1639" cy="1639"/>
              </a:xfrm>
              <a:prstGeom prst="ellipse">
                <a:avLst/>
              </a:prstGeom>
              <a:gradFill>
                <a:gsLst>
                  <a:gs pos="0">
                    <a:srgbClr val="096A69"/>
                  </a:gs>
                  <a:gs pos="79000">
                    <a:srgbClr val="053A3A"/>
                  </a:gs>
                </a:gsLst>
                <a:lin ang="2700000" scaled="0"/>
              </a:gradFill>
              <a:ln>
                <a:noFill/>
              </a:ln>
              <a:effectLst>
                <a:innerShdw blurRad="114300" dist="76200" dir="13500000">
                  <a:srgbClr val="11201D">
                    <a:alpha val="72000"/>
                  </a:srgb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73" name="椭圆 72"/>
              <p:cNvSpPr/>
              <p:nvPr/>
            </p:nvSpPr>
            <p:spPr>
              <a:xfrm>
                <a:off x="5449" y="5081"/>
                <a:ext cx="1639" cy="1639"/>
              </a:xfrm>
              <a:prstGeom prst="ellipse">
                <a:avLst/>
              </a:prstGeom>
              <a:gradFill>
                <a:gsLst>
                  <a:gs pos="57000">
                    <a:srgbClr val="032121">
                      <a:alpha val="0"/>
                    </a:srgbClr>
                  </a:gs>
                  <a:gs pos="88000">
                    <a:srgbClr val="032121">
                      <a:alpha val="51000"/>
                    </a:srgbClr>
                  </a:gs>
                </a:gsLst>
                <a:path path="circle">
                  <a:fillToRect l="50000" t="50000" r="50000" b="50000"/>
                </a:path>
                <a:tileRect/>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grpSp>
          <p:nvGrpSpPr>
            <p:cNvPr id="74" name="组合 73"/>
            <p:cNvGrpSpPr/>
            <p:nvPr/>
          </p:nvGrpSpPr>
          <p:grpSpPr>
            <a:xfrm>
              <a:off x="5955" y="1787"/>
              <a:ext cx="1723" cy="1928"/>
              <a:chOff x="5770" y="1787"/>
              <a:chExt cx="1723" cy="1928"/>
            </a:xfrm>
          </p:grpSpPr>
          <p:grpSp>
            <p:nvGrpSpPr>
              <p:cNvPr id="75" name="组合 74"/>
              <p:cNvGrpSpPr/>
              <p:nvPr/>
            </p:nvGrpSpPr>
            <p:grpSpPr>
              <a:xfrm>
                <a:off x="5855" y="2021"/>
                <a:ext cx="1638" cy="1638"/>
                <a:chOff x="4875" y="5420"/>
                <a:chExt cx="1638" cy="1638"/>
              </a:xfrm>
            </p:grpSpPr>
            <p:sp>
              <p:nvSpPr>
                <p:cNvPr id="77" name="椭圆 76"/>
                <p:cNvSpPr/>
                <p:nvPr/>
              </p:nvSpPr>
              <p:spPr>
                <a:xfrm>
                  <a:off x="4875" y="5420"/>
                  <a:ext cx="1639" cy="1639"/>
                </a:xfrm>
                <a:prstGeom prst="ellipse">
                  <a:avLst/>
                </a:prstGeom>
                <a:gradFill>
                  <a:gsLst>
                    <a:gs pos="2000">
                      <a:srgbClr val="096A69"/>
                    </a:gs>
                    <a:gs pos="57000">
                      <a:srgbClr val="053A3A"/>
                    </a:gs>
                  </a:gsLst>
                  <a:lin ang="2700000" scaled="0"/>
                </a:gradFill>
                <a:ln>
                  <a:noFill/>
                </a:ln>
                <a:effectLst>
                  <a:outerShdw blurRad="266700" dist="2286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78" name="椭圆 77"/>
                <p:cNvSpPr/>
                <p:nvPr/>
              </p:nvSpPr>
              <p:spPr>
                <a:xfrm>
                  <a:off x="4875" y="5420"/>
                  <a:ext cx="1639" cy="1639"/>
                </a:xfrm>
                <a:prstGeom prst="ellipse">
                  <a:avLst/>
                </a:prstGeom>
                <a:gradFill>
                  <a:gsLst>
                    <a:gs pos="2000">
                      <a:srgbClr val="096A69"/>
                    </a:gs>
                    <a:gs pos="57000">
                      <a:srgbClr val="053A3A"/>
                    </a:gs>
                  </a:gsLst>
                  <a:lin ang="2700000" scaled="0"/>
                </a:gradFill>
                <a:ln>
                  <a:noFill/>
                </a:ln>
                <a:effectLst>
                  <a:outerShdw blurRad="190500" dist="1524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80" name="椭圆 79"/>
                <p:cNvSpPr/>
                <p:nvPr/>
              </p:nvSpPr>
              <p:spPr>
                <a:xfrm>
                  <a:off x="4875" y="5420"/>
                  <a:ext cx="1639" cy="1639"/>
                </a:xfrm>
                <a:prstGeom prst="ellipse">
                  <a:avLst/>
                </a:prstGeom>
                <a:gradFill>
                  <a:gsLst>
                    <a:gs pos="100000">
                      <a:srgbClr val="096A69"/>
                    </a:gs>
                    <a:gs pos="14000">
                      <a:srgbClr val="053736"/>
                    </a:gs>
                  </a:gsLst>
                  <a:lin ang="2700000" scaled="0"/>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81" name="文本框 80"/>
              <p:cNvSpPr txBox="1"/>
              <p:nvPr/>
            </p:nvSpPr>
            <p:spPr>
              <a:xfrm>
                <a:off x="5770" y="1787"/>
                <a:ext cx="1508" cy="1928"/>
              </a:xfrm>
              <a:prstGeom prst="rect">
                <a:avLst/>
              </a:prstGeom>
              <a:noFill/>
            </p:spPr>
            <p:txBody>
              <a:bodyPr vert="horz" wrap="square" rtlCol="0">
                <a:spAutoFit/>
              </a:bodyPr>
              <a:lstStyle/>
              <a:p>
                <a:pPr lvl="0" algn="ctr">
                  <a:buClrTx/>
                  <a:buSzTx/>
                  <a:buFontTx/>
                </a:pPr>
                <a:r>
                  <a:rPr lang="zh-CN" altLang="en-US" sz="3600" spc="-500" dirty="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肆</a:t>
                </a:r>
              </a:p>
            </p:txBody>
          </p:sp>
        </p:grpSp>
      </p:grpSp>
      <p:sp>
        <p:nvSpPr>
          <p:cNvPr id="6" name="矩形 5">
            <a:extLst>
              <a:ext uri="{FF2B5EF4-FFF2-40B4-BE49-F238E27FC236}">
                <a16:creationId xmlns:a16="http://schemas.microsoft.com/office/drawing/2014/main" id="{E38E9A68-D29E-411E-ABE7-76CB70CCADA0}"/>
              </a:ext>
            </a:extLst>
          </p:cNvPr>
          <p:cNvSpPr/>
          <p:nvPr/>
        </p:nvSpPr>
        <p:spPr>
          <a:xfrm>
            <a:off x="845739" y="2357362"/>
            <a:ext cx="10286549" cy="4123565"/>
          </a:xfrm>
          <a:prstGeom prst="rect">
            <a:avLst/>
          </a:prstGeom>
        </p:spPr>
        <p:txBody>
          <a:bodyPr wrap="square">
            <a:spAutoFit/>
          </a:bodyPr>
          <a:lstStyle/>
          <a:p>
            <a:pPr indent="457200">
              <a:lnSpc>
                <a:spcPct val="150000"/>
              </a:lnSpc>
            </a:pPr>
            <a:r>
              <a:rPr lang="zh-CN" altLang="en-US" sz="1600" dirty="0">
                <a:solidFill>
                  <a:srgbClr val="074646"/>
                </a:solidFill>
                <a:latin typeface="汉仪旗黑-55简" panose="00020600040101010101" charset="-128"/>
                <a:ea typeface="汉仪旗黑-55简" panose="00020600040101010101" charset="-128"/>
              </a:rPr>
              <a:t>国泰君安证券股份有限公司，于</a:t>
            </a:r>
            <a:r>
              <a:rPr lang="en-US" altLang="zh-CN" sz="1600" dirty="0">
                <a:solidFill>
                  <a:srgbClr val="074646"/>
                </a:solidFill>
                <a:latin typeface="汉仪旗黑-55简" panose="00020600040101010101" charset="-128"/>
                <a:ea typeface="汉仪旗黑-55简" panose="00020600040101010101" charset="-128"/>
              </a:rPr>
              <a:t>1999</a:t>
            </a:r>
            <a:r>
              <a:rPr lang="zh-CN" altLang="en-US" sz="1600" dirty="0">
                <a:solidFill>
                  <a:srgbClr val="074646"/>
                </a:solidFill>
                <a:latin typeface="汉仪旗黑-55简" panose="00020600040101010101" charset="-128"/>
                <a:ea typeface="汉仪旗黑-55简" panose="00020600040101010101" charset="-128"/>
              </a:rPr>
              <a:t>年</a:t>
            </a:r>
            <a:r>
              <a:rPr lang="en-US" altLang="zh-CN" sz="1600" dirty="0">
                <a:solidFill>
                  <a:srgbClr val="074646"/>
                </a:solidFill>
                <a:latin typeface="汉仪旗黑-55简" panose="00020600040101010101" charset="-128"/>
                <a:ea typeface="汉仪旗黑-55简" panose="00020600040101010101" charset="-128"/>
              </a:rPr>
              <a:t>8</a:t>
            </a:r>
            <a:r>
              <a:rPr lang="zh-CN" altLang="en-US" sz="1600" dirty="0">
                <a:solidFill>
                  <a:srgbClr val="074646"/>
                </a:solidFill>
                <a:latin typeface="汉仪旗黑-55简" panose="00020600040101010101" charset="-128"/>
                <a:ea typeface="汉仪旗黑-55简" panose="00020600040101010101" charset="-128"/>
              </a:rPr>
              <a:t>月</a:t>
            </a:r>
            <a:r>
              <a:rPr lang="en-US" altLang="zh-CN" sz="1600" dirty="0">
                <a:solidFill>
                  <a:srgbClr val="074646"/>
                </a:solidFill>
                <a:latin typeface="汉仪旗黑-55简" panose="00020600040101010101" charset="-128"/>
                <a:ea typeface="汉仪旗黑-55简" panose="00020600040101010101" charset="-128"/>
              </a:rPr>
              <a:t>18</a:t>
            </a:r>
            <a:r>
              <a:rPr lang="zh-CN" altLang="en-US" sz="1600" dirty="0">
                <a:solidFill>
                  <a:srgbClr val="074646"/>
                </a:solidFill>
                <a:latin typeface="汉仪旗黑-55简" panose="00020600040101010101" charset="-128"/>
                <a:ea typeface="汉仪旗黑-55简" panose="00020600040101010101" charset="-128"/>
              </a:rPr>
              <a:t>日合并设立，是中国证券行业长期、持续、全面领先的综合金融服务商。国泰君安跨越了中国资本市场发展的全部历程和多个周期，始终以客户为中心，深耕中国市场，为个人和机构客户提供各类金融服务，确立了全方位的行业领先地位。</a:t>
            </a:r>
            <a:endParaRPr lang="en-US" altLang="zh-CN" sz="1600" dirty="0">
              <a:solidFill>
                <a:srgbClr val="074646"/>
              </a:solidFill>
              <a:latin typeface="汉仪旗黑-55简" panose="00020600040101010101" charset="-128"/>
              <a:ea typeface="汉仪旗黑-55简" panose="00020600040101010101" charset="-128"/>
            </a:endParaRPr>
          </a:p>
          <a:p>
            <a:pPr indent="457200">
              <a:lnSpc>
                <a:spcPct val="150000"/>
              </a:lnSpc>
            </a:pPr>
            <a:r>
              <a:rPr lang="en-US" altLang="zh-CN" sz="1600" dirty="0">
                <a:solidFill>
                  <a:srgbClr val="074646"/>
                </a:solidFill>
                <a:latin typeface="汉仪旗黑-55简" panose="00020600040101010101" charset="-128"/>
                <a:ea typeface="汉仪旗黑-55简" panose="00020600040101010101" charset="-128"/>
              </a:rPr>
              <a:t>2011</a:t>
            </a:r>
            <a:r>
              <a:rPr lang="zh-CN" altLang="en-US" sz="1600" dirty="0">
                <a:solidFill>
                  <a:srgbClr val="074646"/>
                </a:solidFill>
                <a:latin typeface="汉仪旗黑-55简" panose="00020600040101010101" charset="-128"/>
                <a:ea typeface="汉仪旗黑-55简" panose="00020600040101010101" charset="-128"/>
              </a:rPr>
              <a:t>到</a:t>
            </a:r>
            <a:r>
              <a:rPr lang="en-US" altLang="zh-CN" sz="1600" dirty="0">
                <a:solidFill>
                  <a:srgbClr val="074646"/>
                </a:solidFill>
                <a:latin typeface="汉仪旗黑-55简" panose="00020600040101010101" charset="-128"/>
                <a:ea typeface="汉仪旗黑-55简" panose="00020600040101010101" charset="-128"/>
              </a:rPr>
              <a:t>2018</a:t>
            </a:r>
            <a:r>
              <a:rPr lang="zh-CN" altLang="en-US" sz="1600" dirty="0">
                <a:solidFill>
                  <a:srgbClr val="074646"/>
                </a:solidFill>
                <a:latin typeface="汉仪旗黑-55简" panose="00020600040101010101" charset="-128"/>
                <a:ea typeface="汉仪旗黑-55简" panose="00020600040101010101" charset="-128"/>
              </a:rPr>
              <a:t>年，国泰君安营业收入连续八年名列行业前三。</a:t>
            </a:r>
            <a:r>
              <a:rPr lang="en-US" altLang="zh-CN" sz="1600" dirty="0">
                <a:solidFill>
                  <a:srgbClr val="074646"/>
                </a:solidFill>
                <a:latin typeface="汉仪旗黑-55简" panose="00020600040101010101" charset="-128"/>
                <a:ea typeface="汉仪旗黑-55简" panose="00020600040101010101" charset="-128"/>
              </a:rPr>
              <a:t>2019</a:t>
            </a:r>
            <a:r>
              <a:rPr lang="zh-CN" altLang="en-US" sz="1600" dirty="0">
                <a:solidFill>
                  <a:srgbClr val="074646"/>
                </a:solidFill>
                <a:latin typeface="汉仪旗黑-55简" panose="00020600040101010101" charset="-128"/>
                <a:ea typeface="汉仪旗黑-55简" panose="00020600040101010101" charset="-128"/>
              </a:rPr>
              <a:t>年</a:t>
            </a:r>
            <a:r>
              <a:rPr lang="en-US" altLang="zh-CN" sz="1600" dirty="0">
                <a:solidFill>
                  <a:srgbClr val="074646"/>
                </a:solidFill>
                <a:latin typeface="汉仪旗黑-55简" panose="00020600040101010101" charset="-128"/>
                <a:ea typeface="汉仪旗黑-55简" panose="00020600040101010101" charset="-128"/>
              </a:rPr>
              <a:t>9</a:t>
            </a:r>
            <a:r>
              <a:rPr lang="zh-CN" altLang="en-US" sz="1600" dirty="0">
                <a:solidFill>
                  <a:srgbClr val="074646"/>
                </a:solidFill>
                <a:latin typeface="汉仪旗黑-55简" panose="00020600040101010101" charset="-128"/>
                <a:ea typeface="汉仪旗黑-55简" panose="00020600040101010101" charset="-128"/>
              </a:rPr>
              <a:t>月</a:t>
            </a:r>
            <a:r>
              <a:rPr lang="en-US" altLang="zh-CN" sz="1600" dirty="0">
                <a:solidFill>
                  <a:srgbClr val="074646"/>
                </a:solidFill>
                <a:latin typeface="汉仪旗黑-55简" panose="00020600040101010101" charset="-128"/>
                <a:ea typeface="汉仪旗黑-55简" panose="00020600040101010101" charset="-128"/>
              </a:rPr>
              <a:t>1</a:t>
            </a:r>
            <a:r>
              <a:rPr lang="zh-CN" altLang="en-US" sz="1600" dirty="0">
                <a:solidFill>
                  <a:srgbClr val="074646"/>
                </a:solidFill>
                <a:latin typeface="汉仪旗黑-55简" panose="00020600040101010101" charset="-128"/>
                <a:ea typeface="汉仪旗黑-55简" panose="00020600040101010101" charset="-128"/>
              </a:rPr>
              <a:t>日，</a:t>
            </a:r>
            <a:r>
              <a:rPr lang="en-US" altLang="zh-CN" sz="1600" dirty="0">
                <a:solidFill>
                  <a:srgbClr val="074646"/>
                </a:solidFill>
                <a:latin typeface="汉仪旗黑-55简" panose="00020600040101010101" charset="-128"/>
                <a:ea typeface="汉仪旗黑-55简" panose="00020600040101010101" charset="-128"/>
              </a:rPr>
              <a:t>2019</a:t>
            </a:r>
            <a:r>
              <a:rPr lang="zh-CN" altLang="en-US" sz="1600" dirty="0">
                <a:solidFill>
                  <a:srgbClr val="074646"/>
                </a:solidFill>
                <a:latin typeface="汉仪旗黑-55简" panose="00020600040101010101" charset="-128"/>
                <a:ea typeface="汉仪旗黑-55简" panose="00020600040101010101" charset="-128"/>
              </a:rPr>
              <a:t>中国服务业企业</a:t>
            </a:r>
            <a:r>
              <a:rPr lang="en-US" altLang="zh-CN" sz="1600" dirty="0">
                <a:solidFill>
                  <a:srgbClr val="074646"/>
                </a:solidFill>
                <a:latin typeface="汉仪旗黑-55简" panose="00020600040101010101" charset="-128"/>
                <a:ea typeface="汉仪旗黑-55简" panose="00020600040101010101" charset="-128"/>
              </a:rPr>
              <a:t>500</a:t>
            </a:r>
            <a:r>
              <a:rPr lang="zh-CN" altLang="en-US" sz="1600" dirty="0">
                <a:solidFill>
                  <a:srgbClr val="074646"/>
                </a:solidFill>
                <a:latin typeface="汉仪旗黑-55简" panose="00020600040101010101" charset="-128"/>
                <a:ea typeface="汉仪旗黑-55简" panose="00020600040101010101" charset="-128"/>
              </a:rPr>
              <a:t>强榜单在济南发布，国泰君安证券股份有限公司排名第</a:t>
            </a:r>
            <a:r>
              <a:rPr lang="en-US" altLang="zh-CN" sz="1600" dirty="0">
                <a:solidFill>
                  <a:srgbClr val="074646"/>
                </a:solidFill>
                <a:latin typeface="汉仪旗黑-55简" panose="00020600040101010101" charset="-128"/>
                <a:ea typeface="汉仪旗黑-55简" panose="00020600040101010101" charset="-128"/>
              </a:rPr>
              <a:t>177</a:t>
            </a:r>
            <a:r>
              <a:rPr lang="zh-CN" altLang="en-US" sz="1600" dirty="0">
                <a:solidFill>
                  <a:srgbClr val="074646"/>
                </a:solidFill>
                <a:latin typeface="汉仪旗黑-55简" panose="00020600040101010101" charset="-128"/>
                <a:ea typeface="汉仪旗黑-55简" panose="00020600040101010101" charset="-128"/>
              </a:rPr>
              <a:t>位。</a:t>
            </a:r>
            <a:r>
              <a:rPr lang="en-US" altLang="zh-CN" sz="1600" dirty="0">
                <a:solidFill>
                  <a:srgbClr val="074646"/>
                </a:solidFill>
                <a:latin typeface="汉仪旗黑-55简" panose="00020600040101010101" charset="-128"/>
                <a:ea typeface="汉仪旗黑-55简" panose="00020600040101010101" charset="-128"/>
              </a:rPr>
              <a:t>2020</a:t>
            </a:r>
            <a:r>
              <a:rPr lang="zh-CN" altLang="en-US" sz="1600" dirty="0">
                <a:solidFill>
                  <a:srgbClr val="074646"/>
                </a:solidFill>
                <a:latin typeface="汉仪旗黑-55简" panose="00020600040101010101" charset="-128"/>
                <a:ea typeface="汉仪旗黑-55简" panose="00020600040101010101" charset="-128"/>
              </a:rPr>
              <a:t>年</a:t>
            </a:r>
            <a:r>
              <a:rPr lang="en-US" altLang="zh-CN" sz="1600" dirty="0">
                <a:solidFill>
                  <a:srgbClr val="074646"/>
                </a:solidFill>
                <a:latin typeface="汉仪旗黑-55简" panose="00020600040101010101" charset="-128"/>
                <a:ea typeface="汉仪旗黑-55简" panose="00020600040101010101" charset="-128"/>
              </a:rPr>
              <a:t>1</a:t>
            </a:r>
            <a:r>
              <a:rPr lang="zh-CN" altLang="en-US" sz="1600" dirty="0">
                <a:solidFill>
                  <a:srgbClr val="074646"/>
                </a:solidFill>
                <a:latin typeface="汉仪旗黑-55简" panose="00020600040101010101" charset="-128"/>
                <a:ea typeface="汉仪旗黑-55简" panose="00020600040101010101" charset="-128"/>
              </a:rPr>
              <a:t>月</a:t>
            </a:r>
            <a:r>
              <a:rPr lang="en-US" altLang="zh-CN" sz="1600" dirty="0">
                <a:solidFill>
                  <a:srgbClr val="074646"/>
                </a:solidFill>
                <a:latin typeface="汉仪旗黑-55简" panose="00020600040101010101" charset="-128"/>
                <a:ea typeface="汉仪旗黑-55简" panose="00020600040101010101" charset="-128"/>
              </a:rPr>
              <a:t>4</a:t>
            </a:r>
            <a:r>
              <a:rPr lang="zh-CN" altLang="en-US" sz="1600" dirty="0">
                <a:solidFill>
                  <a:srgbClr val="074646"/>
                </a:solidFill>
                <a:latin typeface="汉仪旗黑-55简" panose="00020600040101010101" charset="-128"/>
                <a:ea typeface="汉仪旗黑-55简" panose="00020600040101010101" charset="-128"/>
              </a:rPr>
              <a:t>日，获得</a:t>
            </a:r>
            <a:r>
              <a:rPr lang="en-US" altLang="zh-CN" sz="1600" dirty="0">
                <a:solidFill>
                  <a:srgbClr val="074646"/>
                </a:solidFill>
                <a:latin typeface="汉仪旗黑-55简" panose="00020600040101010101" charset="-128"/>
                <a:ea typeface="汉仪旗黑-55简" panose="00020600040101010101" charset="-128"/>
              </a:rPr>
              <a:t>2020《</a:t>
            </a:r>
            <a:r>
              <a:rPr lang="zh-CN" altLang="en-US" sz="1600" dirty="0">
                <a:solidFill>
                  <a:srgbClr val="074646"/>
                </a:solidFill>
                <a:latin typeface="汉仪旗黑-55简" panose="00020600040101010101" charset="-128"/>
                <a:ea typeface="汉仪旗黑-55简" panose="00020600040101010101" charset="-128"/>
              </a:rPr>
              <a:t>财经</a:t>
            </a:r>
            <a:r>
              <a:rPr lang="en-US" altLang="zh-CN" sz="1600" dirty="0">
                <a:solidFill>
                  <a:srgbClr val="074646"/>
                </a:solidFill>
                <a:latin typeface="汉仪旗黑-55简" panose="00020600040101010101" charset="-128"/>
                <a:ea typeface="汉仪旗黑-55简" panose="00020600040101010101" charset="-128"/>
              </a:rPr>
              <a:t>》</a:t>
            </a:r>
            <a:r>
              <a:rPr lang="zh-CN" altLang="en-US" sz="1600" dirty="0">
                <a:solidFill>
                  <a:srgbClr val="074646"/>
                </a:solidFill>
                <a:latin typeface="汉仪旗黑-55简" panose="00020600040101010101" charset="-128"/>
                <a:ea typeface="汉仪旗黑-55简" panose="00020600040101010101" charset="-128"/>
              </a:rPr>
              <a:t>长青奖“可持续发展普惠奖”。</a:t>
            </a:r>
            <a:r>
              <a:rPr lang="en-US" altLang="zh-CN" sz="1600" dirty="0">
                <a:solidFill>
                  <a:srgbClr val="074646"/>
                </a:solidFill>
                <a:latin typeface="汉仪旗黑-55简" panose="00020600040101010101" charset="-128"/>
                <a:ea typeface="汉仪旗黑-55简" panose="00020600040101010101" charset="-128"/>
              </a:rPr>
              <a:t>2022</a:t>
            </a:r>
            <a:r>
              <a:rPr lang="zh-CN" altLang="en-US" sz="1600" dirty="0">
                <a:solidFill>
                  <a:srgbClr val="074646"/>
                </a:solidFill>
                <a:latin typeface="汉仪旗黑-55简" panose="00020600040101010101" charset="-128"/>
                <a:ea typeface="汉仪旗黑-55简" panose="00020600040101010101" charset="-128"/>
              </a:rPr>
              <a:t>年</a:t>
            </a:r>
            <a:r>
              <a:rPr lang="en-US" altLang="zh-CN" sz="1600" dirty="0">
                <a:solidFill>
                  <a:srgbClr val="074646"/>
                </a:solidFill>
                <a:latin typeface="汉仪旗黑-55简" panose="00020600040101010101" charset="-128"/>
                <a:ea typeface="汉仪旗黑-55简" panose="00020600040101010101" charset="-128"/>
              </a:rPr>
              <a:t>10</a:t>
            </a:r>
            <a:r>
              <a:rPr lang="zh-CN" altLang="en-US" sz="1600" dirty="0">
                <a:solidFill>
                  <a:srgbClr val="074646"/>
                </a:solidFill>
                <a:latin typeface="汉仪旗黑-55简" panose="00020600040101010101" charset="-128"/>
                <a:ea typeface="汉仪旗黑-55简" panose="00020600040101010101" charset="-128"/>
              </a:rPr>
              <a:t>月，获得证监会批复的第二批券商科创板做市商资格。</a:t>
            </a:r>
            <a:r>
              <a:rPr lang="en-US" altLang="zh-CN" sz="1600" dirty="0">
                <a:solidFill>
                  <a:srgbClr val="074646"/>
                </a:solidFill>
                <a:latin typeface="汉仪旗黑-55简" panose="00020600040101010101" charset="-128"/>
                <a:ea typeface="汉仪旗黑-55简" panose="00020600040101010101" charset="-128"/>
              </a:rPr>
              <a:t>2023</a:t>
            </a:r>
            <a:r>
              <a:rPr lang="zh-CN" altLang="en-US" sz="1600" dirty="0">
                <a:solidFill>
                  <a:srgbClr val="074646"/>
                </a:solidFill>
                <a:latin typeface="汉仪旗黑-55简" panose="00020600040101010101" charset="-128"/>
                <a:ea typeface="汉仪旗黑-55简" panose="00020600040101010101" charset="-128"/>
              </a:rPr>
              <a:t>年</a:t>
            </a:r>
            <a:r>
              <a:rPr lang="en-US" altLang="zh-CN" sz="1600" dirty="0">
                <a:solidFill>
                  <a:srgbClr val="074646"/>
                </a:solidFill>
                <a:latin typeface="汉仪旗黑-55简" panose="00020600040101010101" charset="-128"/>
                <a:ea typeface="汉仪旗黑-55简" panose="00020600040101010101" charset="-128"/>
              </a:rPr>
              <a:t>2</a:t>
            </a:r>
            <a:r>
              <a:rPr lang="zh-CN" altLang="en-US" sz="1600" dirty="0">
                <a:solidFill>
                  <a:srgbClr val="074646"/>
                </a:solidFill>
                <a:latin typeface="汉仪旗黑-55简" panose="00020600040101010101" charset="-128"/>
                <a:ea typeface="汉仪旗黑-55简" panose="00020600040101010101" charset="-128"/>
              </a:rPr>
              <a:t>月</a:t>
            </a:r>
            <a:r>
              <a:rPr lang="en-US" altLang="zh-CN" sz="1600" dirty="0">
                <a:solidFill>
                  <a:srgbClr val="074646"/>
                </a:solidFill>
                <a:latin typeface="汉仪旗黑-55简" panose="00020600040101010101" charset="-128"/>
                <a:ea typeface="汉仪旗黑-55简" panose="00020600040101010101" charset="-128"/>
              </a:rPr>
              <a:t>3</a:t>
            </a:r>
            <a:r>
              <a:rPr lang="zh-CN" altLang="en-US" sz="1600" dirty="0">
                <a:solidFill>
                  <a:srgbClr val="074646"/>
                </a:solidFill>
                <a:latin typeface="汉仪旗黑-55简" panose="00020600040101010101" charset="-128"/>
                <a:ea typeface="汉仪旗黑-55简" panose="00020600040101010101" charset="-128"/>
              </a:rPr>
              <a:t>日，上交所宣布债券做市交易业务将于</a:t>
            </a:r>
            <a:r>
              <a:rPr lang="en-US" altLang="zh-CN" sz="1600" dirty="0">
                <a:solidFill>
                  <a:srgbClr val="074646"/>
                </a:solidFill>
                <a:latin typeface="汉仪旗黑-55简" panose="00020600040101010101" charset="-128"/>
                <a:ea typeface="汉仪旗黑-55简" panose="00020600040101010101" charset="-128"/>
              </a:rPr>
              <a:t>2</a:t>
            </a:r>
            <a:r>
              <a:rPr lang="zh-CN" altLang="en-US" sz="1600" dirty="0">
                <a:solidFill>
                  <a:srgbClr val="074646"/>
                </a:solidFill>
                <a:latin typeface="汉仪旗黑-55简" panose="00020600040101010101" charset="-128"/>
                <a:ea typeface="汉仪旗黑-55简" panose="00020600040101010101" charset="-128"/>
              </a:rPr>
              <a:t>月</a:t>
            </a:r>
            <a:r>
              <a:rPr lang="en-US" altLang="zh-CN" sz="1600" dirty="0">
                <a:solidFill>
                  <a:srgbClr val="074646"/>
                </a:solidFill>
                <a:latin typeface="汉仪旗黑-55简" panose="00020600040101010101" charset="-128"/>
                <a:ea typeface="汉仪旗黑-55简" panose="00020600040101010101" charset="-128"/>
              </a:rPr>
              <a:t>6</a:t>
            </a:r>
            <a:r>
              <a:rPr lang="zh-CN" altLang="en-US" sz="1600" dirty="0">
                <a:solidFill>
                  <a:srgbClr val="074646"/>
                </a:solidFill>
                <a:latin typeface="汉仪旗黑-55简" panose="00020600040101010101" charset="-128"/>
                <a:ea typeface="汉仪旗黑-55简" panose="00020600040101010101" charset="-128"/>
              </a:rPr>
              <a:t>日正式上线，国泰君安为上交所首批债券做市商。</a:t>
            </a:r>
            <a:endParaRPr lang="en-US" altLang="zh-CN" sz="1600" dirty="0">
              <a:solidFill>
                <a:srgbClr val="074646"/>
              </a:solidFill>
              <a:latin typeface="汉仪旗黑-55简" panose="00020600040101010101" charset="-128"/>
              <a:ea typeface="汉仪旗黑-55简" panose="00020600040101010101" charset="-128"/>
            </a:endParaRPr>
          </a:p>
          <a:p>
            <a:pPr indent="457200">
              <a:lnSpc>
                <a:spcPct val="150000"/>
              </a:lnSpc>
            </a:pPr>
            <a:r>
              <a:rPr lang="zh-CN" altLang="en-US" sz="1600" dirty="0">
                <a:solidFill>
                  <a:srgbClr val="074646"/>
                </a:solidFill>
                <a:latin typeface="汉仪旗黑-55简" panose="00020600040101010101" charset="-128"/>
                <a:ea typeface="汉仪旗黑-55简" panose="00020600040101010101" charset="-128"/>
              </a:rPr>
              <a:t>在三十年创新发展过程中，国泰君安逐渐形成了风控为本、追求卓越的企业文化，成为中国资本市场全方位的领导者以及中国证券行业科技和创新的引领者。基于在中国本土强大的竞争优势，未来，国泰君安将主动满足客户跨境需求，务实推进国际化，建立覆盖全球的业务网络和执行能力，为客户提供综合金融服务，成为受人尊敬、全面领先、具有国际竞争力的现代投资银行。</a:t>
            </a:r>
          </a:p>
        </p:txBody>
      </p:sp>
      <p:pic>
        <p:nvPicPr>
          <p:cNvPr id="3" name="图片 2">
            <a:extLst>
              <a:ext uri="{FF2B5EF4-FFF2-40B4-BE49-F238E27FC236}">
                <a16:creationId xmlns:a16="http://schemas.microsoft.com/office/drawing/2014/main" id="{67445694-9E7D-41CD-BB71-E6BF340012E5}"/>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9643" y="1753184"/>
            <a:ext cx="1914792" cy="533474"/>
          </a:xfrm>
          <a:prstGeom prst="rect">
            <a:avLst/>
          </a:prstGeom>
        </p:spPr>
      </p:pic>
    </p:spTree>
    <p:custDataLst>
      <p:tags r:id="rId1"/>
    </p:custDataLst>
    <p:extLst>
      <p:ext uri="{BB962C8B-B14F-4D97-AF65-F5344CB8AC3E}">
        <p14:creationId xmlns:p14="http://schemas.microsoft.com/office/powerpoint/2010/main" val="1804550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0" y="0"/>
            <a:ext cx="12193270" cy="964565"/>
            <a:chOff x="0" y="126"/>
            <a:chExt cx="19202" cy="1519"/>
          </a:xfrm>
          <a:effectLst>
            <a:outerShdw blurRad="266700" dist="228600" sx="102000" sy="102000" algn="ctr" rotWithShape="0">
              <a:prstClr val="black">
                <a:alpha val="25000"/>
              </a:prstClr>
            </a:outerShdw>
          </a:effectLst>
        </p:grpSpPr>
        <p:pic>
          <p:nvPicPr>
            <p:cNvPr id="17" name="图片 16" descr="daniele-levis-pelusi-88q5y8oHQto-unsplash"/>
            <p:cNvPicPr>
              <a:picLocks noChangeAspect="1"/>
            </p:cNvPicPr>
            <p:nvPr/>
          </p:nvPicPr>
          <p:blipFill>
            <a:blip r:embed="rId4"/>
            <a:srcRect t="624" b="85957"/>
            <a:stretch>
              <a:fillRect/>
            </a:stretch>
          </p:blipFill>
          <p:spPr>
            <a:xfrm>
              <a:off x="0" y="127"/>
              <a:ext cx="19200" cy="1391"/>
            </a:xfrm>
            <a:prstGeom prst="rect">
              <a:avLst/>
            </a:prstGeom>
          </p:spPr>
        </p:pic>
        <p:sp>
          <p:nvSpPr>
            <p:cNvPr id="19" name="矩形 18"/>
            <p:cNvSpPr/>
            <p:nvPr/>
          </p:nvSpPr>
          <p:spPr>
            <a:xfrm>
              <a:off x="0" y="126"/>
              <a:ext cx="19202" cy="1393"/>
            </a:xfrm>
            <a:prstGeom prst="rect">
              <a:avLst/>
            </a:prstGeom>
            <a:gradFill>
              <a:gsLst>
                <a:gs pos="91000">
                  <a:srgbClr val="074646">
                    <a:alpha val="45000"/>
                  </a:srgbClr>
                </a:gs>
                <a:gs pos="7000">
                  <a:srgbClr val="053A3A">
                    <a:alpha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20" name="矩形 19"/>
            <p:cNvSpPr/>
            <p:nvPr/>
          </p:nvSpPr>
          <p:spPr>
            <a:xfrm>
              <a:off x="0" y="1517"/>
              <a:ext cx="19202" cy="128"/>
            </a:xfrm>
            <a:prstGeom prst="rect">
              <a:avLst/>
            </a:prstGeom>
            <a:gradFill>
              <a:gsLst>
                <a:gs pos="91000">
                  <a:srgbClr val="F4E1C2"/>
                </a:gs>
                <a:gs pos="7000">
                  <a:srgbClr val="DEB78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grpSp>
        <p:nvGrpSpPr>
          <p:cNvPr id="57" name="组合 56"/>
          <p:cNvGrpSpPr/>
          <p:nvPr/>
        </p:nvGrpSpPr>
        <p:grpSpPr>
          <a:xfrm>
            <a:off x="274467" y="1097584"/>
            <a:ext cx="5002385" cy="1980110"/>
            <a:chOff x="404" y="1991"/>
            <a:chExt cx="6198" cy="2969"/>
          </a:xfrm>
        </p:grpSpPr>
        <p:sp>
          <p:nvSpPr>
            <p:cNvPr id="79" name="文本框 278"/>
            <p:cNvSpPr txBox="1"/>
            <p:nvPr/>
          </p:nvSpPr>
          <p:spPr>
            <a:xfrm>
              <a:off x="964" y="4268"/>
              <a:ext cx="5638" cy="69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lnSpc>
                  <a:spcPct val="150000"/>
                </a:lnSpc>
              </a:pPr>
              <a:endParaRPr lang="zh-CN" altLang="en-US" sz="1600" dirty="0">
                <a:solidFill>
                  <a:srgbClr val="074646"/>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45" name="文本框 278"/>
            <p:cNvSpPr txBox="1"/>
            <p:nvPr/>
          </p:nvSpPr>
          <p:spPr>
            <a:xfrm>
              <a:off x="404" y="1991"/>
              <a:ext cx="3920" cy="8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ctr">
                <a:lnSpc>
                  <a:spcPct val="100000"/>
                </a:lnSpc>
                <a:buNone/>
              </a:pPr>
              <a:r>
                <a:rPr lang="zh-CN" altLang="en-US" sz="3200" b="1" dirty="0">
                  <a:solidFill>
                    <a:srgbClr val="D2AC64"/>
                  </a:solidFill>
                  <a:uFillTx/>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基金管理人</a:t>
              </a:r>
              <a:endParaRPr lang="en-US" altLang="zh-CN" sz="3200" b="1" dirty="0">
                <a:solidFill>
                  <a:srgbClr val="D2AC64"/>
                </a:solidFill>
                <a:uFillTx/>
                <a:latin typeface="汉仪劲楷简" panose="00020600040101010101" charset="-122"/>
                <a:ea typeface="汉仪劲楷简" panose="00020600040101010101" charset="-122"/>
                <a:cs typeface="汉仪旗黑-55简" panose="00020600040101010101" charset="-128"/>
                <a:sym typeface="汉仪旗黑-55简" panose="00020600040101010101" charset="-128"/>
              </a:endParaRPr>
            </a:p>
          </p:txBody>
        </p:sp>
      </p:grpSp>
      <p:sp>
        <p:nvSpPr>
          <p:cNvPr id="68" name="文本框 67"/>
          <p:cNvSpPr txBox="1"/>
          <p:nvPr/>
        </p:nvSpPr>
        <p:spPr>
          <a:xfrm>
            <a:off x="754538" y="180569"/>
            <a:ext cx="1766570" cy="522147"/>
          </a:xfrm>
          <a:prstGeom prst="rect">
            <a:avLst/>
          </a:prstGeom>
          <a:noFill/>
        </p:spPr>
        <p:txBody>
          <a:bodyPr vert="horz" wrap="square" rtlCol="0">
            <a:spAutoFit/>
          </a:bodyPr>
          <a:lstStyle/>
          <a:p>
            <a:pPr lvl="0"/>
            <a:r>
              <a:rPr lang="zh-CN" altLang="en-US" sz="2800" spc="-200" dirty="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关于我们</a:t>
            </a:r>
          </a:p>
        </p:txBody>
      </p:sp>
      <p:grpSp>
        <p:nvGrpSpPr>
          <p:cNvPr id="70" name="组合 69"/>
          <p:cNvGrpSpPr/>
          <p:nvPr/>
        </p:nvGrpSpPr>
        <p:grpSpPr>
          <a:xfrm>
            <a:off x="150133" y="16342"/>
            <a:ext cx="575672" cy="802808"/>
            <a:chOff x="5955" y="1787"/>
            <a:chExt cx="1723" cy="2402"/>
          </a:xfrm>
        </p:grpSpPr>
        <p:grpSp>
          <p:nvGrpSpPr>
            <p:cNvPr id="71" name="组合 70"/>
            <p:cNvGrpSpPr/>
            <p:nvPr/>
          </p:nvGrpSpPr>
          <p:grpSpPr>
            <a:xfrm>
              <a:off x="6040" y="2551"/>
              <a:ext cx="1638" cy="1638"/>
              <a:chOff x="5449" y="5081"/>
              <a:chExt cx="1638" cy="1638"/>
            </a:xfrm>
          </p:grpSpPr>
          <p:sp>
            <p:nvSpPr>
              <p:cNvPr id="72" name="椭圆 71"/>
              <p:cNvSpPr/>
              <p:nvPr/>
            </p:nvSpPr>
            <p:spPr>
              <a:xfrm>
                <a:off x="5449" y="5081"/>
                <a:ext cx="1639" cy="1639"/>
              </a:xfrm>
              <a:prstGeom prst="ellipse">
                <a:avLst/>
              </a:prstGeom>
              <a:gradFill>
                <a:gsLst>
                  <a:gs pos="0">
                    <a:srgbClr val="096A69"/>
                  </a:gs>
                  <a:gs pos="79000">
                    <a:srgbClr val="053A3A"/>
                  </a:gs>
                </a:gsLst>
                <a:lin ang="2700000" scaled="0"/>
              </a:gradFill>
              <a:ln>
                <a:noFill/>
              </a:ln>
              <a:effectLst>
                <a:innerShdw blurRad="114300" dist="76200" dir="13500000">
                  <a:srgbClr val="11201D">
                    <a:alpha val="72000"/>
                  </a:srgb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73" name="椭圆 72"/>
              <p:cNvSpPr/>
              <p:nvPr/>
            </p:nvSpPr>
            <p:spPr>
              <a:xfrm>
                <a:off x="5449" y="5081"/>
                <a:ext cx="1639" cy="1639"/>
              </a:xfrm>
              <a:prstGeom prst="ellipse">
                <a:avLst/>
              </a:prstGeom>
              <a:gradFill>
                <a:gsLst>
                  <a:gs pos="57000">
                    <a:srgbClr val="032121">
                      <a:alpha val="0"/>
                    </a:srgbClr>
                  </a:gs>
                  <a:gs pos="88000">
                    <a:srgbClr val="032121">
                      <a:alpha val="51000"/>
                    </a:srgbClr>
                  </a:gs>
                </a:gsLst>
                <a:path path="circle">
                  <a:fillToRect l="50000" t="50000" r="50000" b="50000"/>
                </a:path>
                <a:tileRect/>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grpSp>
          <p:nvGrpSpPr>
            <p:cNvPr id="74" name="组合 73"/>
            <p:cNvGrpSpPr/>
            <p:nvPr/>
          </p:nvGrpSpPr>
          <p:grpSpPr>
            <a:xfrm>
              <a:off x="5955" y="1787"/>
              <a:ext cx="1723" cy="1928"/>
              <a:chOff x="5770" y="1787"/>
              <a:chExt cx="1723" cy="1928"/>
            </a:xfrm>
          </p:grpSpPr>
          <p:grpSp>
            <p:nvGrpSpPr>
              <p:cNvPr id="75" name="组合 74"/>
              <p:cNvGrpSpPr/>
              <p:nvPr/>
            </p:nvGrpSpPr>
            <p:grpSpPr>
              <a:xfrm>
                <a:off x="5855" y="2021"/>
                <a:ext cx="1638" cy="1638"/>
                <a:chOff x="4875" y="5420"/>
                <a:chExt cx="1638" cy="1638"/>
              </a:xfrm>
            </p:grpSpPr>
            <p:sp>
              <p:nvSpPr>
                <p:cNvPr id="77" name="椭圆 76"/>
                <p:cNvSpPr/>
                <p:nvPr/>
              </p:nvSpPr>
              <p:spPr>
                <a:xfrm>
                  <a:off x="4875" y="5420"/>
                  <a:ext cx="1639" cy="1639"/>
                </a:xfrm>
                <a:prstGeom prst="ellipse">
                  <a:avLst/>
                </a:prstGeom>
                <a:gradFill>
                  <a:gsLst>
                    <a:gs pos="2000">
                      <a:srgbClr val="096A69"/>
                    </a:gs>
                    <a:gs pos="57000">
                      <a:srgbClr val="053A3A"/>
                    </a:gs>
                  </a:gsLst>
                  <a:lin ang="2700000" scaled="0"/>
                </a:gradFill>
                <a:ln>
                  <a:noFill/>
                </a:ln>
                <a:effectLst>
                  <a:outerShdw blurRad="266700" dist="2286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78" name="椭圆 77"/>
                <p:cNvSpPr/>
                <p:nvPr/>
              </p:nvSpPr>
              <p:spPr>
                <a:xfrm>
                  <a:off x="4875" y="5420"/>
                  <a:ext cx="1639" cy="1639"/>
                </a:xfrm>
                <a:prstGeom prst="ellipse">
                  <a:avLst/>
                </a:prstGeom>
                <a:gradFill>
                  <a:gsLst>
                    <a:gs pos="2000">
                      <a:srgbClr val="096A69"/>
                    </a:gs>
                    <a:gs pos="57000">
                      <a:srgbClr val="053A3A"/>
                    </a:gs>
                  </a:gsLst>
                  <a:lin ang="2700000" scaled="0"/>
                </a:gradFill>
                <a:ln>
                  <a:noFill/>
                </a:ln>
                <a:effectLst>
                  <a:outerShdw blurRad="190500" dist="1524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80" name="椭圆 79"/>
                <p:cNvSpPr/>
                <p:nvPr/>
              </p:nvSpPr>
              <p:spPr>
                <a:xfrm>
                  <a:off x="4875" y="5420"/>
                  <a:ext cx="1639" cy="1639"/>
                </a:xfrm>
                <a:prstGeom prst="ellipse">
                  <a:avLst/>
                </a:prstGeom>
                <a:gradFill>
                  <a:gsLst>
                    <a:gs pos="100000">
                      <a:srgbClr val="096A69"/>
                    </a:gs>
                    <a:gs pos="14000">
                      <a:srgbClr val="053736"/>
                    </a:gs>
                  </a:gsLst>
                  <a:lin ang="2700000" scaled="0"/>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81" name="文本框 80"/>
              <p:cNvSpPr txBox="1"/>
              <p:nvPr/>
            </p:nvSpPr>
            <p:spPr>
              <a:xfrm>
                <a:off x="5770" y="1787"/>
                <a:ext cx="1508" cy="1928"/>
              </a:xfrm>
              <a:prstGeom prst="rect">
                <a:avLst/>
              </a:prstGeom>
              <a:noFill/>
            </p:spPr>
            <p:txBody>
              <a:bodyPr vert="horz" wrap="square" rtlCol="0">
                <a:spAutoFit/>
              </a:bodyPr>
              <a:lstStyle/>
              <a:p>
                <a:pPr lvl="0" algn="ctr">
                  <a:buClrTx/>
                  <a:buSzTx/>
                  <a:buFontTx/>
                </a:pPr>
                <a:r>
                  <a:rPr lang="zh-CN" altLang="en-US" sz="3600" spc="-500" dirty="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肆</a:t>
                </a:r>
              </a:p>
            </p:txBody>
          </p:sp>
        </p:grpSp>
      </p:grpSp>
      <p:sp>
        <p:nvSpPr>
          <p:cNvPr id="6" name="矩形 5">
            <a:extLst>
              <a:ext uri="{FF2B5EF4-FFF2-40B4-BE49-F238E27FC236}">
                <a16:creationId xmlns:a16="http://schemas.microsoft.com/office/drawing/2014/main" id="{E38E9A68-D29E-411E-ABE7-76CB70CCADA0}"/>
              </a:ext>
            </a:extLst>
          </p:cNvPr>
          <p:cNvSpPr/>
          <p:nvPr/>
        </p:nvSpPr>
        <p:spPr>
          <a:xfrm>
            <a:off x="726139" y="2222959"/>
            <a:ext cx="10320962" cy="2276905"/>
          </a:xfrm>
          <a:prstGeom prst="rect">
            <a:avLst/>
          </a:prstGeom>
        </p:spPr>
        <p:txBody>
          <a:bodyPr wrap="square">
            <a:spAutoFit/>
          </a:bodyPr>
          <a:lstStyle/>
          <a:p>
            <a:pPr indent="457200">
              <a:lnSpc>
                <a:spcPct val="150000"/>
              </a:lnSpc>
            </a:pPr>
            <a:r>
              <a:rPr lang="zh-CN" altLang="en-US" sz="1600" dirty="0">
                <a:solidFill>
                  <a:srgbClr val="074646"/>
                </a:solidFill>
                <a:latin typeface="汉仪旗黑-55简" panose="00020600040101010101" charset="-128"/>
                <a:ea typeface="汉仪旗黑-55简" panose="00020600040101010101" charset="-128"/>
              </a:rPr>
              <a:t>深圳中悦达资产管理有限公司（以下简称“中悦达资管”）成立于</a:t>
            </a:r>
            <a:r>
              <a:rPr lang="en-US" altLang="zh-CN" sz="1600" dirty="0">
                <a:solidFill>
                  <a:srgbClr val="074646"/>
                </a:solidFill>
                <a:latin typeface="汉仪旗黑-55简" panose="00020600040101010101" charset="-128"/>
                <a:ea typeface="汉仪旗黑-55简" panose="00020600040101010101" charset="-128"/>
              </a:rPr>
              <a:t>2015</a:t>
            </a:r>
            <a:r>
              <a:rPr lang="zh-CN" altLang="en-US" sz="1600" dirty="0">
                <a:solidFill>
                  <a:srgbClr val="074646"/>
                </a:solidFill>
                <a:latin typeface="汉仪旗黑-55简" panose="00020600040101010101" charset="-128"/>
                <a:ea typeface="汉仪旗黑-55简" panose="00020600040101010101" charset="-128"/>
              </a:rPr>
              <a:t>年</a:t>
            </a:r>
            <a:r>
              <a:rPr lang="en-US" altLang="zh-CN" sz="1600" dirty="0">
                <a:solidFill>
                  <a:srgbClr val="074646"/>
                </a:solidFill>
                <a:latin typeface="汉仪旗黑-55简" panose="00020600040101010101" charset="-128"/>
                <a:ea typeface="汉仪旗黑-55简" panose="00020600040101010101" charset="-128"/>
              </a:rPr>
              <a:t>11</a:t>
            </a:r>
            <a:r>
              <a:rPr lang="zh-CN" altLang="en-US" sz="1600" dirty="0">
                <a:solidFill>
                  <a:srgbClr val="074646"/>
                </a:solidFill>
                <a:latin typeface="汉仪旗黑-55简" panose="00020600040101010101" charset="-128"/>
                <a:ea typeface="汉仪旗黑-55简" panose="00020600040101010101" charset="-128"/>
              </a:rPr>
              <a:t>月</a:t>
            </a:r>
            <a:r>
              <a:rPr lang="en-US" altLang="zh-CN" sz="1600" dirty="0">
                <a:solidFill>
                  <a:srgbClr val="074646"/>
                </a:solidFill>
                <a:latin typeface="汉仪旗黑-55简" panose="00020600040101010101" charset="-128"/>
                <a:ea typeface="汉仪旗黑-55简" panose="00020600040101010101" charset="-128"/>
              </a:rPr>
              <a:t>12</a:t>
            </a:r>
            <a:r>
              <a:rPr lang="zh-CN" altLang="en-US" sz="1600" dirty="0">
                <a:solidFill>
                  <a:srgbClr val="074646"/>
                </a:solidFill>
                <a:latin typeface="汉仪旗黑-55简" panose="00020600040101010101" charset="-128"/>
                <a:ea typeface="汉仪旗黑-55简" panose="00020600040101010101" charset="-128"/>
              </a:rPr>
              <a:t>日，注册资本为</a:t>
            </a:r>
            <a:r>
              <a:rPr lang="en-US" altLang="zh-CN" sz="1600" dirty="0">
                <a:solidFill>
                  <a:srgbClr val="074646"/>
                </a:solidFill>
                <a:latin typeface="汉仪旗黑-55简" panose="00020600040101010101" charset="-128"/>
                <a:ea typeface="汉仪旗黑-55简" panose="00020600040101010101" charset="-128"/>
              </a:rPr>
              <a:t>1000</a:t>
            </a:r>
            <a:r>
              <a:rPr lang="zh-CN" altLang="en-US" sz="1600" dirty="0">
                <a:solidFill>
                  <a:srgbClr val="074646"/>
                </a:solidFill>
                <a:latin typeface="汉仪旗黑-55简" panose="00020600040101010101" charset="-128"/>
                <a:ea typeface="汉仪旗黑-55简" panose="00020600040101010101" charset="-128"/>
              </a:rPr>
              <a:t>万元人民币，所属行业为商务服务业，经营范围包含投资管理</a:t>
            </a:r>
            <a:r>
              <a:rPr lang="en-US" altLang="zh-CN" sz="1600" dirty="0">
                <a:solidFill>
                  <a:srgbClr val="074646"/>
                </a:solidFill>
                <a:latin typeface="汉仪旗黑-55简" panose="00020600040101010101" charset="-128"/>
                <a:ea typeface="汉仪旗黑-55简" panose="00020600040101010101" charset="-128"/>
              </a:rPr>
              <a:t>,</a:t>
            </a:r>
            <a:r>
              <a:rPr lang="zh-CN" altLang="en-US" sz="1600" dirty="0">
                <a:solidFill>
                  <a:srgbClr val="074646"/>
                </a:solidFill>
                <a:latin typeface="汉仪旗黑-55简" panose="00020600040101010101" charset="-128"/>
                <a:ea typeface="汉仪旗黑-55简" panose="00020600040101010101" charset="-128"/>
              </a:rPr>
              <a:t>受托资产管理等。</a:t>
            </a:r>
            <a:endParaRPr lang="en-US" altLang="zh-CN" sz="1600" dirty="0">
              <a:solidFill>
                <a:srgbClr val="074646"/>
              </a:solidFill>
              <a:latin typeface="汉仪旗黑-55简" panose="00020600040101010101" charset="-128"/>
              <a:ea typeface="汉仪旗黑-55简" panose="00020600040101010101" charset="-128"/>
            </a:endParaRPr>
          </a:p>
          <a:p>
            <a:pPr indent="457200">
              <a:lnSpc>
                <a:spcPct val="150000"/>
              </a:lnSpc>
            </a:pPr>
            <a:r>
              <a:rPr lang="zh-CN" altLang="en-US" sz="1600" dirty="0">
                <a:solidFill>
                  <a:srgbClr val="074646"/>
                </a:solidFill>
                <a:latin typeface="汉仪旗黑-55简" panose="00020600040101010101" charset="-128"/>
                <a:ea typeface="汉仪旗黑-55简" panose="00020600040101010101" charset="-128"/>
              </a:rPr>
              <a:t>中悦达资管的核心技术团队来自银行、券商等领域，有着多年的金融投资经验。中悦达资管以打造国内金融人才为运营核心，专注于理财项目，通过资产配置，竭诚为投资者提供更好的服务。公司通过提供专业金融咨询，帮助并启发投资者的投资理财意识；依靠出色的理财项目，成就投资者稳定盈利的现实；利用在投资、管理、运营等方面的丰富经验，最大限度的创造价值。</a:t>
            </a:r>
          </a:p>
        </p:txBody>
      </p:sp>
    </p:spTree>
    <p:custDataLst>
      <p:tags r:id="rId1"/>
    </p:custDataLst>
    <p:extLst>
      <p:ext uri="{BB962C8B-B14F-4D97-AF65-F5344CB8AC3E}">
        <p14:creationId xmlns:p14="http://schemas.microsoft.com/office/powerpoint/2010/main" val="2553335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0" y="0"/>
            <a:ext cx="12193270" cy="964565"/>
            <a:chOff x="0" y="126"/>
            <a:chExt cx="19202" cy="1519"/>
          </a:xfrm>
          <a:effectLst>
            <a:outerShdw blurRad="266700" dist="228600" sx="102000" sy="102000" algn="ctr" rotWithShape="0">
              <a:prstClr val="black">
                <a:alpha val="25000"/>
              </a:prstClr>
            </a:outerShdw>
          </a:effectLst>
        </p:grpSpPr>
        <p:pic>
          <p:nvPicPr>
            <p:cNvPr id="17" name="图片 16" descr="daniele-levis-pelusi-88q5y8oHQto-unsplash"/>
            <p:cNvPicPr>
              <a:picLocks noChangeAspect="1"/>
            </p:cNvPicPr>
            <p:nvPr/>
          </p:nvPicPr>
          <p:blipFill>
            <a:blip r:embed="rId4"/>
            <a:srcRect t="624" b="85957"/>
            <a:stretch>
              <a:fillRect/>
            </a:stretch>
          </p:blipFill>
          <p:spPr>
            <a:xfrm>
              <a:off x="0" y="127"/>
              <a:ext cx="19200" cy="1391"/>
            </a:xfrm>
            <a:prstGeom prst="rect">
              <a:avLst/>
            </a:prstGeom>
          </p:spPr>
        </p:pic>
        <p:sp>
          <p:nvSpPr>
            <p:cNvPr id="19" name="矩形 18"/>
            <p:cNvSpPr/>
            <p:nvPr/>
          </p:nvSpPr>
          <p:spPr>
            <a:xfrm>
              <a:off x="0" y="126"/>
              <a:ext cx="19202" cy="1393"/>
            </a:xfrm>
            <a:prstGeom prst="rect">
              <a:avLst/>
            </a:prstGeom>
            <a:gradFill>
              <a:gsLst>
                <a:gs pos="91000">
                  <a:srgbClr val="074646">
                    <a:alpha val="45000"/>
                  </a:srgbClr>
                </a:gs>
                <a:gs pos="7000">
                  <a:srgbClr val="053A3A">
                    <a:alpha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20" name="矩形 19"/>
            <p:cNvSpPr/>
            <p:nvPr/>
          </p:nvSpPr>
          <p:spPr>
            <a:xfrm>
              <a:off x="0" y="1517"/>
              <a:ext cx="19202" cy="128"/>
            </a:xfrm>
            <a:prstGeom prst="rect">
              <a:avLst/>
            </a:prstGeom>
            <a:gradFill>
              <a:gsLst>
                <a:gs pos="91000">
                  <a:srgbClr val="F4E1C2"/>
                </a:gs>
                <a:gs pos="7000">
                  <a:srgbClr val="DEB78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grpSp>
        <p:nvGrpSpPr>
          <p:cNvPr id="57" name="组合 56"/>
          <p:cNvGrpSpPr/>
          <p:nvPr/>
        </p:nvGrpSpPr>
        <p:grpSpPr>
          <a:xfrm>
            <a:off x="274467" y="1097584"/>
            <a:ext cx="5002385" cy="1980110"/>
            <a:chOff x="404" y="1991"/>
            <a:chExt cx="6198" cy="2969"/>
          </a:xfrm>
        </p:grpSpPr>
        <p:sp>
          <p:nvSpPr>
            <p:cNvPr id="79" name="文本框 278"/>
            <p:cNvSpPr txBox="1"/>
            <p:nvPr/>
          </p:nvSpPr>
          <p:spPr>
            <a:xfrm>
              <a:off x="964" y="4268"/>
              <a:ext cx="5638" cy="69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lnSpc>
                  <a:spcPct val="150000"/>
                </a:lnSpc>
              </a:pPr>
              <a:endParaRPr lang="zh-CN" altLang="en-US" sz="1600" dirty="0">
                <a:solidFill>
                  <a:srgbClr val="074646"/>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45" name="文本框 278"/>
            <p:cNvSpPr txBox="1"/>
            <p:nvPr/>
          </p:nvSpPr>
          <p:spPr>
            <a:xfrm>
              <a:off x="404" y="1991"/>
              <a:ext cx="3920" cy="8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ctr">
                <a:lnSpc>
                  <a:spcPct val="100000"/>
                </a:lnSpc>
                <a:buNone/>
              </a:pPr>
              <a:r>
                <a:rPr lang="zh-CN" altLang="en-US" sz="3200" b="1" dirty="0">
                  <a:solidFill>
                    <a:srgbClr val="D2AC64"/>
                  </a:solidFill>
                  <a:uFillTx/>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基金管理人</a:t>
              </a:r>
              <a:endParaRPr lang="en-US" altLang="zh-CN" sz="3200" b="1" dirty="0">
                <a:solidFill>
                  <a:srgbClr val="D2AC64"/>
                </a:solidFill>
                <a:uFillTx/>
                <a:latin typeface="汉仪劲楷简" panose="00020600040101010101" charset="-122"/>
                <a:ea typeface="汉仪劲楷简" panose="00020600040101010101" charset="-122"/>
                <a:cs typeface="汉仪旗黑-55简" panose="00020600040101010101" charset="-128"/>
                <a:sym typeface="汉仪旗黑-55简" panose="00020600040101010101" charset="-128"/>
              </a:endParaRPr>
            </a:p>
          </p:txBody>
        </p:sp>
      </p:grpSp>
      <p:sp>
        <p:nvSpPr>
          <p:cNvPr id="68" name="文本框 67"/>
          <p:cNvSpPr txBox="1"/>
          <p:nvPr/>
        </p:nvSpPr>
        <p:spPr>
          <a:xfrm>
            <a:off x="754538" y="180569"/>
            <a:ext cx="1766570" cy="522147"/>
          </a:xfrm>
          <a:prstGeom prst="rect">
            <a:avLst/>
          </a:prstGeom>
          <a:noFill/>
        </p:spPr>
        <p:txBody>
          <a:bodyPr vert="horz" wrap="square" rtlCol="0">
            <a:spAutoFit/>
          </a:bodyPr>
          <a:lstStyle/>
          <a:p>
            <a:pPr lvl="0"/>
            <a:r>
              <a:rPr lang="zh-CN" altLang="en-US" sz="2800" spc="-200" dirty="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关于我们</a:t>
            </a:r>
          </a:p>
        </p:txBody>
      </p:sp>
      <p:grpSp>
        <p:nvGrpSpPr>
          <p:cNvPr id="70" name="组合 69"/>
          <p:cNvGrpSpPr/>
          <p:nvPr/>
        </p:nvGrpSpPr>
        <p:grpSpPr>
          <a:xfrm>
            <a:off x="150133" y="16342"/>
            <a:ext cx="575672" cy="802808"/>
            <a:chOff x="5955" y="1787"/>
            <a:chExt cx="1723" cy="2402"/>
          </a:xfrm>
        </p:grpSpPr>
        <p:grpSp>
          <p:nvGrpSpPr>
            <p:cNvPr id="71" name="组合 70"/>
            <p:cNvGrpSpPr/>
            <p:nvPr/>
          </p:nvGrpSpPr>
          <p:grpSpPr>
            <a:xfrm>
              <a:off x="6040" y="2551"/>
              <a:ext cx="1638" cy="1638"/>
              <a:chOff x="5449" y="5081"/>
              <a:chExt cx="1638" cy="1638"/>
            </a:xfrm>
          </p:grpSpPr>
          <p:sp>
            <p:nvSpPr>
              <p:cNvPr id="72" name="椭圆 71"/>
              <p:cNvSpPr/>
              <p:nvPr/>
            </p:nvSpPr>
            <p:spPr>
              <a:xfrm>
                <a:off x="5449" y="5081"/>
                <a:ext cx="1639" cy="1639"/>
              </a:xfrm>
              <a:prstGeom prst="ellipse">
                <a:avLst/>
              </a:prstGeom>
              <a:gradFill>
                <a:gsLst>
                  <a:gs pos="0">
                    <a:srgbClr val="096A69"/>
                  </a:gs>
                  <a:gs pos="79000">
                    <a:srgbClr val="053A3A"/>
                  </a:gs>
                </a:gsLst>
                <a:lin ang="2700000" scaled="0"/>
              </a:gradFill>
              <a:ln>
                <a:noFill/>
              </a:ln>
              <a:effectLst>
                <a:innerShdw blurRad="114300" dist="76200" dir="13500000">
                  <a:srgbClr val="11201D">
                    <a:alpha val="72000"/>
                  </a:srgb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73" name="椭圆 72"/>
              <p:cNvSpPr/>
              <p:nvPr/>
            </p:nvSpPr>
            <p:spPr>
              <a:xfrm>
                <a:off x="5449" y="5081"/>
                <a:ext cx="1639" cy="1639"/>
              </a:xfrm>
              <a:prstGeom prst="ellipse">
                <a:avLst/>
              </a:prstGeom>
              <a:gradFill>
                <a:gsLst>
                  <a:gs pos="57000">
                    <a:srgbClr val="032121">
                      <a:alpha val="0"/>
                    </a:srgbClr>
                  </a:gs>
                  <a:gs pos="88000">
                    <a:srgbClr val="032121">
                      <a:alpha val="51000"/>
                    </a:srgbClr>
                  </a:gs>
                </a:gsLst>
                <a:path path="circle">
                  <a:fillToRect l="50000" t="50000" r="50000" b="50000"/>
                </a:path>
                <a:tileRect/>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grpSp>
          <p:nvGrpSpPr>
            <p:cNvPr id="74" name="组合 73"/>
            <p:cNvGrpSpPr/>
            <p:nvPr/>
          </p:nvGrpSpPr>
          <p:grpSpPr>
            <a:xfrm>
              <a:off x="5955" y="1787"/>
              <a:ext cx="1723" cy="1928"/>
              <a:chOff x="5770" y="1787"/>
              <a:chExt cx="1723" cy="1928"/>
            </a:xfrm>
          </p:grpSpPr>
          <p:grpSp>
            <p:nvGrpSpPr>
              <p:cNvPr id="75" name="组合 74"/>
              <p:cNvGrpSpPr/>
              <p:nvPr/>
            </p:nvGrpSpPr>
            <p:grpSpPr>
              <a:xfrm>
                <a:off x="5855" y="2021"/>
                <a:ext cx="1638" cy="1638"/>
                <a:chOff x="4875" y="5420"/>
                <a:chExt cx="1638" cy="1638"/>
              </a:xfrm>
            </p:grpSpPr>
            <p:sp>
              <p:nvSpPr>
                <p:cNvPr id="77" name="椭圆 76"/>
                <p:cNvSpPr/>
                <p:nvPr/>
              </p:nvSpPr>
              <p:spPr>
                <a:xfrm>
                  <a:off x="4875" y="5420"/>
                  <a:ext cx="1639" cy="1639"/>
                </a:xfrm>
                <a:prstGeom prst="ellipse">
                  <a:avLst/>
                </a:prstGeom>
                <a:gradFill>
                  <a:gsLst>
                    <a:gs pos="2000">
                      <a:srgbClr val="096A69"/>
                    </a:gs>
                    <a:gs pos="57000">
                      <a:srgbClr val="053A3A"/>
                    </a:gs>
                  </a:gsLst>
                  <a:lin ang="2700000" scaled="0"/>
                </a:gradFill>
                <a:ln>
                  <a:noFill/>
                </a:ln>
                <a:effectLst>
                  <a:outerShdw blurRad="266700" dist="2286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78" name="椭圆 77"/>
                <p:cNvSpPr/>
                <p:nvPr/>
              </p:nvSpPr>
              <p:spPr>
                <a:xfrm>
                  <a:off x="4875" y="5420"/>
                  <a:ext cx="1639" cy="1639"/>
                </a:xfrm>
                <a:prstGeom prst="ellipse">
                  <a:avLst/>
                </a:prstGeom>
                <a:gradFill>
                  <a:gsLst>
                    <a:gs pos="2000">
                      <a:srgbClr val="096A69"/>
                    </a:gs>
                    <a:gs pos="57000">
                      <a:srgbClr val="053A3A"/>
                    </a:gs>
                  </a:gsLst>
                  <a:lin ang="2700000" scaled="0"/>
                </a:gradFill>
                <a:ln>
                  <a:noFill/>
                </a:ln>
                <a:effectLst>
                  <a:outerShdw blurRad="190500" dist="1524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80" name="椭圆 79"/>
                <p:cNvSpPr/>
                <p:nvPr/>
              </p:nvSpPr>
              <p:spPr>
                <a:xfrm>
                  <a:off x="4875" y="5420"/>
                  <a:ext cx="1639" cy="1639"/>
                </a:xfrm>
                <a:prstGeom prst="ellipse">
                  <a:avLst/>
                </a:prstGeom>
                <a:gradFill>
                  <a:gsLst>
                    <a:gs pos="100000">
                      <a:srgbClr val="096A69"/>
                    </a:gs>
                    <a:gs pos="14000">
                      <a:srgbClr val="053736"/>
                    </a:gs>
                  </a:gsLst>
                  <a:lin ang="2700000" scaled="0"/>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81" name="文本框 80"/>
              <p:cNvSpPr txBox="1"/>
              <p:nvPr/>
            </p:nvSpPr>
            <p:spPr>
              <a:xfrm>
                <a:off x="5770" y="1787"/>
                <a:ext cx="1508" cy="1928"/>
              </a:xfrm>
              <a:prstGeom prst="rect">
                <a:avLst/>
              </a:prstGeom>
              <a:noFill/>
            </p:spPr>
            <p:txBody>
              <a:bodyPr vert="horz" wrap="square" rtlCol="0">
                <a:spAutoFit/>
              </a:bodyPr>
              <a:lstStyle/>
              <a:p>
                <a:pPr lvl="0" algn="ctr">
                  <a:buClrTx/>
                  <a:buSzTx/>
                  <a:buFontTx/>
                </a:pPr>
                <a:r>
                  <a:rPr lang="zh-CN" altLang="en-US" sz="3600" spc="-500" dirty="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肆</a:t>
                </a:r>
              </a:p>
            </p:txBody>
          </p:sp>
        </p:grpSp>
      </p:grpSp>
      <p:pic>
        <p:nvPicPr>
          <p:cNvPr id="2" name="图片 1">
            <a:extLst>
              <a:ext uri="{FF2B5EF4-FFF2-40B4-BE49-F238E27FC236}">
                <a16:creationId xmlns:a16="http://schemas.microsoft.com/office/drawing/2014/main" id="{4946F85F-F042-421B-9B2A-21BEEBB90AED}"/>
              </a:ext>
            </a:extLst>
          </p:cNvPr>
          <p:cNvPicPr>
            <a:picLocks noChangeAspect="1"/>
          </p:cNvPicPr>
          <p:nvPr/>
        </p:nvPicPr>
        <p:blipFill>
          <a:blip r:embed="rId5"/>
          <a:stretch>
            <a:fillRect/>
          </a:stretch>
        </p:blipFill>
        <p:spPr>
          <a:xfrm>
            <a:off x="999461" y="1699401"/>
            <a:ext cx="9966583" cy="5011043"/>
          </a:xfrm>
          <a:prstGeom prst="rect">
            <a:avLst/>
          </a:prstGeom>
        </p:spPr>
      </p:pic>
    </p:spTree>
    <p:custDataLst>
      <p:tags r:id="rId1"/>
    </p:custDataLst>
    <p:extLst>
      <p:ext uri="{BB962C8B-B14F-4D97-AF65-F5344CB8AC3E}">
        <p14:creationId xmlns:p14="http://schemas.microsoft.com/office/powerpoint/2010/main" val="1561428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0" y="0"/>
            <a:ext cx="12193270" cy="964565"/>
            <a:chOff x="0" y="126"/>
            <a:chExt cx="19202" cy="1519"/>
          </a:xfrm>
          <a:effectLst>
            <a:outerShdw blurRad="266700" dist="228600" sx="102000" sy="102000" algn="ctr" rotWithShape="0">
              <a:prstClr val="black">
                <a:alpha val="25000"/>
              </a:prstClr>
            </a:outerShdw>
          </a:effectLst>
        </p:grpSpPr>
        <p:pic>
          <p:nvPicPr>
            <p:cNvPr id="17" name="图片 16" descr="daniele-levis-pelusi-88q5y8oHQto-unsplash"/>
            <p:cNvPicPr>
              <a:picLocks noChangeAspect="1"/>
            </p:cNvPicPr>
            <p:nvPr/>
          </p:nvPicPr>
          <p:blipFill>
            <a:blip r:embed="rId4"/>
            <a:srcRect t="624" b="85957"/>
            <a:stretch>
              <a:fillRect/>
            </a:stretch>
          </p:blipFill>
          <p:spPr>
            <a:xfrm>
              <a:off x="0" y="127"/>
              <a:ext cx="19200" cy="1391"/>
            </a:xfrm>
            <a:prstGeom prst="rect">
              <a:avLst/>
            </a:prstGeom>
          </p:spPr>
        </p:pic>
        <p:sp>
          <p:nvSpPr>
            <p:cNvPr id="19" name="矩形 18"/>
            <p:cNvSpPr/>
            <p:nvPr/>
          </p:nvSpPr>
          <p:spPr>
            <a:xfrm>
              <a:off x="0" y="126"/>
              <a:ext cx="19202" cy="1393"/>
            </a:xfrm>
            <a:prstGeom prst="rect">
              <a:avLst/>
            </a:prstGeom>
            <a:gradFill>
              <a:gsLst>
                <a:gs pos="91000">
                  <a:srgbClr val="074646">
                    <a:alpha val="45000"/>
                  </a:srgbClr>
                </a:gs>
                <a:gs pos="7000">
                  <a:srgbClr val="053A3A">
                    <a:alpha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20" name="矩形 19"/>
            <p:cNvSpPr/>
            <p:nvPr/>
          </p:nvSpPr>
          <p:spPr>
            <a:xfrm>
              <a:off x="0" y="1517"/>
              <a:ext cx="19202" cy="128"/>
            </a:xfrm>
            <a:prstGeom prst="rect">
              <a:avLst/>
            </a:prstGeom>
            <a:gradFill>
              <a:gsLst>
                <a:gs pos="91000">
                  <a:srgbClr val="F4E1C2"/>
                </a:gs>
                <a:gs pos="7000">
                  <a:srgbClr val="DEB78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grpSp>
        <p:nvGrpSpPr>
          <p:cNvPr id="57" name="组合 56"/>
          <p:cNvGrpSpPr/>
          <p:nvPr/>
        </p:nvGrpSpPr>
        <p:grpSpPr>
          <a:xfrm>
            <a:off x="187713" y="1106478"/>
            <a:ext cx="2900219" cy="786791"/>
            <a:chOff x="404" y="1991"/>
            <a:chExt cx="6198" cy="2969"/>
          </a:xfrm>
        </p:grpSpPr>
        <p:sp>
          <p:nvSpPr>
            <p:cNvPr id="79" name="文本框 278"/>
            <p:cNvSpPr txBox="1"/>
            <p:nvPr/>
          </p:nvSpPr>
          <p:spPr>
            <a:xfrm>
              <a:off x="964" y="4268"/>
              <a:ext cx="5638" cy="69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lnSpc>
                  <a:spcPct val="150000"/>
                </a:lnSpc>
              </a:pPr>
              <a:endParaRPr lang="zh-CN" altLang="en-US" sz="1600" dirty="0">
                <a:solidFill>
                  <a:srgbClr val="074646"/>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45" name="文本框 278"/>
            <p:cNvSpPr txBox="1"/>
            <p:nvPr/>
          </p:nvSpPr>
          <p:spPr>
            <a:xfrm>
              <a:off x="404" y="1991"/>
              <a:ext cx="3920" cy="87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ctr">
                <a:lnSpc>
                  <a:spcPct val="100000"/>
                </a:lnSpc>
                <a:buNone/>
              </a:pPr>
              <a:r>
                <a:rPr lang="zh-CN" altLang="en-US" sz="3200" b="1" dirty="0">
                  <a:solidFill>
                    <a:srgbClr val="D2AC64"/>
                  </a:solidFill>
                  <a:uFillTx/>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免责声明</a:t>
              </a:r>
              <a:endParaRPr lang="en-US" altLang="zh-CN" sz="3200" b="1" dirty="0">
                <a:solidFill>
                  <a:srgbClr val="D2AC64"/>
                </a:solidFill>
                <a:uFillTx/>
                <a:latin typeface="汉仪劲楷简" panose="00020600040101010101" charset="-122"/>
                <a:ea typeface="汉仪劲楷简" panose="00020600040101010101" charset="-122"/>
                <a:cs typeface="汉仪旗黑-55简" panose="00020600040101010101" charset="-128"/>
                <a:sym typeface="汉仪旗黑-55简" panose="00020600040101010101" charset="-128"/>
              </a:endParaRPr>
            </a:p>
          </p:txBody>
        </p:sp>
      </p:grpSp>
      <p:sp>
        <p:nvSpPr>
          <p:cNvPr id="68" name="文本框 67"/>
          <p:cNvSpPr txBox="1"/>
          <p:nvPr/>
        </p:nvSpPr>
        <p:spPr>
          <a:xfrm>
            <a:off x="754538" y="180569"/>
            <a:ext cx="1766570" cy="522147"/>
          </a:xfrm>
          <a:prstGeom prst="rect">
            <a:avLst/>
          </a:prstGeom>
          <a:noFill/>
        </p:spPr>
        <p:txBody>
          <a:bodyPr vert="horz" wrap="square" rtlCol="0">
            <a:spAutoFit/>
          </a:bodyPr>
          <a:lstStyle/>
          <a:p>
            <a:pPr lvl="0"/>
            <a:r>
              <a:rPr lang="zh-CN" altLang="en-US" sz="2800" spc="-200" dirty="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关于我们</a:t>
            </a:r>
          </a:p>
        </p:txBody>
      </p:sp>
      <p:grpSp>
        <p:nvGrpSpPr>
          <p:cNvPr id="70" name="组合 69"/>
          <p:cNvGrpSpPr/>
          <p:nvPr/>
        </p:nvGrpSpPr>
        <p:grpSpPr>
          <a:xfrm>
            <a:off x="150133" y="16342"/>
            <a:ext cx="575672" cy="802808"/>
            <a:chOff x="5955" y="1787"/>
            <a:chExt cx="1723" cy="2402"/>
          </a:xfrm>
        </p:grpSpPr>
        <p:grpSp>
          <p:nvGrpSpPr>
            <p:cNvPr id="71" name="组合 70"/>
            <p:cNvGrpSpPr/>
            <p:nvPr/>
          </p:nvGrpSpPr>
          <p:grpSpPr>
            <a:xfrm>
              <a:off x="6040" y="2551"/>
              <a:ext cx="1638" cy="1638"/>
              <a:chOff x="5449" y="5081"/>
              <a:chExt cx="1638" cy="1638"/>
            </a:xfrm>
          </p:grpSpPr>
          <p:sp>
            <p:nvSpPr>
              <p:cNvPr id="72" name="椭圆 71"/>
              <p:cNvSpPr/>
              <p:nvPr/>
            </p:nvSpPr>
            <p:spPr>
              <a:xfrm>
                <a:off x="5449" y="5081"/>
                <a:ext cx="1639" cy="1639"/>
              </a:xfrm>
              <a:prstGeom prst="ellipse">
                <a:avLst/>
              </a:prstGeom>
              <a:gradFill>
                <a:gsLst>
                  <a:gs pos="0">
                    <a:srgbClr val="096A69"/>
                  </a:gs>
                  <a:gs pos="79000">
                    <a:srgbClr val="053A3A"/>
                  </a:gs>
                </a:gsLst>
                <a:lin ang="2700000" scaled="0"/>
              </a:gradFill>
              <a:ln>
                <a:noFill/>
              </a:ln>
              <a:effectLst>
                <a:innerShdw blurRad="114300" dist="76200" dir="13500000">
                  <a:srgbClr val="11201D">
                    <a:alpha val="72000"/>
                  </a:srgb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73" name="椭圆 72"/>
              <p:cNvSpPr/>
              <p:nvPr/>
            </p:nvSpPr>
            <p:spPr>
              <a:xfrm>
                <a:off x="5449" y="5081"/>
                <a:ext cx="1639" cy="1639"/>
              </a:xfrm>
              <a:prstGeom prst="ellipse">
                <a:avLst/>
              </a:prstGeom>
              <a:gradFill>
                <a:gsLst>
                  <a:gs pos="57000">
                    <a:srgbClr val="032121">
                      <a:alpha val="0"/>
                    </a:srgbClr>
                  </a:gs>
                  <a:gs pos="88000">
                    <a:srgbClr val="032121">
                      <a:alpha val="51000"/>
                    </a:srgbClr>
                  </a:gs>
                </a:gsLst>
                <a:path path="circle">
                  <a:fillToRect l="50000" t="50000" r="50000" b="50000"/>
                </a:path>
                <a:tileRect/>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grpSp>
          <p:nvGrpSpPr>
            <p:cNvPr id="74" name="组合 73"/>
            <p:cNvGrpSpPr/>
            <p:nvPr/>
          </p:nvGrpSpPr>
          <p:grpSpPr>
            <a:xfrm>
              <a:off x="5955" y="1787"/>
              <a:ext cx="1723" cy="1928"/>
              <a:chOff x="5770" y="1787"/>
              <a:chExt cx="1723" cy="1928"/>
            </a:xfrm>
          </p:grpSpPr>
          <p:grpSp>
            <p:nvGrpSpPr>
              <p:cNvPr id="75" name="组合 74"/>
              <p:cNvGrpSpPr/>
              <p:nvPr/>
            </p:nvGrpSpPr>
            <p:grpSpPr>
              <a:xfrm>
                <a:off x="5855" y="2021"/>
                <a:ext cx="1638" cy="1638"/>
                <a:chOff x="4875" y="5420"/>
                <a:chExt cx="1638" cy="1638"/>
              </a:xfrm>
            </p:grpSpPr>
            <p:sp>
              <p:nvSpPr>
                <p:cNvPr id="77" name="椭圆 76"/>
                <p:cNvSpPr/>
                <p:nvPr/>
              </p:nvSpPr>
              <p:spPr>
                <a:xfrm>
                  <a:off x="4875" y="5420"/>
                  <a:ext cx="1639" cy="1639"/>
                </a:xfrm>
                <a:prstGeom prst="ellipse">
                  <a:avLst/>
                </a:prstGeom>
                <a:gradFill>
                  <a:gsLst>
                    <a:gs pos="2000">
                      <a:srgbClr val="096A69"/>
                    </a:gs>
                    <a:gs pos="57000">
                      <a:srgbClr val="053A3A"/>
                    </a:gs>
                  </a:gsLst>
                  <a:lin ang="2700000" scaled="0"/>
                </a:gradFill>
                <a:ln>
                  <a:noFill/>
                </a:ln>
                <a:effectLst>
                  <a:outerShdw blurRad="266700" dist="2286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78" name="椭圆 77"/>
                <p:cNvSpPr/>
                <p:nvPr/>
              </p:nvSpPr>
              <p:spPr>
                <a:xfrm>
                  <a:off x="4875" y="5420"/>
                  <a:ext cx="1639" cy="1639"/>
                </a:xfrm>
                <a:prstGeom prst="ellipse">
                  <a:avLst/>
                </a:prstGeom>
                <a:gradFill>
                  <a:gsLst>
                    <a:gs pos="2000">
                      <a:srgbClr val="096A69"/>
                    </a:gs>
                    <a:gs pos="57000">
                      <a:srgbClr val="053A3A"/>
                    </a:gs>
                  </a:gsLst>
                  <a:lin ang="2700000" scaled="0"/>
                </a:gradFill>
                <a:ln>
                  <a:noFill/>
                </a:ln>
                <a:effectLst>
                  <a:outerShdw blurRad="190500" dist="1524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80" name="椭圆 79"/>
                <p:cNvSpPr/>
                <p:nvPr/>
              </p:nvSpPr>
              <p:spPr>
                <a:xfrm>
                  <a:off x="4875" y="5420"/>
                  <a:ext cx="1639" cy="1639"/>
                </a:xfrm>
                <a:prstGeom prst="ellipse">
                  <a:avLst/>
                </a:prstGeom>
                <a:gradFill>
                  <a:gsLst>
                    <a:gs pos="100000">
                      <a:srgbClr val="096A69"/>
                    </a:gs>
                    <a:gs pos="14000">
                      <a:srgbClr val="053736"/>
                    </a:gs>
                  </a:gsLst>
                  <a:lin ang="2700000" scaled="0"/>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81" name="文本框 80"/>
              <p:cNvSpPr txBox="1"/>
              <p:nvPr/>
            </p:nvSpPr>
            <p:spPr>
              <a:xfrm>
                <a:off x="5770" y="1787"/>
                <a:ext cx="1508" cy="1928"/>
              </a:xfrm>
              <a:prstGeom prst="rect">
                <a:avLst/>
              </a:prstGeom>
              <a:noFill/>
            </p:spPr>
            <p:txBody>
              <a:bodyPr vert="horz" wrap="square" rtlCol="0">
                <a:spAutoFit/>
              </a:bodyPr>
              <a:lstStyle/>
              <a:p>
                <a:pPr lvl="0" algn="ctr">
                  <a:buClrTx/>
                  <a:buSzTx/>
                  <a:buFontTx/>
                </a:pPr>
                <a:r>
                  <a:rPr lang="zh-CN" altLang="en-US" sz="3600" spc="-500" dirty="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肆</a:t>
                </a:r>
              </a:p>
            </p:txBody>
          </p:sp>
        </p:grpSp>
      </p:grpSp>
      <p:sp>
        <p:nvSpPr>
          <p:cNvPr id="3" name="文本框 2">
            <a:extLst>
              <a:ext uri="{FF2B5EF4-FFF2-40B4-BE49-F238E27FC236}">
                <a16:creationId xmlns:a16="http://schemas.microsoft.com/office/drawing/2014/main" id="{F94EB7B7-B518-4E8C-8C9F-EF8C935D18A0}"/>
              </a:ext>
            </a:extLst>
          </p:cNvPr>
          <p:cNvSpPr txBox="1"/>
          <p:nvPr/>
        </p:nvSpPr>
        <p:spPr>
          <a:xfrm>
            <a:off x="449752" y="1977656"/>
            <a:ext cx="11097205" cy="4123565"/>
          </a:xfrm>
          <a:prstGeom prst="rect">
            <a:avLst/>
          </a:prstGeom>
          <a:noFill/>
        </p:spPr>
        <p:txBody>
          <a:bodyPr wrap="square" rtlCol="0">
            <a:spAutoFit/>
          </a:bodyPr>
          <a:lstStyle/>
          <a:p>
            <a:pPr indent="457200">
              <a:lnSpc>
                <a:spcPct val="150000"/>
              </a:lnSpc>
            </a:pPr>
            <a:r>
              <a:rPr lang="zh-CN" altLang="en-US" sz="1600" dirty="0">
                <a:solidFill>
                  <a:srgbClr val="074646"/>
                </a:solidFill>
                <a:latin typeface="汉仪旗黑-55简" panose="00020600040101010101" charset="-128"/>
                <a:ea typeface="汉仪旗黑-55简" panose="00020600040101010101" charset="-128"/>
              </a:rPr>
              <a:t>投资有风险，基金过往业绩、产品分析及预测等不代表其未来获得的实际收益。投资者购买基金产品时应仔细阅读</a:t>
            </a:r>
            <a:r>
              <a:rPr lang="en-US" altLang="zh-CN" sz="1600" dirty="0">
                <a:solidFill>
                  <a:srgbClr val="074646"/>
                </a:solidFill>
                <a:latin typeface="汉仪旗黑-55简" panose="00020600040101010101" charset="-128"/>
                <a:ea typeface="汉仪旗黑-55简" panose="00020600040101010101" charset="-128"/>
              </a:rPr>
              <a:t>《</a:t>
            </a:r>
            <a:r>
              <a:rPr lang="zh-CN" altLang="en-US" sz="1600" dirty="0">
                <a:solidFill>
                  <a:srgbClr val="074646"/>
                </a:solidFill>
                <a:latin typeface="汉仪旗黑-55简" panose="00020600040101010101" charset="-128"/>
                <a:ea typeface="汉仪旗黑-55简" panose="00020600040101010101" charset="-128"/>
              </a:rPr>
              <a:t>基金合同</a:t>
            </a:r>
            <a:r>
              <a:rPr lang="en-US" altLang="zh-CN" sz="1600" dirty="0">
                <a:solidFill>
                  <a:srgbClr val="074646"/>
                </a:solidFill>
                <a:latin typeface="汉仪旗黑-55简" panose="00020600040101010101" charset="-128"/>
                <a:ea typeface="汉仪旗黑-55简" panose="00020600040101010101" charset="-128"/>
              </a:rPr>
              <a:t>》</a:t>
            </a:r>
            <a:r>
              <a:rPr lang="zh-CN" altLang="en-US" sz="1600" dirty="0">
                <a:solidFill>
                  <a:srgbClr val="074646"/>
                </a:solidFill>
                <a:latin typeface="汉仪旗黑-55简" panose="00020600040101010101" charset="-128"/>
                <a:ea typeface="汉仪旗黑-55简" panose="00020600040101010101" charset="-128"/>
              </a:rPr>
              <a:t>等相关法律文件，谨慎投资，公司不对所涉及的投资做出任何形式的收益承诺或保证。</a:t>
            </a:r>
            <a:endParaRPr lang="en-US" altLang="zh-CN" sz="1600" dirty="0">
              <a:solidFill>
                <a:srgbClr val="074646"/>
              </a:solidFill>
              <a:latin typeface="汉仪旗黑-55简" panose="00020600040101010101" charset="-128"/>
              <a:ea typeface="汉仪旗黑-55简" panose="00020600040101010101" charset="-128"/>
            </a:endParaRPr>
          </a:p>
          <a:p>
            <a:pPr indent="457200">
              <a:lnSpc>
                <a:spcPct val="150000"/>
              </a:lnSpc>
            </a:pPr>
            <a:endParaRPr lang="en-US" altLang="zh-CN" sz="1600" dirty="0">
              <a:solidFill>
                <a:srgbClr val="074646"/>
              </a:solidFill>
              <a:latin typeface="汉仪旗黑-55简" panose="00020600040101010101" charset="-128"/>
              <a:ea typeface="汉仪旗黑-55简" panose="00020600040101010101" charset="-128"/>
            </a:endParaRPr>
          </a:p>
          <a:p>
            <a:pPr indent="457200">
              <a:lnSpc>
                <a:spcPct val="150000"/>
              </a:lnSpc>
            </a:pPr>
            <a:r>
              <a:rPr lang="zh-CN" altLang="en-US" sz="1600" dirty="0">
                <a:solidFill>
                  <a:srgbClr val="074646"/>
                </a:solidFill>
                <a:latin typeface="汉仪旗黑-55简" panose="00020600040101010101" charset="-128"/>
                <a:ea typeface="汉仪旗黑-55简" panose="00020600040101010101" charset="-128"/>
              </a:rPr>
              <a:t>本材料中所有资料仅供适用证监会及基金业协会相关法规的“合格投资者”参考。</a:t>
            </a:r>
            <a:endParaRPr lang="en-US" altLang="zh-CN" sz="1600" dirty="0">
              <a:solidFill>
                <a:srgbClr val="074646"/>
              </a:solidFill>
              <a:latin typeface="汉仪旗黑-55简" panose="00020600040101010101" charset="-128"/>
              <a:ea typeface="汉仪旗黑-55简" panose="00020600040101010101" charset="-128"/>
            </a:endParaRPr>
          </a:p>
          <a:p>
            <a:pPr indent="457200">
              <a:lnSpc>
                <a:spcPct val="150000"/>
              </a:lnSpc>
            </a:pPr>
            <a:endParaRPr lang="en-US" altLang="zh-CN" sz="1600" dirty="0">
              <a:solidFill>
                <a:srgbClr val="074646"/>
              </a:solidFill>
              <a:latin typeface="汉仪旗黑-55简" panose="00020600040101010101" charset="-128"/>
              <a:ea typeface="汉仪旗黑-55简" panose="00020600040101010101" charset="-128"/>
            </a:endParaRPr>
          </a:p>
          <a:p>
            <a:pPr indent="457200">
              <a:lnSpc>
                <a:spcPct val="150000"/>
              </a:lnSpc>
            </a:pPr>
            <a:r>
              <a:rPr lang="zh-CN" altLang="en-US" sz="1600" dirty="0">
                <a:solidFill>
                  <a:srgbClr val="074646"/>
                </a:solidFill>
                <a:latin typeface="汉仪旗黑-55简" panose="00020600040101010101" charset="-128"/>
                <a:ea typeface="汉仪旗黑-55简" panose="00020600040101010101" charset="-128"/>
              </a:rPr>
              <a:t>本材料中所引用的数据均来源公开资料的信息，本公司对这些信息的准确性和完整性不做任何保证，也不保证所包含的信息及相关建议不会发生任何变更，本公司已力求材料内容的客观、公正，但文中的观点、结论以及相关建议仅供参考，不代表任何确定性的判断。</a:t>
            </a:r>
            <a:endParaRPr lang="en-US" altLang="zh-CN" sz="1600" dirty="0">
              <a:solidFill>
                <a:srgbClr val="074646"/>
              </a:solidFill>
              <a:latin typeface="汉仪旗黑-55简" panose="00020600040101010101" charset="-128"/>
              <a:ea typeface="汉仪旗黑-55简" panose="00020600040101010101" charset="-128"/>
            </a:endParaRPr>
          </a:p>
          <a:p>
            <a:pPr indent="457200">
              <a:lnSpc>
                <a:spcPct val="150000"/>
              </a:lnSpc>
            </a:pPr>
            <a:endParaRPr lang="zh-CN" altLang="en-US" sz="1600" dirty="0">
              <a:solidFill>
                <a:srgbClr val="074646"/>
              </a:solidFill>
              <a:latin typeface="汉仪旗黑-55简" panose="00020600040101010101" charset="-128"/>
              <a:ea typeface="汉仪旗黑-55简" panose="00020600040101010101" charset="-128"/>
            </a:endParaRPr>
          </a:p>
          <a:p>
            <a:pPr indent="457200">
              <a:lnSpc>
                <a:spcPct val="150000"/>
              </a:lnSpc>
            </a:pPr>
            <a:r>
              <a:rPr lang="zh-CN" altLang="en-US" sz="1600" dirty="0">
                <a:solidFill>
                  <a:srgbClr val="074646"/>
                </a:solidFill>
                <a:latin typeface="汉仪旗黑-55简" panose="00020600040101010101" charset="-128"/>
                <a:ea typeface="汉仪旗黑-55简" panose="00020600040101010101" charset="-128"/>
              </a:rPr>
              <a:t>本材料其他内容和任何表述均属不具有法律约束力的用语，不具有任何法律约束力，不构成法律协议的一部分，不应被视为构成向任何人士发出的要约或要约邀请，也不构成对投资者的任何建议。</a:t>
            </a:r>
          </a:p>
        </p:txBody>
      </p:sp>
    </p:spTree>
    <p:custDataLst>
      <p:tags r:id="rId1"/>
    </p:custDataLst>
    <p:extLst>
      <p:ext uri="{BB962C8B-B14F-4D97-AF65-F5344CB8AC3E}">
        <p14:creationId xmlns:p14="http://schemas.microsoft.com/office/powerpoint/2010/main" val="2001559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3451860" y="2628295"/>
            <a:ext cx="5288280" cy="1198880"/>
          </a:xfrm>
          <a:prstGeom prst="rect">
            <a:avLst/>
          </a:prstGeom>
          <a:noFill/>
        </p:spPr>
        <p:txBody>
          <a:bodyPr wrap="none" rtlCol="0">
            <a:spAutoFit/>
          </a:bodyPr>
          <a:lstStyle/>
          <a:p>
            <a:pPr algn="ctr"/>
            <a:r>
              <a:rPr lang="zh-CN" altLang="en-US" sz="7200" spc="-500" dirty="0">
                <a:gradFill>
                  <a:gsLst>
                    <a:gs pos="0">
                      <a:srgbClr val="DEB788"/>
                    </a:gs>
                    <a:gs pos="100000">
                      <a:srgbClr val="F4E1C2"/>
                    </a:gs>
                  </a:gsLst>
                  <a:lin ang="162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谢谢您的观看</a:t>
            </a: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0" y="321759"/>
            <a:ext cx="12192000" cy="1741933"/>
            <a:chOff x="0" y="3086"/>
            <a:chExt cx="19200" cy="4690"/>
          </a:xfrm>
          <a:effectLst>
            <a:outerShdw blurRad="266700" dist="228600" sx="102000" sy="102000" algn="ctr" rotWithShape="0">
              <a:prstClr val="black">
                <a:alpha val="25000"/>
              </a:prstClr>
            </a:outerShdw>
          </a:effectLst>
        </p:grpSpPr>
        <p:pic>
          <p:nvPicPr>
            <p:cNvPr id="4" name="图片 3" descr="daniele-levis-pelusi-88q5y8oHQto-unsplash"/>
            <p:cNvPicPr>
              <a:picLocks noChangeAspect="1"/>
            </p:cNvPicPr>
            <p:nvPr/>
          </p:nvPicPr>
          <p:blipFill>
            <a:blip r:embed="rId3"/>
            <a:srcRect t="624" b="56582"/>
            <a:stretch>
              <a:fillRect/>
            </a:stretch>
          </p:blipFill>
          <p:spPr>
            <a:xfrm>
              <a:off x="0" y="3213"/>
              <a:ext cx="19194" cy="4436"/>
            </a:xfrm>
            <a:prstGeom prst="rect">
              <a:avLst/>
            </a:prstGeom>
          </p:spPr>
        </p:pic>
        <p:grpSp>
          <p:nvGrpSpPr>
            <p:cNvPr id="3" name="组合 2"/>
            <p:cNvGrpSpPr/>
            <p:nvPr/>
          </p:nvGrpSpPr>
          <p:grpSpPr>
            <a:xfrm>
              <a:off x="0" y="3086"/>
              <a:ext cx="19201" cy="4691"/>
              <a:chOff x="1393" y="857"/>
              <a:chExt cx="16430" cy="4691"/>
            </a:xfrm>
          </p:grpSpPr>
          <p:sp>
            <p:nvSpPr>
              <p:cNvPr id="13" name="矩形 12"/>
              <p:cNvSpPr/>
              <p:nvPr/>
            </p:nvSpPr>
            <p:spPr>
              <a:xfrm>
                <a:off x="1399" y="983"/>
                <a:ext cx="16424" cy="4437"/>
              </a:xfrm>
              <a:prstGeom prst="rect">
                <a:avLst/>
              </a:prstGeom>
              <a:gradFill>
                <a:gsLst>
                  <a:gs pos="91000">
                    <a:srgbClr val="074646">
                      <a:alpha val="45000"/>
                    </a:srgbClr>
                  </a:gs>
                  <a:gs pos="7000">
                    <a:srgbClr val="053A3A">
                      <a:alpha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2" name="矩形 1"/>
              <p:cNvSpPr/>
              <p:nvPr/>
            </p:nvSpPr>
            <p:spPr>
              <a:xfrm>
                <a:off x="1393" y="5420"/>
                <a:ext cx="16424" cy="128"/>
              </a:xfrm>
              <a:prstGeom prst="rect">
                <a:avLst/>
              </a:prstGeom>
              <a:gradFill>
                <a:gsLst>
                  <a:gs pos="91000">
                    <a:srgbClr val="F4E1C2"/>
                  </a:gs>
                  <a:gs pos="7000">
                    <a:srgbClr val="DEB78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18" name="矩形 17"/>
              <p:cNvSpPr/>
              <p:nvPr/>
            </p:nvSpPr>
            <p:spPr>
              <a:xfrm>
                <a:off x="1393" y="857"/>
                <a:ext cx="16424" cy="128"/>
              </a:xfrm>
              <a:prstGeom prst="rect">
                <a:avLst/>
              </a:prstGeom>
              <a:gradFill>
                <a:gsLst>
                  <a:gs pos="91000">
                    <a:srgbClr val="F4E1C2"/>
                  </a:gs>
                  <a:gs pos="7000">
                    <a:srgbClr val="DEB788"/>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grpSp>
      <p:sp>
        <p:nvSpPr>
          <p:cNvPr id="20" name="文本框 19"/>
          <p:cNvSpPr txBox="1"/>
          <p:nvPr/>
        </p:nvSpPr>
        <p:spPr>
          <a:xfrm>
            <a:off x="2944608" y="638541"/>
            <a:ext cx="5660524" cy="1107996"/>
          </a:xfrm>
          <a:prstGeom prst="rect">
            <a:avLst/>
          </a:prstGeom>
          <a:noFill/>
        </p:spPr>
        <p:txBody>
          <a:bodyPr vert="horz" wrap="none" rtlCol="0">
            <a:spAutoFit/>
          </a:bodyPr>
          <a:lstStyle/>
          <a:p>
            <a:pPr lvl="0"/>
            <a:r>
              <a:rPr lang="zh-CN" altLang="en-US" sz="6600" spc="-500" dirty="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合格投资者标准</a:t>
            </a:r>
          </a:p>
        </p:txBody>
      </p:sp>
      <p:sp>
        <p:nvSpPr>
          <p:cNvPr id="5" name="文本框 4">
            <a:extLst>
              <a:ext uri="{FF2B5EF4-FFF2-40B4-BE49-F238E27FC236}">
                <a16:creationId xmlns:a16="http://schemas.microsoft.com/office/drawing/2014/main" id="{830EA4B5-8231-4FCF-B809-24E1438946A8}"/>
              </a:ext>
            </a:extLst>
          </p:cNvPr>
          <p:cNvSpPr txBox="1"/>
          <p:nvPr/>
        </p:nvSpPr>
        <p:spPr>
          <a:xfrm>
            <a:off x="1073791" y="2759978"/>
            <a:ext cx="10217791" cy="3346365"/>
          </a:xfrm>
          <a:prstGeom prst="rect">
            <a:avLst/>
          </a:prstGeom>
          <a:noFill/>
        </p:spPr>
        <p:txBody>
          <a:bodyPr wrap="square" rtlCol="0">
            <a:spAutoFit/>
          </a:bodyPr>
          <a:lstStyle/>
          <a:p>
            <a:pPr indent="457200">
              <a:lnSpc>
                <a:spcPct val="200000"/>
              </a:lnSpc>
            </a:pPr>
            <a:r>
              <a:rPr lang="zh-CN" altLang="en-US" dirty="0">
                <a:solidFill>
                  <a:srgbClr val="074646"/>
                </a:solidFill>
                <a:latin typeface="汉仪旗黑-55简" panose="00020600040101010101" charset="-128"/>
                <a:ea typeface="汉仪旗黑-55简" panose="00020600040101010101" charset="-128"/>
              </a:rPr>
              <a:t>符合</a:t>
            </a:r>
            <a:r>
              <a:rPr lang="en-US" altLang="zh-CN" dirty="0">
                <a:solidFill>
                  <a:srgbClr val="074646"/>
                </a:solidFill>
                <a:latin typeface="汉仪旗黑-55简" panose="00020600040101010101" charset="-128"/>
                <a:ea typeface="汉仪旗黑-55简" panose="00020600040101010101" charset="-128"/>
              </a:rPr>
              <a:t>《</a:t>
            </a:r>
            <a:r>
              <a:rPr lang="zh-CN" altLang="en-US" dirty="0">
                <a:solidFill>
                  <a:srgbClr val="074646"/>
                </a:solidFill>
                <a:latin typeface="汉仪旗黑-55简" panose="00020600040101010101" charset="-128"/>
                <a:ea typeface="汉仪旗黑-55简" panose="00020600040101010101" charset="-128"/>
              </a:rPr>
              <a:t>私募投资基金监督管理暂行办法</a:t>
            </a:r>
            <a:r>
              <a:rPr lang="en-US" altLang="zh-CN" dirty="0">
                <a:solidFill>
                  <a:srgbClr val="074646"/>
                </a:solidFill>
                <a:latin typeface="汉仪旗黑-55简" panose="00020600040101010101" charset="-128"/>
                <a:ea typeface="汉仪旗黑-55简" panose="00020600040101010101" charset="-128"/>
              </a:rPr>
              <a:t>》</a:t>
            </a:r>
            <a:r>
              <a:rPr lang="zh-CN" altLang="en-US" dirty="0">
                <a:solidFill>
                  <a:srgbClr val="074646"/>
                </a:solidFill>
                <a:latin typeface="汉仪旗黑-55简" panose="00020600040101010101" charset="-128"/>
                <a:ea typeface="汉仪旗黑-55简" panose="00020600040101010101" charset="-128"/>
              </a:rPr>
              <a:t>第十二条规定的“净资产不低于</a:t>
            </a:r>
            <a:r>
              <a:rPr lang="en-US" altLang="zh-CN" dirty="0">
                <a:solidFill>
                  <a:srgbClr val="074646"/>
                </a:solidFill>
                <a:latin typeface="汉仪旗黑-55简" panose="00020600040101010101" charset="-128"/>
                <a:ea typeface="汉仪旗黑-55简" panose="00020600040101010101" charset="-128"/>
              </a:rPr>
              <a:t>1000</a:t>
            </a:r>
            <a:r>
              <a:rPr lang="zh-CN" altLang="en-US" dirty="0">
                <a:solidFill>
                  <a:srgbClr val="074646"/>
                </a:solidFill>
                <a:latin typeface="汉仪旗黑-55简" panose="00020600040101010101" charset="-128"/>
                <a:ea typeface="汉仪旗黑-55简" panose="00020600040101010101" charset="-128"/>
              </a:rPr>
              <a:t>万元的单位”、“金融资产不低于</a:t>
            </a:r>
            <a:r>
              <a:rPr lang="en-US" altLang="zh-CN" dirty="0">
                <a:solidFill>
                  <a:srgbClr val="074646"/>
                </a:solidFill>
                <a:latin typeface="汉仪旗黑-55简" panose="00020600040101010101" charset="-128"/>
                <a:ea typeface="汉仪旗黑-55简" panose="00020600040101010101" charset="-128"/>
              </a:rPr>
              <a:t>300</a:t>
            </a:r>
            <a:r>
              <a:rPr lang="zh-CN" altLang="en-US" dirty="0">
                <a:solidFill>
                  <a:srgbClr val="074646"/>
                </a:solidFill>
                <a:latin typeface="汉仪旗黑-55简" panose="00020600040101010101" charset="-128"/>
                <a:ea typeface="汉仪旗黑-55简" panose="00020600040101010101" charset="-128"/>
              </a:rPr>
              <a:t>万元或者最近三年个人年均收入不低于</a:t>
            </a:r>
            <a:r>
              <a:rPr lang="en-US" altLang="zh-CN" dirty="0">
                <a:solidFill>
                  <a:srgbClr val="074646"/>
                </a:solidFill>
                <a:latin typeface="汉仪旗黑-55简" panose="00020600040101010101" charset="-128"/>
                <a:ea typeface="汉仪旗黑-55简" panose="00020600040101010101" charset="-128"/>
              </a:rPr>
              <a:t>50</a:t>
            </a:r>
            <a:r>
              <a:rPr lang="zh-CN" altLang="en-US" dirty="0">
                <a:solidFill>
                  <a:srgbClr val="074646"/>
                </a:solidFill>
                <a:latin typeface="汉仪旗黑-55简" panose="00020600040101010101" charset="-128"/>
                <a:ea typeface="汉仪旗黑-55简" panose="00020600040101010101" charset="-128"/>
              </a:rPr>
              <a:t>万元的个人”条件，或符合</a:t>
            </a:r>
            <a:r>
              <a:rPr lang="en-US" altLang="zh-CN" dirty="0">
                <a:solidFill>
                  <a:srgbClr val="074646"/>
                </a:solidFill>
                <a:latin typeface="汉仪旗黑-55简" panose="00020600040101010101" charset="-128"/>
                <a:ea typeface="汉仪旗黑-55简" panose="00020600040101010101" charset="-128"/>
              </a:rPr>
              <a:t>《</a:t>
            </a:r>
            <a:r>
              <a:rPr lang="zh-CN" altLang="en-US" dirty="0">
                <a:solidFill>
                  <a:srgbClr val="074646"/>
                </a:solidFill>
                <a:latin typeface="汉仪旗黑-55简" panose="00020600040101010101" charset="-128"/>
                <a:ea typeface="汉仪旗黑-55简" panose="00020600040101010101" charset="-128"/>
              </a:rPr>
              <a:t>私募投资基金监督管理暂行办法</a:t>
            </a:r>
            <a:r>
              <a:rPr lang="en-US" altLang="zh-CN" dirty="0">
                <a:solidFill>
                  <a:srgbClr val="074646"/>
                </a:solidFill>
                <a:latin typeface="汉仪旗黑-55简" panose="00020600040101010101" charset="-128"/>
                <a:ea typeface="汉仪旗黑-55简" panose="00020600040101010101" charset="-128"/>
              </a:rPr>
              <a:t>》</a:t>
            </a:r>
            <a:r>
              <a:rPr lang="zh-CN" altLang="en-US" dirty="0">
                <a:solidFill>
                  <a:srgbClr val="074646"/>
                </a:solidFill>
                <a:latin typeface="汉仪旗黑-55简" panose="00020600040101010101" charset="-128"/>
                <a:ea typeface="汉仪旗黑-55简" panose="00020600040101010101" charset="-128"/>
              </a:rPr>
              <a:t>第十三条“视为合格投资者”的规定。</a:t>
            </a:r>
          </a:p>
          <a:p>
            <a:pPr indent="457200">
              <a:lnSpc>
                <a:spcPct val="200000"/>
              </a:lnSpc>
            </a:pPr>
            <a:endParaRPr lang="zh-CN" altLang="en-US" dirty="0">
              <a:solidFill>
                <a:srgbClr val="074646"/>
              </a:solidFill>
              <a:latin typeface="汉仪旗黑-55简" panose="00020600040101010101" charset="-128"/>
              <a:ea typeface="汉仪旗黑-55简" panose="00020600040101010101" charset="-128"/>
            </a:endParaRPr>
          </a:p>
          <a:p>
            <a:pPr indent="457200">
              <a:lnSpc>
                <a:spcPct val="200000"/>
              </a:lnSpc>
            </a:pPr>
            <a:r>
              <a:rPr lang="zh-CN" altLang="en-US" dirty="0">
                <a:solidFill>
                  <a:srgbClr val="074646"/>
                </a:solidFill>
                <a:latin typeface="汉仪旗黑-55简" panose="00020600040101010101" charset="-128"/>
                <a:ea typeface="汉仪旗黑-55简" panose="00020600040101010101" charset="-128"/>
              </a:rPr>
              <a:t>具有相应的风险识别能力和风险承受能力，投资资金来源合法，没有非法汇集他人资金投资私募基金，投资于单只私募基金的金额不低于</a:t>
            </a:r>
            <a:r>
              <a:rPr lang="en-US" altLang="zh-CN" dirty="0">
                <a:solidFill>
                  <a:srgbClr val="074646"/>
                </a:solidFill>
                <a:latin typeface="汉仪旗黑-55简" panose="00020600040101010101" charset="-128"/>
                <a:ea typeface="汉仪旗黑-55简" panose="00020600040101010101" charset="-128"/>
              </a:rPr>
              <a:t>100</a:t>
            </a:r>
            <a:r>
              <a:rPr lang="zh-CN" altLang="en-US" dirty="0">
                <a:solidFill>
                  <a:srgbClr val="074646"/>
                </a:solidFill>
                <a:latin typeface="汉仪旗黑-55简" panose="00020600040101010101" charset="-128"/>
                <a:ea typeface="汉仪旗黑-55简" panose="00020600040101010101" charset="-128"/>
              </a:rPr>
              <a:t>万元。</a:t>
            </a:r>
          </a:p>
        </p:txBody>
      </p:sp>
    </p:spTree>
    <p:custDataLst>
      <p:tags r:id="rId1"/>
    </p:custDataLst>
    <p:extLst>
      <p:ext uri="{BB962C8B-B14F-4D97-AF65-F5344CB8AC3E}">
        <p14:creationId xmlns:p14="http://schemas.microsoft.com/office/powerpoint/2010/main" val="1777182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rot="16200000">
            <a:off x="932156" y="220345"/>
            <a:ext cx="1290320" cy="1793240"/>
          </a:xfrm>
          <a:prstGeom prst="rect">
            <a:avLst/>
          </a:prstGeom>
          <a:noFill/>
        </p:spPr>
        <p:txBody>
          <a:bodyPr vert="eaVert" wrap="none" rtlCol="0">
            <a:spAutoFit/>
          </a:bodyPr>
          <a:lstStyle/>
          <a:p>
            <a:pPr lvl="0" algn="l">
              <a:buClrTx/>
              <a:buSzTx/>
              <a:buFontTx/>
            </a:pPr>
            <a:r>
              <a:rPr lang="zh-CN" altLang="en-US" sz="7200" spc="-500" dirty="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目录</a:t>
            </a:r>
          </a:p>
        </p:txBody>
      </p:sp>
      <p:grpSp>
        <p:nvGrpSpPr>
          <p:cNvPr id="111" name="组合 110"/>
          <p:cNvGrpSpPr/>
          <p:nvPr/>
        </p:nvGrpSpPr>
        <p:grpSpPr>
          <a:xfrm>
            <a:off x="3350260" y="1762125"/>
            <a:ext cx="2934335" cy="1328420"/>
            <a:chOff x="5276" y="2395"/>
            <a:chExt cx="4621" cy="2092"/>
          </a:xfrm>
        </p:grpSpPr>
        <p:sp>
          <p:nvSpPr>
            <p:cNvPr id="11" name="文本框 10"/>
            <p:cNvSpPr txBox="1"/>
            <p:nvPr/>
          </p:nvSpPr>
          <p:spPr>
            <a:xfrm>
              <a:off x="6809" y="2854"/>
              <a:ext cx="3088" cy="1113"/>
            </a:xfrm>
            <a:prstGeom prst="rect">
              <a:avLst/>
            </a:prstGeom>
            <a:noFill/>
          </p:spPr>
          <p:txBody>
            <a:bodyPr vert="horz" wrap="none" rtlCol="0">
              <a:spAutoFit/>
            </a:bodyPr>
            <a:lstStyle/>
            <a:p>
              <a:pPr lvl="0"/>
              <a:r>
                <a:rPr lang="zh-CN" altLang="en-US" sz="4000" spc="-500" dirty="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产品介绍</a:t>
              </a:r>
            </a:p>
          </p:txBody>
        </p:sp>
        <p:grpSp>
          <p:nvGrpSpPr>
            <p:cNvPr id="32" name="组合 31"/>
            <p:cNvGrpSpPr/>
            <p:nvPr/>
          </p:nvGrpSpPr>
          <p:grpSpPr>
            <a:xfrm>
              <a:off x="5276" y="2395"/>
              <a:ext cx="1532" cy="2092"/>
              <a:chOff x="6040" y="1952"/>
              <a:chExt cx="1638" cy="2237"/>
            </a:xfrm>
          </p:grpSpPr>
          <p:grpSp>
            <p:nvGrpSpPr>
              <p:cNvPr id="35" name="组合 34"/>
              <p:cNvGrpSpPr/>
              <p:nvPr/>
            </p:nvGrpSpPr>
            <p:grpSpPr>
              <a:xfrm>
                <a:off x="6040" y="2551"/>
                <a:ext cx="1638" cy="1638"/>
                <a:chOff x="5449" y="5081"/>
                <a:chExt cx="1638" cy="1638"/>
              </a:xfrm>
            </p:grpSpPr>
            <p:sp>
              <p:nvSpPr>
                <p:cNvPr id="36" name="椭圆 35"/>
                <p:cNvSpPr/>
                <p:nvPr/>
              </p:nvSpPr>
              <p:spPr>
                <a:xfrm>
                  <a:off x="5449" y="5081"/>
                  <a:ext cx="1639" cy="1639"/>
                </a:xfrm>
                <a:prstGeom prst="ellipse">
                  <a:avLst/>
                </a:prstGeom>
                <a:gradFill>
                  <a:gsLst>
                    <a:gs pos="0">
                      <a:srgbClr val="096A69"/>
                    </a:gs>
                    <a:gs pos="79000">
                      <a:srgbClr val="053A3A"/>
                    </a:gs>
                  </a:gsLst>
                  <a:lin ang="2700000" scaled="0"/>
                </a:gradFill>
                <a:ln>
                  <a:noFill/>
                </a:ln>
                <a:effectLst>
                  <a:innerShdw blurRad="114300" dist="76200" dir="13500000">
                    <a:srgbClr val="11201D">
                      <a:alpha val="72000"/>
                    </a:srgb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37" name="椭圆 36"/>
                <p:cNvSpPr/>
                <p:nvPr/>
              </p:nvSpPr>
              <p:spPr>
                <a:xfrm>
                  <a:off x="5449" y="5081"/>
                  <a:ext cx="1639" cy="1639"/>
                </a:xfrm>
                <a:prstGeom prst="ellipse">
                  <a:avLst/>
                </a:prstGeom>
                <a:gradFill>
                  <a:gsLst>
                    <a:gs pos="57000">
                      <a:srgbClr val="032121">
                        <a:alpha val="0"/>
                      </a:srgbClr>
                    </a:gs>
                    <a:gs pos="88000">
                      <a:srgbClr val="032121">
                        <a:alpha val="51000"/>
                      </a:srgbClr>
                    </a:gs>
                  </a:gsLst>
                  <a:path path="circle">
                    <a:fillToRect l="50000" t="50000" r="50000" b="50000"/>
                  </a:path>
                  <a:tileRect/>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grpSp>
            <p:nvGrpSpPr>
              <p:cNvPr id="38" name="组合 37"/>
              <p:cNvGrpSpPr/>
              <p:nvPr/>
            </p:nvGrpSpPr>
            <p:grpSpPr>
              <a:xfrm>
                <a:off x="6040" y="1952"/>
                <a:ext cx="1638" cy="1709"/>
                <a:chOff x="5855" y="1952"/>
                <a:chExt cx="1638" cy="1709"/>
              </a:xfrm>
            </p:grpSpPr>
            <p:grpSp>
              <p:nvGrpSpPr>
                <p:cNvPr id="39" name="组合 38"/>
                <p:cNvGrpSpPr/>
                <p:nvPr/>
              </p:nvGrpSpPr>
              <p:grpSpPr>
                <a:xfrm>
                  <a:off x="5855" y="2021"/>
                  <a:ext cx="1638" cy="1638"/>
                  <a:chOff x="4875" y="5420"/>
                  <a:chExt cx="1638" cy="1638"/>
                </a:xfrm>
              </p:grpSpPr>
              <p:sp>
                <p:nvSpPr>
                  <p:cNvPr id="40" name="椭圆 39"/>
                  <p:cNvSpPr/>
                  <p:nvPr/>
                </p:nvSpPr>
                <p:spPr>
                  <a:xfrm>
                    <a:off x="4875" y="5420"/>
                    <a:ext cx="1639" cy="1639"/>
                  </a:xfrm>
                  <a:prstGeom prst="ellipse">
                    <a:avLst/>
                  </a:prstGeom>
                  <a:gradFill>
                    <a:gsLst>
                      <a:gs pos="2000">
                        <a:srgbClr val="096A69"/>
                      </a:gs>
                      <a:gs pos="57000">
                        <a:srgbClr val="053A3A"/>
                      </a:gs>
                    </a:gsLst>
                    <a:lin ang="2700000" scaled="0"/>
                  </a:gradFill>
                  <a:ln>
                    <a:noFill/>
                  </a:ln>
                  <a:effectLst>
                    <a:outerShdw blurRad="266700" dist="2286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41" name="椭圆 40"/>
                  <p:cNvSpPr/>
                  <p:nvPr/>
                </p:nvSpPr>
                <p:spPr>
                  <a:xfrm>
                    <a:off x="4875" y="5420"/>
                    <a:ext cx="1639" cy="1639"/>
                  </a:xfrm>
                  <a:prstGeom prst="ellipse">
                    <a:avLst/>
                  </a:prstGeom>
                  <a:gradFill>
                    <a:gsLst>
                      <a:gs pos="2000">
                        <a:srgbClr val="096A69"/>
                      </a:gs>
                      <a:gs pos="57000">
                        <a:srgbClr val="053A3A"/>
                      </a:gs>
                    </a:gsLst>
                    <a:lin ang="2700000" scaled="0"/>
                  </a:gradFill>
                  <a:ln>
                    <a:noFill/>
                  </a:ln>
                  <a:effectLst>
                    <a:outerShdw blurRad="190500" dist="1524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42" name="椭圆 41"/>
                  <p:cNvSpPr/>
                  <p:nvPr/>
                </p:nvSpPr>
                <p:spPr>
                  <a:xfrm>
                    <a:off x="4875" y="5420"/>
                    <a:ext cx="1639" cy="1639"/>
                  </a:xfrm>
                  <a:prstGeom prst="ellipse">
                    <a:avLst/>
                  </a:prstGeom>
                  <a:gradFill>
                    <a:gsLst>
                      <a:gs pos="100000">
                        <a:srgbClr val="096A69"/>
                      </a:gs>
                      <a:gs pos="14000">
                        <a:srgbClr val="053736"/>
                      </a:gs>
                    </a:gsLst>
                    <a:lin ang="2700000" scaled="0"/>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43" name="文本框 42"/>
                <p:cNvSpPr txBox="1"/>
                <p:nvPr/>
              </p:nvSpPr>
              <p:spPr>
                <a:xfrm>
                  <a:off x="5856" y="1952"/>
                  <a:ext cx="1508" cy="1709"/>
                </a:xfrm>
                <a:prstGeom prst="rect">
                  <a:avLst/>
                </a:prstGeom>
                <a:noFill/>
              </p:spPr>
              <p:txBody>
                <a:bodyPr vert="horz" wrap="square" rtlCol="0">
                  <a:spAutoFit/>
                </a:bodyPr>
                <a:lstStyle/>
                <a:p>
                  <a:pPr lvl="0" algn="ctr">
                    <a:buClrTx/>
                    <a:buSzTx/>
                    <a:buFontTx/>
                  </a:pPr>
                  <a:r>
                    <a:rPr lang="zh-CN" altLang="en-US" sz="6000" spc="-50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壹</a:t>
                  </a:r>
                </a:p>
              </p:txBody>
            </p:sp>
          </p:grpSp>
        </p:grpSp>
      </p:grpSp>
      <p:grpSp>
        <p:nvGrpSpPr>
          <p:cNvPr id="110" name="组合 109"/>
          <p:cNvGrpSpPr/>
          <p:nvPr/>
        </p:nvGrpSpPr>
        <p:grpSpPr>
          <a:xfrm>
            <a:off x="7479665" y="1762125"/>
            <a:ext cx="2981325" cy="1328420"/>
            <a:chOff x="11299" y="2395"/>
            <a:chExt cx="4695" cy="2092"/>
          </a:xfrm>
        </p:grpSpPr>
        <p:sp>
          <p:nvSpPr>
            <p:cNvPr id="53" name="文本框 52"/>
            <p:cNvSpPr txBox="1"/>
            <p:nvPr/>
          </p:nvSpPr>
          <p:spPr>
            <a:xfrm>
              <a:off x="12906" y="2846"/>
              <a:ext cx="3088" cy="1113"/>
            </a:xfrm>
            <a:prstGeom prst="rect">
              <a:avLst/>
            </a:prstGeom>
            <a:noFill/>
          </p:spPr>
          <p:txBody>
            <a:bodyPr vert="horz" wrap="none" rtlCol="0">
              <a:spAutoFit/>
            </a:bodyPr>
            <a:lstStyle/>
            <a:p>
              <a:pPr lvl="0"/>
              <a:r>
                <a:rPr lang="zh-CN" altLang="en-US" sz="4000" spc="-500" dirty="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投资标的</a:t>
              </a:r>
            </a:p>
          </p:txBody>
        </p:sp>
        <p:grpSp>
          <p:nvGrpSpPr>
            <p:cNvPr id="55" name="组合 54"/>
            <p:cNvGrpSpPr/>
            <p:nvPr/>
          </p:nvGrpSpPr>
          <p:grpSpPr>
            <a:xfrm>
              <a:off x="11299" y="2395"/>
              <a:ext cx="1532" cy="2092"/>
              <a:chOff x="6040" y="1952"/>
              <a:chExt cx="1638" cy="2237"/>
            </a:xfrm>
          </p:grpSpPr>
          <p:grpSp>
            <p:nvGrpSpPr>
              <p:cNvPr id="56" name="组合 55"/>
              <p:cNvGrpSpPr/>
              <p:nvPr/>
            </p:nvGrpSpPr>
            <p:grpSpPr>
              <a:xfrm>
                <a:off x="6040" y="2551"/>
                <a:ext cx="1638" cy="1638"/>
                <a:chOff x="5449" y="5081"/>
                <a:chExt cx="1638" cy="1638"/>
              </a:xfrm>
            </p:grpSpPr>
            <p:sp>
              <p:nvSpPr>
                <p:cNvPr id="57" name="椭圆 56"/>
                <p:cNvSpPr/>
                <p:nvPr/>
              </p:nvSpPr>
              <p:spPr>
                <a:xfrm>
                  <a:off x="5449" y="5081"/>
                  <a:ext cx="1639" cy="1639"/>
                </a:xfrm>
                <a:prstGeom prst="ellipse">
                  <a:avLst/>
                </a:prstGeom>
                <a:gradFill>
                  <a:gsLst>
                    <a:gs pos="0">
                      <a:srgbClr val="096A69"/>
                    </a:gs>
                    <a:gs pos="79000">
                      <a:srgbClr val="053A3A"/>
                    </a:gs>
                  </a:gsLst>
                  <a:lin ang="2700000" scaled="0"/>
                </a:gradFill>
                <a:ln>
                  <a:noFill/>
                </a:ln>
                <a:effectLst>
                  <a:innerShdw blurRad="114300" dist="76200" dir="13500000">
                    <a:srgbClr val="11201D">
                      <a:alpha val="72000"/>
                    </a:srgb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58" name="椭圆 57"/>
                <p:cNvSpPr/>
                <p:nvPr/>
              </p:nvSpPr>
              <p:spPr>
                <a:xfrm>
                  <a:off x="5449" y="5081"/>
                  <a:ext cx="1639" cy="1639"/>
                </a:xfrm>
                <a:prstGeom prst="ellipse">
                  <a:avLst/>
                </a:prstGeom>
                <a:gradFill>
                  <a:gsLst>
                    <a:gs pos="57000">
                      <a:srgbClr val="032121">
                        <a:alpha val="0"/>
                      </a:srgbClr>
                    </a:gs>
                    <a:gs pos="88000">
                      <a:srgbClr val="032121">
                        <a:alpha val="51000"/>
                      </a:srgbClr>
                    </a:gs>
                  </a:gsLst>
                  <a:path path="circle">
                    <a:fillToRect l="50000" t="50000" r="50000" b="50000"/>
                  </a:path>
                  <a:tileRect/>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grpSp>
            <p:nvGrpSpPr>
              <p:cNvPr id="59" name="组合 58"/>
              <p:cNvGrpSpPr/>
              <p:nvPr/>
            </p:nvGrpSpPr>
            <p:grpSpPr>
              <a:xfrm>
                <a:off x="6040" y="1952"/>
                <a:ext cx="1638" cy="1709"/>
                <a:chOff x="5855" y="1952"/>
                <a:chExt cx="1638" cy="1709"/>
              </a:xfrm>
            </p:grpSpPr>
            <p:grpSp>
              <p:nvGrpSpPr>
                <p:cNvPr id="60" name="组合 59"/>
                <p:cNvGrpSpPr/>
                <p:nvPr/>
              </p:nvGrpSpPr>
              <p:grpSpPr>
                <a:xfrm>
                  <a:off x="5855" y="2021"/>
                  <a:ext cx="1638" cy="1638"/>
                  <a:chOff x="4875" y="5420"/>
                  <a:chExt cx="1638" cy="1638"/>
                </a:xfrm>
              </p:grpSpPr>
              <p:sp>
                <p:nvSpPr>
                  <p:cNvPr id="61" name="椭圆 60"/>
                  <p:cNvSpPr/>
                  <p:nvPr/>
                </p:nvSpPr>
                <p:spPr>
                  <a:xfrm>
                    <a:off x="4875" y="5420"/>
                    <a:ext cx="1639" cy="1639"/>
                  </a:xfrm>
                  <a:prstGeom prst="ellipse">
                    <a:avLst/>
                  </a:prstGeom>
                  <a:gradFill>
                    <a:gsLst>
                      <a:gs pos="2000">
                        <a:srgbClr val="096A69"/>
                      </a:gs>
                      <a:gs pos="57000">
                        <a:srgbClr val="053A3A"/>
                      </a:gs>
                    </a:gsLst>
                    <a:lin ang="2700000" scaled="0"/>
                  </a:gradFill>
                  <a:ln>
                    <a:noFill/>
                  </a:ln>
                  <a:effectLst>
                    <a:outerShdw blurRad="266700" dist="2286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62" name="椭圆 61"/>
                  <p:cNvSpPr/>
                  <p:nvPr/>
                </p:nvSpPr>
                <p:spPr>
                  <a:xfrm>
                    <a:off x="4875" y="5420"/>
                    <a:ext cx="1639" cy="1639"/>
                  </a:xfrm>
                  <a:prstGeom prst="ellipse">
                    <a:avLst/>
                  </a:prstGeom>
                  <a:gradFill>
                    <a:gsLst>
                      <a:gs pos="2000">
                        <a:srgbClr val="096A69"/>
                      </a:gs>
                      <a:gs pos="57000">
                        <a:srgbClr val="053A3A"/>
                      </a:gs>
                    </a:gsLst>
                    <a:lin ang="2700000" scaled="0"/>
                  </a:gradFill>
                  <a:ln>
                    <a:noFill/>
                  </a:ln>
                  <a:effectLst>
                    <a:outerShdw blurRad="190500" dist="1524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63" name="椭圆 62"/>
                  <p:cNvSpPr/>
                  <p:nvPr/>
                </p:nvSpPr>
                <p:spPr>
                  <a:xfrm>
                    <a:off x="4875" y="5420"/>
                    <a:ext cx="1639" cy="1639"/>
                  </a:xfrm>
                  <a:prstGeom prst="ellipse">
                    <a:avLst/>
                  </a:prstGeom>
                  <a:gradFill>
                    <a:gsLst>
                      <a:gs pos="100000">
                        <a:srgbClr val="096A69"/>
                      </a:gs>
                      <a:gs pos="14000">
                        <a:srgbClr val="053736"/>
                      </a:gs>
                    </a:gsLst>
                    <a:lin ang="2700000" scaled="0"/>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64" name="文本框 63"/>
                <p:cNvSpPr txBox="1"/>
                <p:nvPr/>
              </p:nvSpPr>
              <p:spPr>
                <a:xfrm>
                  <a:off x="5856" y="1952"/>
                  <a:ext cx="1508" cy="1709"/>
                </a:xfrm>
                <a:prstGeom prst="rect">
                  <a:avLst/>
                </a:prstGeom>
                <a:noFill/>
              </p:spPr>
              <p:txBody>
                <a:bodyPr vert="horz" wrap="square" rtlCol="0">
                  <a:spAutoFit/>
                </a:bodyPr>
                <a:lstStyle/>
                <a:p>
                  <a:pPr lvl="0" algn="ctr">
                    <a:buClrTx/>
                    <a:buSzTx/>
                    <a:buFontTx/>
                  </a:pPr>
                  <a:r>
                    <a:rPr lang="zh-CN" altLang="en-US" sz="6000" spc="-50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贰</a:t>
                  </a:r>
                </a:p>
              </p:txBody>
            </p:sp>
          </p:grpSp>
        </p:grpSp>
      </p:grpSp>
      <p:grpSp>
        <p:nvGrpSpPr>
          <p:cNvPr id="108" name="组合 107"/>
          <p:cNvGrpSpPr/>
          <p:nvPr/>
        </p:nvGrpSpPr>
        <p:grpSpPr>
          <a:xfrm>
            <a:off x="3350260" y="3819525"/>
            <a:ext cx="2934335" cy="1328420"/>
            <a:chOff x="5276" y="5935"/>
            <a:chExt cx="4621" cy="2092"/>
          </a:xfrm>
        </p:grpSpPr>
        <p:sp>
          <p:nvSpPr>
            <p:cNvPr id="80" name="文本框 79"/>
            <p:cNvSpPr txBox="1"/>
            <p:nvPr/>
          </p:nvSpPr>
          <p:spPr>
            <a:xfrm>
              <a:off x="6809" y="6420"/>
              <a:ext cx="3088" cy="1113"/>
            </a:xfrm>
            <a:prstGeom prst="rect">
              <a:avLst/>
            </a:prstGeom>
            <a:noFill/>
          </p:spPr>
          <p:txBody>
            <a:bodyPr vert="horz" wrap="none" rtlCol="0">
              <a:spAutoFit/>
            </a:bodyPr>
            <a:lstStyle/>
            <a:p>
              <a:pPr lvl="0"/>
              <a:r>
                <a:rPr lang="zh-CN" altLang="en-US" sz="4000" spc="-500" dirty="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投资理念</a:t>
              </a:r>
            </a:p>
          </p:txBody>
        </p:sp>
        <p:grpSp>
          <p:nvGrpSpPr>
            <p:cNvPr id="82" name="组合 81"/>
            <p:cNvGrpSpPr/>
            <p:nvPr/>
          </p:nvGrpSpPr>
          <p:grpSpPr>
            <a:xfrm>
              <a:off x="5276" y="5935"/>
              <a:ext cx="1532" cy="2092"/>
              <a:chOff x="6040" y="1952"/>
              <a:chExt cx="1638" cy="2237"/>
            </a:xfrm>
          </p:grpSpPr>
          <p:grpSp>
            <p:nvGrpSpPr>
              <p:cNvPr id="83" name="组合 82"/>
              <p:cNvGrpSpPr/>
              <p:nvPr/>
            </p:nvGrpSpPr>
            <p:grpSpPr>
              <a:xfrm>
                <a:off x="6040" y="2551"/>
                <a:ext cx="1638" cy="1638"/>
                <a:chOff x="5449" y="5081"/>
                <a:chExt cx="1638" cy="1638"/>
              </a:xfrm>
            </p:grpSpPr>
            <p:sp>
              <p:nvSpPr>
                <p:cNvPr id="84" name="椭圆 83"/>
                <p:cNvSpPr/>
                <p:nvPr/>
              </p:nvSpPr>
              <p:spPr>
                <a:xfrm>
                  <a:off x="5449" y="5081"/>
                  <a:ext cx="1639" cy="1639"/>
                </a:xfrm>
                <a:prstGeom prst="ellipse">
                  <a:avLst/>
                </a:prstGeom>
                <a:gradFill>
                  <a:gsLst>
                    <a:gs pos="0">
                      <a:srgbClr val="096A69"/>
                    </a:gs>
                    <a:gs pos="79000">
                      <a:srgbClr val="053A3A"/>
                    </a:gs>
                  </a:gsLst>
                  <a:lin ang="2700000" scaled="0"/>
                </a:gradFill>
                <a:ln>
                  <a:noFill/>
                </a:ln>
                <a:effectLst>
                  <a:innerShdw blurRad="114300" dist="76200" dir="13500000">
                    <a:srgbClr val="11201D">
                      <a:alpha val="72000"/>
                    </a:srgb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85" name="椭圆 84"/>
                <p:cNvSpPr/>
                <p:nvPr/>
              </p:nvSpPr>
              <p:spPr>
                <a:xfrm>
                  <a:off x="5449" y="5081"/>
                  <a:ext cx="1639" cy="1639"/>
                </a:xfrm>
                <a:prstGeom prst="ellipse">
                  <a:avLst/>
                </a:prstGeom>
                <a:gradFill>
                  <a:gsLst>
                    <a:gs pos="57000">
                      <a:srgbClr val="032121">
                        <a:alpha val="0"/>
                      </a:srgbClr>
                    </a:gs>
                    <a:gs pos="88000">
                      <a:srgbClr val="032121">
                        <a:alpha val="51000"/>
                      </a:srgbClr>
                    </a:gs>
                  </a:gsLst>
                  <a:path path="circle">
                    <a:fillToRect l="50000" t="50000" r="50000" b="50000"/>
                  </a:path>
                  <a:tileRect/>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grpSp>
            <p:nvGrpSpPr>
              <p:cNvPr id="86" name="组合 85"/>
              <p:cNvGrpSpPr/>
              <p:nvPr/>
            </p:nvGrpSpPr>
            <p:grpSpPr>
              <a:xfrm>
                <a:off x="6040" y="1952"/>
                <a:ext cx="1638" cy="1709"/>
                <a:chOff x="5855" y="1952"/>
                <a:chExt cx="1638" cy="1709"/>
              </a:xfrm>
            </p:grpSpPr>
            <p:grpSp>
              <p:nvGrpSpPr>
                <p:cNvPr id="87" name="组合 86"/>
                <p:cNvGrpSpPr/>
                <p:nvPr/>
              </p:nvGrpSpPr>
              <p:grpSpPr>
                <a:xfrm>
                  <a:off x="5855" y="2021"/>
                  <a:ext cx="1638" cy="1638"/>
                  <a:chOff x="4875" y="5420"/>
                  <a:chExt cx="1638" cy="1638"/>
                </a:xfrm>
              </p:grpSpPr>
              <p:sp>
                <p:nvSpPr>
                  <p:cNvPr id="88" name="椭圆 87"/>
                  <p:cNvSpPr/>
                  <p:nvPr/>
                </p:nvSpPr>
                <p:spPr>
                  <a:xfrm>
                    <a:off x="4875" y="5420"/>
                    <a:ext cx="1639" cy="1639"/>
                  </a:xfrm>
                  <a:prstGeom prst="ellipse">
                    <a:avLst/>
                  </a:prstGeom>
                  <a:gradFill>
                    <a:gsLst>
                      <a:gs pos="2000">
                        <a:srgbClr val="096A69"/>
                      </a:gs>
                      <a:gs pos="57000">
                        <a:srgbClr val="053A3A"/>
                      </a:gs>
                    </a:gsLst>
                    <a:lin ang="2700000" scaled="0"/>
                  </a:gradFill>
                  <a:ln>
                    <a:noFill/>
                  </a:ln>
                  <a:effectLst>
                    <a:outerShdw blurRad="266700" dist="2286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89" name="椭圆 88"/>
                  <p:cNvSpPr/>
                  <p:nvPr/>
                </p:nvSpPr>
                <p:spPr>
                  <a:xfrm>
                    <a:off x="4875" y="5420"/>
                    <a:ext cx="1639" cy="1639"/>
                  </a:xfrm>
                  <a:prstGeom prst="ellipse">
                    <a:avLst/>
                  </a:prstGeom>
                  <a:gradFill>
                    <a:gsLst>
                      <a:gs pos="2000">
                        <a:srgbClr val="096A69"/>
                      </a:gs>
                      <a:gs pos="57000">
                        <a:srgbClr val="053A3A"/>
                      </a:gs>
                    </a:gsLst>
                    <a:lin ang="2700000" scaled="0"/>
                  </a:gradFill>
                  <a:ln>
                    <a:noFill/>
                  </a:ln>
                  <a:effectLst>
                    <a:outerShdw blurRad="190500" dist="1524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90" name="椭圆 89"/>
                  <p:cNvSpPr/>
                  <p:nvPr/>
                </p:nvSpPr>
                <p:spPr>
                  <a:xfrm>
                    <a:off x="4875" y="5420"/>
                    <a:ext cx="1639" cy="1639"/>
                  </a:xfrm>
                  <a:prstGeom prst="ellipse">
                    <a:avLst/>
                  </a:prstGeom>
                  <a:gradFill>
                    <a:gsLst>
                      <a:gs pos="100000">
                        <a:srgbClr val="096A69"/>
                      </a:gs>
                      <a:gs pos="14000">
                        <a:srgbClr val="053736"/>
                      </a:gs>
                    </a:gsLst>
                    <a:lin ang="2700000" scaled="0"/>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91" name="文本框 90"/>
                <p:cNvSpPr txBox="1"/>
                <p:nvPr/>
              </p:nvSpPr>
              <p:spPr>
                <a:xfrm>
                  <a:off x="5856" y="1952"/>
                  <a:ext cx="1508" cy="1709"/>
                </a:xfrm>
                <a:prstGeom prst="rect">
                  <a:avLst/>
                </a:prstGeom>
                <a:noFill/>
              </p:spPr>
              <p:txBody>
                <a:bodyPr vert="horz" wrap="square" rtlCol="0">
                  <a:spAutoFit/>
                </a:bodyPr>
                <a:lstStyle/>
                <a:p>
                  <a:pPr lvl="0" algn="ctr">
                    <a:buClrTx/>
                    <a:buSzTx/>
                    <a:buFontTx/>
                  </a:pPr>
                  <a:r>
                    <a:rPr lang="zh-CN" altLang="en-US" sz="6000" spc="-50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叁</a:t>
                  </a:r>
                </a:p>
              </p:txBody>
            </p:sp>
          </p:grpSp>
        </p:grpSp>
      </p:grpSp>
      <p:grpSp>
        <p:nvGrpSpPr>
          <p:cNvPr id="109" name="组合 108"/>
          <p:cNvGrpSpPr/>
          <p:nvPr/>
        </p:nvGrpSpPr>
        <p:grpSpPr>
          <a:xfrm>
            <a:off x="7479665" y="3819525"/>
            <a:ext cx="2981325" cy="1328420"/>
            <a:chOff x="11299" y="5935"/>
            <a:chExt cx="4695" cy="2092"/>
          </a:xfrm>
        </p:grpSpPr>
        <p:sp>
          <p:nvSpPr>
            <p:cNvPr id="92" name="文本框 91"/>
            <p:cNvSpPr txBox="1"/>
            <p:nvPr/>
          </p:nvSpPr>
          <p:spPr>
            <a:xfrm>
              <a:off x="12906" y="6381"/>
              <a:ext cx="3088" cy="1113"/>
            </a:xfrm>
            <a:prstGeom prst="rect">
              <a:avLst/>
            </a:prstGeom>
            <a:noFill/>
          </p:spPr>
          <p:txBody>
            <a:bodyPr vert="horz" wrap="none" rtlCol="0">
              <a:spAutoFit/>
            </a:bodyPr>
            <a:lstStyle/>
            <a:p>
              <a:pPr lvl="0"/>
              <a:r>
                <a:rPr lang="zh-CN" altLang="en-US" sz="4000" spc="-500" dirty="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关于我们</a:t>
              </a:r>
            </a:p>
          </p:txBody>
        </p:sp>
        <p:grpSp>
          <p:nvGrpSpPr>
            <p:cNvPr id="94" name="组合 93"/>
            <p:cNvGrpSpPr/>
            <p:nvPr/>
          </p:nvGrpSpPr>
          <p:grpSpPr>
            <a:xfrm>
              <a:off x="11299" y="5935"/>
              <a:ext cx="1532" cy="2092"/>
              <a:chOff x="6040" y="1952"/>
              <a:chExt cx="1638" cy="2237"/>
            </a:xfrm>
          </p:grpSpPr>
          <p:grpSp>
            <p:nvGrpSpPr>
              <p:cNvPr id="95" name="组合 94"/>
              <p:cNvGrpSpPr/>
              <p:nvPr/>
            </p:nvGrpSpPr>
            <p:grpSpPr>
              <a:xfrm>
                <a:off x="6040" y="2551"/>
                <a:ext cx="1638" cy="1638"/>
                <a:chOff x="5449" y="5081"/>
                <a:chExt cx="1638" cy="1638"/>
              </a:xfrm>
            </p:grpSpPr>
            <p:sp>
              <p:nvSpPr>
                <p:cNvPr id="96" name="椭圆 95"/>
                <p:cNvSpPr/>
                <p:nvPr/>
              </p:nvSpPr>
              <p:spPr>
                <a:xfrm>
                  <a:off x="5449" y="5081"/>
                  <a:ext cx="1639" cy="1639"/>
                </a:xfrm>
                <a:prstGeom prst="ellipse">
                  <a:avLst/>
                </a:prstGeom>
                <a:gradFill>
                  <a:gsLst>
                    <a:gs pos="0">
                      <a:srgbClr val="096A69"/>
                    </a:gs>
                    <a:gs pos="79000">
                      <a:srgbClr val="053A3A"/>
                    </a:gs>
                  </a:gsLst>
                  <a:lin ang="2700000" scaled="0"/>
                </a:gradFill>
                <a:ln>
                  <a:noFill/>
                </a:ln>
                <a:effectLst>
                  <a:innerShdw blurRad="114300" dist="76200" dir="13500000">
                    <a:srgbClr val="11201D">
                      <a:alpha val="72000"/>
                    </a:srgb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97" name="椭圆 96"/>
                <p:cNvSpPr/>
                <p:nvPr/>
              </p:nvSpPr>
              <p:spPr>
                <a:xfrm>
                  <a:off x="5449" y="5081"/>
                  <a:ext cx="1639" cy="1639"/>
                </a:xfrm>
                <a:prstGeom prst="ellipse">
                  <a:avLst/>
                </a:prstGeom>
                <a:gradFill>
                  <a:gsLst>
                    <a:gs pos="57000">
                      <a:srgbClr val="032121">
                        <a:alpha val="0"/>
                      </a:srgbClr>
                    </a:gs>
                    <a:gs pos="88000">
                      <a:srgbClr val="032121">
                        <a:alpha val="51000"/>
                      </a:srgbClr>
                    </a:gs>
                  </a:gsLst>
                  <a:path path="circle">
                    <a:fillToRect l="50000" t="50000" r="50000" b="50000"/>
                  </a:path>
                  <a:tileRect/>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grpSp>
            <p:nvGrpSpPr>
              <p:cNvPr id="98" name="组合 97"/>
              <p:cNvGrpSpPr/>
              <p:nvPr/>
            </p:nvGrpSpPr>
            <p:grpSpPr>
              <a:xfrm>
                <a:off x="6040" y="1952"/>
                <a:ext cx="1638" cy="1709"/>
                <a:chOff x="5855" y="1952"/>
                <a:chExt cx="1638" cy="1709"/>
              </a:xfrm>
            </p:grpSpPr>
            <p:grpSp>
              <p:nvGrpSpPr>
                <p:cNvPr id="99" name="组合 98"/>
                <p:cNvGrpSpPr/>
                <p:nvPr/>
              </p:nvGrpSpPr>
              <p:grpSpPr>
                <a:xfrm>
                  <a:off x="5855" y="2021"/>
                  <a:ext cx="1638" cy="1638"/>
                  <a:chOff x="4875" y="5420"/>
                  <a:chExt cx="1638" cy="1638"/>
                </a:xfrm>
              </p:grpSpPr>
              <p:sp>
                <p:nvSpPr>
                  <p:cNvPr id="100" name="椭圆 99"/>
                  <p:cNvSpPr/>
                  <p:nvPr/>
                </p:nvSpPr>
                <p:spPr>
                  <a:xfrm>
                    <a:off x="4875" y="5420"/>
                    <a:ext cx="1639" cy="1639"/>
                  </a:xfrm>
                  <a:prstGeom prst="ellipse">
                    <a:avLst/>
                  </a:prstGeom>
                  <a:gradFill>
                    <a:gsLst>
                      <a:gs pos="2000">
                        <a:srgbClr val="096A69"/>
                      </a:gs>
                      <a:gs pos="57000">
                        <a:srgbClr val="053A3A"/>
                      </a:gs>
                    </a:gsLst>
                    <a:lin ang="2700000" scaled="0"/>
                  </a:gradFill>
                  <a:ln>
                    <a:noFill/>
                  </a:ln>
                  <a:effectLst>
                    <a:outerShdw blurRad="266700" dist="2286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101" name="椭圆 100"/>
                  <p:cNvSpPr/>
                  <p:nvPr/>
                </p:nvSpPr>
                <p:spPr>
                  <a:xfrm>
                    <a:off x="4875" y="5420"/>
                    <a:ext cx="1639" cy="1639"/>
                  </a:xfrm>
                  <a:prstGeom prst="ellipse">
                    <a:avLst/>
                  </a:prstGeom>
                  <a:gradFill>
                    <a:gsLst>
                      <a:gs pos="2000">
                        <a:srgbClr val="096A69"/>
                      </a:gs>
                      <a:gs pos="57000">
                        <a:srgbClr val="053A3A"/>
                      </a:gs>
                    </a:gsLst>
                    <a:lin ang="2700000" scaled="0"/>
                  </a:gradFill>
                  <a:ln>
                    <a:noFill/>
                  </a:ln>
                  <a:effectLst>
                    <a:outerShdw blurRad="190500" dist="1524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102" name="椭圆 101"/>
                  <p:cNvSpPr/>
                  <p:nvPr/>
                </p:nvSpPr>
                <p:spPr>
                  <a:xfrm>
                    <a:off x="4875" y="5420"/>
                    <a:ext cx="1639" cy="1639"/>
                  </a:xfrm>
                  <a:prstGeom prst="ellipse">
                    <a:avLst/>
                  </a:prstGeom>
                  <a:gradFill>
                    <a:gsLst>
                      <a:gs pos="100000">
                        <a:srgbClr val="096A69"/>
                      </a:gs>
                      <a:gs pos="14000">
                        <a:srgbClr val="053736"/>
                      </a:gs>
                    </a:gsLst>
                    <a:lin ang="2700000" scaled="0"/>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103" name="文本框 102"/>
                <p:cNvSpPr txBox="1"/>
                <p:nvPr/>
              </p:nvSpPr>
              <p:spPr>
                <a:xfrm>
                  <a:off x="5856" y="1952"/>
                  <a:ext cx="1508" cy="1709"/>
                </a:xfrm>
                <a:prstGeom prst="rect">
                  <a:avLst/>
                </a:prstGeom>
                <a:noFill/>
              </p:spPr>
              <p:txBody>
                <a:bodyPr vert="horz" wrap="square" rtlCol="0">
                  <a:spAutoFit/>
                </a:bodyPr>
                <a:lstStyle/>
                <a:p>
                  <a:pPr lvl="0" algn="ctr">
                    <a:buClrTx/>
                    <a:buSzTx/>
                    <a:buFontTx/>
                  </a:pPr>
                  <a:r>
                    <a:rPr lang="zh-CN" altLang="en-US" sz="6000" spc="-50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肆</a:t>
                  </a:r>
                </a:p>
              </p:txBody>
            </p:sp>
          </p:grpSp>
        </p:grpSp>
      </p:grpSp>
      <p:sp>
        <p:nvSpPr>
          <p:cNvPr id="113" name="文本框 112"/>
          <p:cNvSpPr txBox="1"/>
          <p:nvPr/>
        </p:nvSpPr>
        <p:spPr>
          <a:xfrm rot="16200000">
            <a:off x="1378899" y="872373"/>
            <a:ext cx="551815" cy="1726565"/>
          </a:xfrm>
          <a:prstGeom prst="rect">
            <a:avLst/>
          </a:prstGeom>
          <a:noFill/>
        </p:spPr>
        <p:txBody>
          <a:bodyPr vert="eaVert" wrap="none" rtlCol="0">
            <a:spAutoFit/>
          </a:bodyPr>
          <a:lstStyle/>
          <a:p>
            <a:pPr lvl="0" algn="l">
              <a:buClrTx/>
              <a:buSzTx/>
              <a:buFontTx/>
            </a:pPr>
            <a:r>
              <a:rPr lang="zh-CN" altLang="en-US" sz="2400" dirty="0">
                <a:gradFill>
                  <a:gsLst>
                    <a:gs pos="0">
                      <a:srgbClr val="DEB788"/>
                    </a:gs>
                    <a:gs pos="100000">
                      <a:srgbClr val="F4E1C2"/>
                    </a:gs>
                  </a:gsLst>
                  <a:lin ang="16200000" scaled="0"/>
                </a:gradFill>
                <a:effectLst>
                  <a:outerShdw blurRad="38100" dist="63500" dir="2700000" algn="tl" rotWithShape="0">
                    <a:srgbClr val="042E2D">
                      <a:alpha val="71000"/>
                    </a:srgbClr>
                  </a:outerShdw>
                </a:effectLst>
                <a:latin typeface="汉仪旗黑-55简" panose="00020600040101010101" charset="-128"/>
                <a:ea typeface="汉仪旗黑-55简" panose="00020600040101010101" charset="-128"/>
                <a:cs typeface="汉仪旗黑-55简" panose="00020600040101010101" charset="-128"/>
                <a:sym typeface="汉仪旗黑-55简" panose="00020600040101010101" charset="-128"/>
              </a:rPr>
              <a:t>CONTENTS</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0" y="1959610"/>
            <a:ext cx="12192000" cy="2978150"/>
            <a:chOff x="0" y="3086"/>
            <a:chExt cx="19200" cy="4690"/>
          </a:xfrm>
          <a:effectLst>
            <a:outerShdw blurRad="266700" dist="228600" sx="102000" sy="102000" algn="ctr" rotWithShape="0">
              <a:prstClr val="black">
                <a:alpha val="25000"/>
              </a:prstClr>
            </a:outerShdw>
          </a:effectLst>
        </p:grpSpPr>
        <p:pic>
          <p:nvPicPr>
            <p:cNvPr id="4" name="图片 3" descr="daniele-levis-pelusi-88q5y8oHQto-unsplash"/>
            <p:cNvPicPr>
              <a:picLocks noChangeAspect="1"/>
            </p:cNvPicPr>
            <p:nvPr/>
          </p:nvPicPr>
          <p:blipFill>
            <a:blip r:embed="rId3"/>
            <a:srcRect t="624" b="56582"/>
            <a:stretch>
              <a:fillRect/>
            </a:stretch>
          </p:blipFill>
          <p:spPr>
            <a:xfrm>
              <a:off x="0" y="3213"/>
              <a:ext cx="19194" cy="4436"/>
            </a:xfrm>
            <a:prstGeom prst="rect">
              <a:avLst/>
            </a:prstGeom>
          </p:spPr>
        </p:pic>
        <p:grpSp>
          <p:nvGrpSpPr>
            <p:cNvPr id="3" name="组合 2"/>
            <p:cNvGrpSpPr/>
            <p:nvPr/>
          </p:nvGrpSpPr>
          <p:grpSpPr>
            <a:xfrm>
              <a:off x="0" y="3086"/>
              <a:ext cx="19201" cy="4691"/>
              <a:chOff x="1393" y="857"/>
              <a:chExt cx="16430" cy="4691"/>
            </a:xfrm>
          </p:grpSpPr>
          <p:sp>
            <p:nvSpPr>
              <p:cNvPr id="13" name="矩形 12"/>
              <p:cNvSpPr/>
              <p:nvPr/>
            </p:nvSpPr>
            <p:spPr>
              <a:xfrm>
                <a:off x="1399" y="983"/>
                <a:ext cx="16424" cy="4437"/>
              </a:xfrm>
              <a:prstGeom prst="rect">
                <a:avLst/>
              </a:prstGeom>
              <a:gradFill>
                <a:gsLst>
                  <a:gs pos="91000">
                    <a:srgbClr val="074646">
                      <a:alpha val="45000"/>
                    </a:srgbClr>
                  </a:gs>
                  <a:gs pos="7000">
                    <a:srgbClr val="053A3A">
                      <a:alpha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2" name="矩形 1"/>
              <p:cNvSpPr/>
              <p:nvPr/>
            </p:nvSpPr>
            <p:spPr>
              <a:xfrm>
                <a:off x="1393" y="5420"/>
                <a:ext cx="16424" cy="128"/>
              </a:xfrm>
              <a:prstGeom prst="rect">
                <a:avLst/>
              </a:prstGeom>
              <a:gradFill>
                <a:gsLst>
                  <a:gs pos="91000">
                    <a:srgbClr val="F4E1C2"/>
                  </a:gs>
                  <a:gs pos="7000">
                    <a:srgbClr val="DEB78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18" name="矩形 17"/>
              <p:cNvSpPr/>
              <p:nvPr/>
            </p:nvSpPr>
            <p:spPr>
              <a:xfrm>
                <a:off x="1393" y="857"/>
                <a:ext cx="16424" cy="128"/>
              </a:xfrm>
              <a:prstGeom prst="rect">
                <a:avLst/>
              </a:prstGeom>
              <a:gradFill>
                <a:gsLst>
                  <a:gs pos="91000">
                    <a:srgbClr val="F4E1C2"/>
                  </a:gs>
                  <a:gs pos="7000">
                    <a:srgbClr val="DEB788"/>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grpSp>
      <p:grpSp>
        <p:nvGrpSpPr>
          <p:cNvPr id="29" name="组合 28"/>
          <p:cNvGrpSpPr/>
          <p:nvPr/>
        </p:nvGrpSpPr>
        <p:grpSpPr>
          <a:xfrm>
            <a:off x="3649980" y="2498408"/>
            <a:ext cx="4916805" cy="1901190"/>
            <a:chOff x="2149" y="1704"/>
            <a:chExt cx="7743" cy="2994"/>
          </a:xfrm>
        </p:grpSpPr>
        <p:sp>
          <p:nvSpPr>
            <p:cNvPr id="20" name="文本框 19"/>
            <p:cNvSpPr txBox="1"/>
            <p:nvPr/>
          </p:nvSpPr>
          <p:spPr>
            <a:xfrm>
              <a:off x="4724" y="2298"/>
              <a:ext cx="5168" cy="1743"/>
            </a:xfrm>
            <a:prstGeom prst="rect">
              <a:avLst/>
            </a:prstGeom>
            <a:noFill/>
          </p:spPr>
          <p:txBody>
            <a:bodyPr vert="horz" wrap="none" rtlCol="0">
              <a:spAutoFit/>
            </a:bodyPr>
            <a:lstStyle/>
            <a:p>
              <a:pPr lvl="0"/>
              <a:r>
                <a:rPr lang="zh-CN" altLang="en-US" sz="6600" spc="-500" dirty="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产品介绍</a:t>
              </a:r>
            </a:p>
          </p:txBody>
        </p:sp>
        <p:grpSp>
          <p:nvGrpSpPr>
            <p:cNvPr id="32" name="组合 31"/>
            <p:cNvGrpSpPr/>
            <p:nvPr/>
          </p:nvGrpSpPr>
          <p:grpSpPr>
            <a:xfrm>
              <a:off x="2149" y="1704"/>
              <a:ext cx="2192" cy="2994"/>
              <a:chOff x="6040" y="1952"/>
              <a:chExt cx="1638" cy="2237"/>
            </a:xfrm>
          </p:grpSpPr>
          <p:grpSp>
            <p:nvGrpSpPr>
              <p:cNvPr id="35" name="组合 34"/>
              <p:cNvGrpSpPr/>
              <p:nvPr/>
            </p:nvGrpSpPr>
            <p:grpSpPr>
              <a:xfrm>
                <a:off x="6040" y="2551"/>
                <a:ext cx="1638" cy="1638"/>
                <a:chOff x="5449" y="5081"/>
                <a:chExt cx="1638" cy="1638"/>
              </a:xfrm>
            </p:grpSpPr>
            <p:sp>
              <p:nvSpPr>
                <p:cNvPr id="36" name="椭圆 35"/>
                <p:cNvSpPr/>
                <p:nvPr/>
              </p:nvSpPr>
              <p:spPr>
                <a:xfrm>
                  <a:off x="5449" y="5081"/>
                  <a:ext cx="1639" cy="1639"/>
                </a:xfrm>
                <a:prstGeom prst="ellipse">
                  <a:avLst/>
                </a:prstGeom>
                <a:gradFill>
                  <a:gsLst>
                    <a:gs pos="0">
                      <a:srgbClr val="096A69"/>
                    </a:gs>
                    <a:gs pos="79000">
                      <a:srgbClr val="053A3A"/>
                    </a:gs>
                  </a:gsLst>
                  <a:lin ang="2700000" scaled="0"/>
                </a:gradFill>
                <a:ln>
                  <a:noFill/>
                </a:ln>
                <a:effectLst>
                  <a:innerShdw blurRad="114300" dist="76200" dir="13500000">
                    <a:srgbClr val="11201D">
                      <a:alpha val="72000"/>
                    </a:srgb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37" name="椭圆 36"/>
                <p:cNvSpPr/>
                <p:nvPr/>
              </p:nvSpPr>
              <p:spPr>
                <a:xfrm>
                  <a:off x="5449" y="5081"/>
                  <a:ext cx="1639" cy="1639"/>
                </a:xfrm>
                <a:prstGeom prst="ellipse">
                  <a:avLst/>
                </a:prstGeom>
                <a:gradFill>
                  <a:gsLst>
                    <a:gs pos="57000">
                      <a:srgbClr val="032121">
                        <a:alpha val="0"/>
                      </a:srgbClr>
                    </a:gs>
                    <a:gs pos="88000">
                      <a:srgbClr val="032121">
                        <a:alpha val="51000"/>
                      </a:srgbClr>
                    </a:gs>
                  </a:gsLst>
                  <a:path path="circle">
                    <a:fillToRect l="50000" t="50000" r="50000" b="50000"/>
                  </a:path>
                  <a:tileRect/>
                </a:gradFill>
                <a:ln w="222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grpSp>
            <p:nvGrpSpPr>
              <p:cNvPr id="38" name="组合 37"/>
              <p:cNvGrpSpPr/>
              <p:nvPr/>
            </p:nvGrpSpPr>
            <p:grpSpPr>
              <a:xfrm>
                <a:off x="6040" y="1952"/>
                <a:ext cx="1638" cy="1707"/>
                <a:chOff x="5855" y="1952"/>
                <a:chExt cx="1638" cy="1707"/>
              </a:xfrm>
            </p:grpSpPr>
            <p:grpSp>
              <p:nvGrpSpPr>
                <p:cNvPr id="39" name="组合 38"/>
                <p:cNvGrpSpPr/>
                <p:nvPr/>
              </p:nvGrpSpPr>
              <p:grpSpPr>
                <a:xfrm>
                  <a:off x="5855" y="2021"/>
                  <a:ext cx="1638" cy="1638"/>
                  <a:chOff x="4875" y="5420"/>
                  <a:chExt cx="1638" cy="1638"/>
                </a:xfrm>
              </p:grpSpPr>
              <p:sp>
                <p:nvSpPr>
                  <p:cNvPr id="40" name="椭圆 39"/>
                  <p:cNvSpPr/>
                  <p:nvPr/>
                </p:nvSpPr>
                <p:spPr>
                  <a:xfrm>
                    <a:off x="4875" y="5420"/>
                    <a:ext cx="1639" cy="1639"/>
                  </a:xfrm>
                  <a:prstGeom prst="ellipse">
                    <a:avLst/>
                  </a:prstGeom>
                  <a:gradFill>
                    <a:gsLst>
                      <a:gs pos="2000">
                        <a:srgbClr val="096A69"/>
                      </a:gs>
                      <a:gs pos="57000">
                        <a:srgbClr val="053A3A"/>
                      </a:gs>
                    </a:gsLst>
                    <a:lin ang="2700000" scaled="0"/>
                  </a:gradFill>
                  <a:ln>
                    <a:noFill/>
                  </a:ln>
                  <a:effectLst>
                    <a:outerShdw blurRad="266700" dist="2286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41" name="椭圆 40"/>
                  <p:cNvSpPr/>
                  <p:nvPr/>
                </p:nvSpPr>
                <p:spPr>
                  <a:xfrm>
                    <a:off x="4875" y="5420"/>
                    <a:ext cx="1639" cy="1639"/>
                  </a:xfrm>
                  <a:prstGeom prst="ellipse">
                    <a:avLst/>
                  </a:prstGeom>
                  <a:gradFill>
                    <a:gsLst>
                      <a:gs pos="2000">
                        <a:srgbClr val="096A69"/>
                      </a:gs>
                      <a:gs pos="57000">
                        <a:srgbClr val="053A3A"/>
                      </a:gs>
                    </a:gsLst>
                    <a:lin ang="2700000" scaled="0"/>
                  </a:gradFill>
                  <a:ln>
                    <a:noFill/>
                  </a:ln>
                  <a:effectLst>
                    <a:outerShdw blurRad="190500" dist="1524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42" name="椭圆 41"/>
                  <p:cNvSpPr/>
                  <p:nvPr/>
                </p:nvSpPr>
                <p:spPr>
                  <a:xfrm>
                    <a:off x="4875" y="5420"/>
                    <a:ext cx="1639" cy="1639"/>
                  </a:xfrm>
                  <a:prstGeom prst="ellipse">
                    <a:avLst/>
                  </a:prstGeom>
                  <a:gradFill>
                    <a:gsLst>
                      <a:gs pos="100000">
                        <a:srgbClr val="096A69"/>
                      </a:gs>
                      <a:gs pos="14000">
                        <a:srgbClr val="053736"/>
                      </a:gs>
                    </a:gsLst>
                    <a:lin ang="2700000" scaled="0"/>
                  </a:gradFill>
                  <a:ln w="222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43" name="文本框 42"/>
                <p:cNvSpPr txBox="1"/>
                <p:nvPr/>
              </p:nvSpPr>
              <p:spPr>
                <a:xfrm>
                  <a:off x="5872" y="1952"/>
                  <a:ext cx="1508" cy="1701"/>
                </a:xfrm>
                <a:prstGeom prst="rect">
                  <a:avLst/>
                </a:prstGeom>
                <a:noFill/>
              </p:spPr>
              <p:txBody>
                <a:bodyPr vert="horz" wrap="square" rtlCol="0">
                  <a:spAutoFit/>
                </a:bodyPr>
                <a:lstStyle/>
                <a:p>
                  <a:pPr lvl="0" algn="ctr">
                    <a:buClrTx/>
                    <a:buSzTx/>
                    <a:buFontTx/>
                  </a:pPr>
                  <a:r>
                    <a:rPr lang="zh-CN" altLang="en-US" sz="8800" spc="-50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壹</a:t>
                  </a:r>
                </a:p>
              </p:txBody>
            </p:sp>
          </p:grpSp>
        </p:grpSp>
      </p:grpSp>
    </p:spTree>
    <p:custDataLst>
      <p:tags r:id="rId1"/>
    </p:custDataLst>
    <p:extLst>
      <p:ext uri="{BB962C8B-B14F-4D97-AF65-F5344CB8AC3E}">
        <p14:creationId xmlns:p14="http://schemas.microsoft.com/office/powerpoint/2010/main" val="2667830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p:cNvGrpSpPr/>
          <p:nvPr/>
        </p:nvGrpSpPr>
        <p:grpSpPr>
          <a:xfrm>
            <a:off x="0" y="0"/>
            <a:ext cx="12193270" cy="964565"/>
            <a:chOff x="0" y="126"/>
            <a:chExt cx="19202" cy="1519"/>
          </a:xfrm>
          <a:effectLst>
            <a:outerShdw blurRad="266700" dist="228600" sx="102000" sy="102000" algn="ctr" rotWithShape="0">
              <a:prstClr val="black">
                <a:alpha val="25000"/>
              </a:prstClr>
            </a:outerShdw>
          </a:effectLst>
        </p:grpSpPr>
        <p:pic>
          <p:nvPicPr>
            <p:cNvPr id="47" name="图片 46" descr="daniele-levis-pelusi-88q5y8oHQto-unsplash"/>
            <p:cNvPicPr>
              <a:picLocks noChangeAspect="1"/>
            </p:cNvPicPr>
            <p:nvPr/>
          </p:nvPicPr>
          <p:blipFill>
            <a:blip r:embed="rId3"/>
            <a:srcRect t="624" b="85957"/>
            <a:stretch>
              <a:fillRect/>
            </a:stretch>
          </p:blipFill>
          <p:spPr>
            <a:xfrm>
              <a:off x="0" y="127"/>
              <a:ext cx="19200" cy="1391"/>
            </a:xfrm>
            <a:prstGeom prst="rect">
              <a:avLst/>
            </a:prstGeom>
          </p:spPr>
        </p:pic>
        <p:sp>
          <p:nvSpPr>
            <p:cNvPr id="48" name="矩形 47"/>
            <p:cNvSpPr/>
            <p:nvPr/>
          </p:nvSpPr>
          <p:spPr>
            <a:xfrm>
              <a:off x="0" y="126"/>
              <a:ext cx="19202" cy="1393"/>
            </a:xfrm>
            <a:prstGeom prst="rect">
              <a:avLst/>
            </a:prstGeom>
            <a:gradFill>
              <a:gsLst>
                <a:gs pos="91000">
                  <a:srgbClr val="074646">
                    <a:alpha val="45000"/>
                  </a:srgbClr>
                </a:gs>
                <a:gs pos="7000">
                  <a:srgbClr val="053A3A">
                    <a:alpha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52" name="矩形 51"/>
            <p:cNvSpPr/>
            <p:nvPr/>
          </p:nvSpPr>
          <p:spPr>
            <a:xfrm>
              <a:off x="0" y="1517"/>
              <a:ext cx="19202" cy="128"/>
            </a:xfrm>
            <a:prstGeom prst="rect">
              <a:avLst/>
            </a:prstGeom>
            <a:gradFill>
              <a:gsLst>
                <a:gs pos="91000">
                  <a:srgbClr val="F4E1C2"/>
                </a:gs>
                <a:gs pos="7000">
                  <a:srgbClr val="DEB78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56" name="文本框 55"/>
          <p:cNvSpPr txBox="1"/>
          <p:nvPr/>
        </p:nvSpPr>
        <p:spPr>
          <a:xfrm>
            <a:off x="719681" y="159627"/>
            <a:ext cx="1766570" cy="522147"/>
          </a:xfrm>
          <a:prstGeom prst="rect">
            <a:avLst/>
          </a:prstGeom>
          <a:noFill/>
        </p:spPr>
        <p:txBody>
          <a:bodyPr vert="horz" wrap="square" rtlCol="0">
            <a:spAutoFit/>
          </a:bodyPr>
          <a:lstStyle/>
          <a:p>
            <a:pPr lvl="0"/>
            <a:r>
              <a:rPr lang="zh-CN" altLang="en-US" sz="2800" spc="-200" dirty="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产品介绍</a:t>
            </a:r>
          </a:p>
        </p:txBody>
      </p:sp>
      <p:grpSp>
        <p:nvGrpSpPr>
          <p:cNvPr id="58" name="组合 57"/>
          <p:cNvGrpSpPr/>
          <p:nvPr/>
        </p:nvGrpSpPr>
        <p:grpSpPr>
          <a:xfrm>
            <a:off x="168175" y="30379"/>
            <a:ext cx="557630" cy="788771"/>
            <a:chOff x="6009" y="1829"/>
            <a:chExt cx="1669" cy="2360"/>
          </a:xfrm>
        </p:grpSpPr>
        <p:grpSp>
          <p:nvGrpSpPr>
            <p:cNvPr id="60" name="组合 59"/>
            <p:cNvGrpSpPr/>
            <p:nvPr/>
          </p:nvGrpSpPr>
          <p:grpSpPr>
            <a:xfrm>
              <a:off x="6040" y="2551"/>
              <a:ext cx="1638" cy="1638"/>
              <a:chOff x="5449" y="5081"/>
              <a:chExt cx="1638" cy="1638"/>
            </a:xfrm>
          </p:grpSpPr>
          <p:sp>
            <p:nvSpPr>
              <p:cNvPr id="61" name="椭圆 60"/>
              <p:cNvSpPr/>
              <p:nvPr/>
            </p:nvSpPr>
            <p:spPr>
              <a:xfrm>
                <a:off x="5449" y="5081"/>
                <a:ext cx="1639" cy="1639"/>
              </a:xfrm>
              <a:prstGeom prst="ellipse">
                <a:avLst/>
              </a:prstGeom>
              <a:gradFill>
                <a:gsLst>
                  <a:gs pos="0">
                    <a:srgbClr val="096A69"/>
                  </a:gs>
                  <a:gs pos="79000">
                    <a:srgbClr val="053A3A"/>
                  </a:gs>
                </a:gsLst>
                <a:lin ang="2700000" scaled="0"/>
              </a:gradFill>
              <a:ln>
                <a:noFill/>
              </a:ln>
              <a:effectLst>
                <a:innerShdw blurRad="114300" dist="76200" dir="13500000">
                  <a:srgbClr val="11201D">
                    <a:alpha val="72000"/>
                  </a:srgb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62" name="椭圆 61"/>
              <p:cNvSpPr/>
              <p:nvPr/>
            </p:nvSpPr>
            <p:spPr>
              <a:xfrm>
                <a:off x="5449" y="5081"/>
                <a:ext cx="1639" cy="1639"/>
              </a:xfrm>
              <a:prstGeom prst="ellipse">
                <a:avLst/>
              </a:prstGeom>
              <a:gradFill>
                <a:gsLst>
                  <a:gs pos="57000">
                    <a:srgbClr val="032121">
                      <a:alpha val="0"/>
                    </a:srgbClr>
                  </a:gs>
                  <a:gs pos="88000">
                    <a:srgbClr val="032121">
                      <a:alpha val="51000"/>
                    </a:srgbClr>
                  </a:gs>
                </a:gsLst>
                <a:path path="circle">
                  <a:fillToRect l="50000" t="50000" r="50000" b="50000"/>
                </a:path>
                <a:tileRect/>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grpSp>
          <p:nvGrpSpPr>
            <p:cNvPr id="63" name="组合 62"/>
            <p:cNvGrpSpPr/>
            <p:nvPr/>
          </p:nvGrpSpPr>
          <p:grpSpPr>
            <a:xfrm>
              <a:off x="6009" y="1829"/>
              <a:ext cx="1669" cy="1932"/>
              <a:chOff x="5824" y="1829"/>
              <a:chExt cx="1669" cy="1932"/>
            </a:xfrm>
          </p:grpSpPr>
          <p:grpSp>
            <p:nvGrpSpPr>
              <p:cNvPr id="64" name="组合 63"/>
              <p:cNvGrpSpPr/>
              <p:nvPr/>
            </p:nvGrpSpPr>
            <p:grpSpPr>
              <a:xfrm>
                <a:off x="5855" y="2021"/>
                <a:ext cx="1638" cy="1638"/>
                <a:chOff x="4875" y="5420"/>
                <a:chExt cx="1638" cy="1638"/>
              </a:xfrm>
            </p:grpSpPr>
            <p:sp>
              <p:nvSpPr>
                <p:cNvPr id="65" name="椭圆 64"/>
                <p:cNvSpPr/>
                <p:nvPr/>
              </p:nvSpPr>
              <p:spPr>
                <a:xfrm>
                  <a:off x="4875" y="5420"/>
                  <a:ext cx="1639" cy="1639"/>
                </a:xfrm>
                <a:prstGeom prst="ellipse">
                  <a:avLst/>
                </a:prstGeom>
                <a:gradFill>
                  <a:gsLst>
                    <a:gs pos="2000">
                      <a:srgbClr val="096A69"/>
                    </a:gs>
                    <a:gs pos="57000">
                      <a:srgbClr val="053A3A"/>
                    </a:gs>
                  </a:gsLst>
                  <a:lin ang="2700000" scaled="0"/>
                </a:gradFill>
                <a:ln>
                  <a:noFill/>
                </a:ln>
                <a:effectLst>
                  <a:outerShdw blurRad="266700" dist="2286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66" name="椭圆 65"/>
                <p:cNvSpPr/>
                <p:nvPr/>
              </p:nvSpPr>
              <p:spPr>
                <a:xfrm>
                  <a:off x="4875" y="5420"/>
                  <a:ext cx="1639" cy="1639"/>
                </a:xfrm>
                <a:prstGeom prst="ellipse">
                  <a:avLst/>
                </a:prstGeom>
                <a:gradFill>
                  <a:gsLst>
                    <a:gs pos="2000">
                      <a:srgbClr val="096A69"/>
                    </a:gs>
                    <a:gs pos="57000">
                      <a:srgbClr val="053A3A"/>
                    </a:gs>
                  </a:gsLst>
                  <a:lin ang="2700000" scaled="0"/>
                </a:gradFill>
                <a:ln>
                  <a:noFill/>
                </a:ln>
                <a:effectLst>
                  <a:outerShdw blurRad="190500" dist="1524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67" name="椭圆 66"/>
                <p:cNvSpPr/>
                <p:nvPr/>
              </p:nvSpPr>
              <p:spPr>
                <a:xfrm>
                  <a:off x="4875" y="5420"/>
                  <a:ext cx="1639" cy="1639"/>
                </a:xfrm>
                <a:prstGeom prst="ellipse">
                  <a:avLst/>
                </a:prstGeom>
                <a:gradFill>
                  <a:gsLst>
                    <a:gs pos="100000">
                      <a:srgbClr val="096A69"/>
                    </a:gs>
                    <a:gs pos="14000">
                      <a:srgbClr val="053736"/>
                    </a:gs>
                  </a:gsLst>
                  <a:lin ang="2700000" scaled="0"/>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68" name="文本框 67"/>
              <p:cNvSpPr txBox="1"/>
              <p:nvPr/>
            </p:nvSpPr>
            <p:spPr>
              <a:xfrm>
                <a:off x="5824" y="1829"/>
                <a:ext cx="1508" cy="1932"/>
              </a:xfrm>
              <a:prstGeom prst="rect">
                <a:avLst/>
              </a:prstGeom>
              <a:noFill/>
            </p:spPr>
            <p:txBody>
              <a:bodyPr vert="horz" wrap="square" rtlCol="0">
                <a:spAutoFit/>
              </a:bodyPr>
              <a:lstStyle/>
              <a:p>
                <a:pPr lvl="0" algn="ctr">
                  <a:buClrTx/>
                  <a:buSzTx/>
                  <a:buFontTx/>
                </a:pPr>
                <a:r>
                  <a:rPr lang="zh-CN" altLang="en-US" sz="3600" spc="-50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壹</a:t>
                </a:r>
              </a:p>
            </p:txBody>
          </p:sp>
        </p:grpSp>
      </p:grpSp>
      <p:graphicFrame>
        <p:nvGraphicFramePr>
          <p:cNvPr id="2" name="表格 2">
            <a:extLst>
              <a:ext uri="{FF2B5EF4-FFF2-40B4-BE49-F238E27FC236}">
                <a16:creationId xmlns:a16="http://schemas.microsoft.com/office/drawing/2014/main" id="{3A3E3907-ADCA-4FE9-A5A2-29DD2BC4BEEF}"/>
              </a:ext>
            </a:extLst>
          </p:cNvPr>
          <p:cNvGraphicFramePr>
            <a:graphicFrameLocks noGrp="1"/>
          </p:cNvGraphicFramePr>
          <p:nvPr>
            <p:extLst>
              <p:ext uri="{D42A27DB-BD31-4B8C-83A1-F6EECF244321}">
                <p14:modId xmlns:p14="http://schemas.microsoft.com/office/powerpoint/2010/main" val="819246503"/>
              </p:ext>
            </p:extLst>
          </p:nvPr>
        </p:nvGraphicFramePr>
        <p:xfrm>
          <a:off x="726139" y="1443565"/>
          <a:ext cx="10268521" cy="4664496"/>
        </p:xfrm>
        <a:graphic>
          <a:graphicData uri="http://schemas.openxmlformats.org/drawingml/2006/table">
            <a:tbl>
              <a:tblPr firstRow="1" bandRow="1">
                <a:tableStyleId>{5C22544A-7EE6-4342-B048-85BDC9FD1C3A}</a:tableStyleId>
              </a:tblPr>
              <a:tblGrid>
                <a:gridCol w="2105596">
                  <a:extLst>
                    <a:ext uri="{9D8B030D-6E8A-4147-A177-3AD203B41FA5}">
                      <a16:colId xmlns:a16="http://schemas.microsoft.com/office/drawing/2014/main" val="2148634275"/>
                    </a:ext>
                  </a:extLst>
                </a:gridCol>
                <a:gridCol w="8162925">
                  <a:extLst>
                    <a:ext uri="{9D8B030D-6E8A-4147-A177-3AD203B41FA5}">
                      <a16:colId xmlns:a16="http://schemas.microsoft.com/office/drawing/2014/main" val="1533905434"/>
                    </a:ext>
                  </a:extLst>
                </a:gridCol>
              </a:tblGrid>
              <a:tr h="479589">
                <a:tc>
                  <a:txBody>
                    <a:bodyPr/>
                    <a:lstStyle/>
                    <a:p>
                      <a:pPr algn="ctr"/>
                      <a:r>
                        <a:rPr lang="zh-CN" altLang="en-US" dirty="0"/>
                        <a:t>产品名称</a:t>
                      </a:r>
                    </a:p>
                  </a:txBody>
                  <a:tcPr>
                    <a:solidFill>
                      <a:srgbClr val="1B4644"/>
                    </a:solidFill>
                  </a:tcPr>
                </a:tc>
                <a:tc>
                  <a:txBody>
                    <a:bodyPr/>
                    <a:lstStyle/>
                    <a:p>
                      <a:r>
                        <a:rPr lang="zh-CN" altLang="en-US" sz="1800" b="0" kern="1200" dirty="0">
                          <a:solidFill>
                            <a:schemeClr val="lt1"/>
                          </a:solidFill>
                          <a:latin typeface="+mn-lt"/>
                          <a:ea typeface="+mn-ea"/>
                          <a:cs typeface="+mn-cs"/>
                        </a:rPr>
                        <a:t>中悦达春悦稳健优选</a:t>
                      </a:r>
                      <a:r>
                        <a:rPr lang="en-US" altLang="zh-CN" sz="1800" b="0" kern="1200" dirty="0">
                          <a:solidFill>
                            <a:schemeClr val="lt1"/>
                          </a:solidFill>
                          <a:latin typeface="+mn-lt"/>
                          <a:ea typeface="+mn-ea"/>
                          <a:cs typeface="+mn-cs"/>
                        </a:rPr>
                        <a:t>1</a:t>
                      </a:r>
                      <a:r>
                        <a:rPr lang="zh-CN" altLang="en-US" sz="1800" b="0" kern="1200" dirty="0">
                          <a:solidFill>
                            <a:schemeClr val="lt1"/>
                          </a:solidFill>
                          <a:latin typeface="+mn-lt"/>
                          <a:ea typeface="+mn-ea"/>
                          <a:cs typeface="+mn-cs"/>
                        </a:rPr>
                        <a:t>号私募证券投资基金</a:t>
                      </a:r>
                    </a:p>
                  </a:txBody>
                  <a:tcPr anchor="ctr">
                    <a:solidFill>
                      <a:srgbClr val="1B4644"/>
                    </a:solidFill>
                  </a:tcPr>
                </a:tc>
                <a:extLst>
                  <a:ext uri="{0D108BD9-81ED-4DB2-BD59-A6C34878D82A}">
                    <a16:rowId xmlns:a16="http://schemas.microsoft.com/office/drawing/2014/main" val="1740269743"/>
                  </a:ext>
                </a:extLst>
              </a:tr>
              <a:tr h="479589">
                <a:tc>
                  <a:txBody>
                    <a:bodyPr/>
                    <a:lstStyle/>
                    <a:p>
                      <a:pPr algn="ctr"/>
                      <a:r>
                        <a:rPr lang="zh-CN" altLang="en-US" sz="1800" b="1" kern="1200" dirty="0">
                          <a:solidFill>
                            <a:schemeClr val="lt1"/>
                          </a:solidFill>
                          <a:latin typeface="+mn-lt"/>
                          <a:ea typeface="+mn-ea"/>
                          <a:cs typeface="+mn-cs"/>
                        </a:rPr>
                        <a:t>基金类型</a:t>
                      </a:r>
                    </a:p>
                  </a:txBody>
                  <a:tcPr>
                    <a:solidFill>
                      <a:srgbClr val="1B4644"/>
                    </a:solidFill>
                  </a:tcPr>
                </a:tc>
                <a:tc>
                  <a:txBody>
                    <a:bodyPr/>
                    <a:lstStyle/>
                    <a:p>
                      <a:r>
                        <a:rPr lang="zh-CN" altLang="en-US" sz="1800" b="0" kern="1200" dirty="0">
                          <a:solidFill>
                            <a:schemeClr val="lt1"/>
                          </a:solidFill>
                          <a:latin typeface="+mn-lt"/>
                          <a:ea typeface="+mn-ea"/>
                          <a:cs typeface="+mn-cs"/>
                        </a:rPr>
                        <a:t>契约型私募证券投资基金</a:t>
                      </a:r>
                    </a:p>
                  </a:txBody>
                  <a:tcPr anchor="ctr">
                    <a:solidFill>
                      <a:srgbClr val="1B4644"/>
                    </a:solidFill>
                  </a:tcPr>
                </a:tc>
                <a:extLst>
                  <a:ext uri="{0D108BD9-81ED-4DB2-BD59-A6C34878D82A}">
                    <a16:rowId xmlns:a16="http://schemas.microsoft.com/office/drawing/2014/main" val="4202523577"/>
                  </a:ext>
                </a:extLst>
              </a:tr>
              <a:tr h="479589">
                <a:tc>
                  <a:txBody>
                    <a:bodyPr/>
                    <a:lstStyle/>
                    <a:p>
                      <a:pPr algn="ctr"/>
                      <a:r>
                        <a:rPr lang="zh-CN" altLang="en-US" sz="1800" b="1" kern="1200" dirty="0">
                          <a:solidFill>
                            <a:schemeClr val="lt1"/>
                          </a:solidFill>
                          <a:latin typeface="+mn-lt"/>
                          <a:ea typeface="+mn-ea"/>
                          <a:cs typeface="+mn-cs"/>
                        </a:rPr>
                        <a:t>申购金额</a:t>
                      </a:r>
                    </a:p>
                  </a:txBody>
                  <a:tcPr>
                    <a:solidFill>
                      <a:srgbClr val="1B4644"/>
                    </a:solidFill>
                  </a:tcPr>
                </a:tc>
                <a:tc>
                  <a:txBody>
                    <a:bodyPr/>
                    <a:lstStyle/>
                    <a:p>
                      <a:r>
                        <a:rPr lang="zh-CN" altLang="en-US" sz="1800" b="0" kern="1200" dirty="0">
                          <a:solidFill>
                            <a:schemeClr val="lt1"/>
                          </a:solidFill>
                          <a:latin typeface="+mn-lt"/>
                          <a:ea typeface="+mn-ea"/>
                          <a:cs typeface="+mn-cs"/>
                        </a:rPr>
                        <a:t>人民币</a:t>
                      </a:r>
                      <a:r>
                        <a:rPr lang="en-US" altLang="zh-CN" sz="1800" b="0" kern="1200" dirty="0">
                          <a:solidFill>
                            <a:schemeClr val="lt1"/>
                          </a:solidFill>
                          <a:latin typeface="+mn-lt"/>
                          <a:ea typeface="+mn-ea"/>
                          <a:cs typeface="+mn-cs"/>
                        </a:rPr>
                        <a:t>100</a:t>
                      </a:r>
                      <a:r>
                        <a:rPr lang="zh-CN" altLang="en-US" sz="1800" b="0" kern="1200" dirty="0">
                          <a:solidFill>
                            <a:schemeClr val="lt1"/>
                          </a:solidFill>
                          <a:latin typeface="+mn-lt"/>
                          <a:ea typeface="+mn-ea"/>
                          <a:cs typeface="+mn-cs"/>
                        </a:rPr>
                        <a:t>万元起投</a:t>
                      </a:r>
                    </a:p>
                  </a:txBody>
                  <a:tcPr anchor="ctr">
                    <a:solidFill>
                      <a:srgbClr val="1B4644"/>
                    </a:solidFill>
                  </a:tcPr>
                </a:tc>
                <a:extLst>
                  <a:ext uri="{0D108BD9-81ED-4DB2-BD59-A6C34878D82A}">
                    <a16:rowId xmlns:a16="http://schemas.microsoft.com/office/drawing/2014/main" val="2479733896"/>
                  </a:ext>
                </a:extLst>
              </a:tr>
              <a:tr h="479589">
                <a:tc>
                  <a:txBody>
                    <a:bodyPr/>
                    <a:lstStyle/>
                    <a:p>
                      <a:pPr algn="ctr"/>
                      <a:r>
                        <a:rPr lang="zh-CN" altLang="en-US" sz="1800" b="1" kern="1200" dirty="0">
                          <a:solidFill>
                            <a:schemeClr val="lt1"/>
                          </a:solidFill>
                          <a:latin typeface="+mn-lt"/>
                          <a:ea typeface="+mn-ea"/>
                          <a:cs typeface="+mn-cs"/>
                        </a:rPr>
                        <a:t>本期规模</a:t>
                      </a:r>
                    </a:p>
                  </a:txBody>
                  <a:tcPr>
                    <a:solidFill>
                      <a:srgbClr val="1B4644"/>
                    </a:solidFill>
                  </a:tcPr>
                </a:tc>
                <a:tc>
                  <a:txBody>
                    <a:bodyPr/>
                    <a:lstStyle/>
                    <a:p>
                      <a:r>
                        <a:rPr lang="zh-CN" altLang="en-US" sz="1800" b="0" kern="1200" dirty="0">
                          <a:solidFill>
                            <a:schemeClr val="lt1"/>
                          </a:solidFill>
                          <a:latin typeface="+mn-lt"/>
                          <a:ea typeface="+mn-ea"/>
                          <a:cs typeface="+mn-cs"/>
                        </a:rPr>
                        <a:t>人民币</a:t>
                      </a:r>
                      <a:r>
                        <a:rPr lang="en-US" altLang="zh-CN" sz="1800" b="0" kern="1200" dirty="0">
                          <a:solidFill>
                            <a:schemeClr val="lt1"/>
                          </a:solidFill>
                          <a:latin typeface="+mn-lt"/>
                          <a:ea typeface="+mn-ea"/>
                          <a:cs typeface="+mn-cs"/>
                        </a:rPr>
                        <a:t>1000</a:t>
                      </a:r>
                      <a:r>
                        <a:rPr lang="zh-CN" altLang="en-US" sz="1800" b="0" kern="1200" dirty="0">
                          <a:solidFill>
                            <a:schemeClr val="lt1"/>
                          </a:solidFill>
                          <a:latin typeface="+mn-lt"/>
                          <a:ea typeface="+mn-ea"/>
                          <a:cs typeface="+mn-cs"/>
                        </a:rPr>
                        <a:t>万元</a:t>
                      </a:r>
                    </a:p>
                  </a:txBody>
                  <a:tcPr anchor="ctr">
                    <a:solidFill>
                      <a:srgbClr val="1B4644"/>
                    </a:solidFill>
                  </a:tcPr>
                </a:tc>
                <a:extLst>
                  <a:ext uri="{0D108BD9-81ED-4DB2-BD59-A6C34878D82A}">
                    <a16:rowId xmlns:a16="http://schemas.microsoft.com/office/drawing/2014/main" val="1606928460"/>
                  </a:ext>
                </a:extLst>
              </a:tr>
              <a:tr h="479589">
                <a:tc>
                  <a:txBody>
                    <a:bodyPr/>
                    <a:lstStyle/>
                    <a:p>
                      <a:pPr algn="ctr"/>
                      <a:r>
                        <a:rPr lang="zh-CN" altLang="en-US" sz="1800" b="1" kern="1200" dirty="0">
                          <a:solidFill>
                            <a:schemeClr val="lt1"/>
                          </a:solidFill>
                          <a:latin typeface="+mn-lt"/>
                          <a:ea typeface="+mn-ea"/>
                          <a:cs typeface="+mn-cs"/>
                        </a:rPr>
                        <a:t>基金期限</a:t>
                      </a:r>
                    </a:p>
                  </a:txBody>
                  <a:tcPr>
                    <a:solidFill>
                      <a:srgbClr val="1B4644"/>
                    </a:solidFill>
                  </a:tcPr>
                </a:tc>
                <a:tc>
                  <a:txBody>
                    <a:bodyPr/>
                    <a:lstStyle/>
                    <a:p>
                      <a:r>
                        <a:rPr lang="zh-CN" altLang="en-US" sz="1800" b="0" kern="1200" dirty="0">
                          <a:solidFill>
                            <a:schemeClr val="lt1"/>
                          </a:solidFill>
                          <a:latin typeface="+mn-lt"/>
                          <a:ea typeface="+mn-ea"/>
                          <a:cs typeface="+mn-cs"/>
                        </a:rPr>
                        <a:t>约</a:t>
                      </a:r>
                      <a:r>
                        <a:rPr lang="en-US" altLang="zh-CN" sz="1800" b="0" kern="1200" dirty="0">
                          <a:solidFill>
                            <a:schemeClr val="lt1"/>
                          </a:solidFill>
                          <a:latin typeface="+mn-lt"/>
                          <a:ea typeface="+mn-ea"/>
                          <a:cs typeface="+mn-cs"/>
                        </a:rPr>
                        <a:t>2.85</a:t>
                      </a:r>
                      <a:r>
                        <a:rPr lang="zh-CN" altLang="en-US" sz="1800" b="0" kern="1200" dirty="0">
                          <a:solidFill>
                            <a:schemeClr val="lt1"/>
                          </a:solidFill>
                          <a:latin typeface="+mn-lt"/>
                          <a:ea typeface="+mn-ea"/>
                          <a:cs typeface="+mn-cs"/>
                        </a:rPr>
                        <a:t>年（每年按照债券发行总额</a:t>
                      </a:r>
                      <a:r>
                        <a:rPr lang="en-US" altLang="zh-CN" sz="1800" b="0" kern="1200" dirty="0">
                          <a:solidFill>
                            <a:schemeClr val="lt1"/>
                          </a:solidFill>
                          <a:latin typeface="+mn-lt"/>
                          <a:ea typeface="+mn-ea"/>
                          <a:cs typeface="+mn-cs"/>
                        </a:rPr>
                        <a:t>20%</a:t>
                      </a:r>
                      <a:r>
                        <a:rPr lang="zh-CN" altLang="en-US" sz="1800" b="0" kern="1200" dirty="0">
                          <a:solidFill>
                            <a:schemeClr val="lt1"/>
                          </a:solidFill>
                          <a:latin typeface="+mn-lt"/>
                          <a:ea typeface="+mn-ea"/>
                          <a:cs typeface="+mn-cs"/>
                        </a:rPr>
                        <a:t>的比例等额偿还债券本金）</a:t>
                      </a:r>
                    </a:p>
                  </a:txBody>
                  <a:tcPr anchor="ctr">
                    <a:solidFill>
                      <a:srgbClr val="1B4644"/>
                    </a:solidFill>
                  </a:tcPr>
                </a:tc>
                <a:extLst>
                  <a:ext uri="{0D108BD9-81ED-4DB2-BD59-A6C34878D82A}">
                    <a16:rowId xmlns:a16="http://schemas.microsoft.com/office/drawing/2014/main" val="2762692694"/>
                  </a:ext>
                </a:extLst>
              </a:tr>
              <a:tr h="8277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kern="1200" dirty="0">
                          <a:solidFill>
                            <a:schemeClr val="lt1"/>
                          </a:solidFill>
                          <a:latin typeface="+mn-lt"/>
                          <a:ea typeface="+mn-ea"/>
                          <a:cs typeface="+mn-cs"/>
                        </a:rPr>
                        <a:t>投资策略</a:t>
                      </a:r>
                    </a:p>
                  </a:txBody>
                  <a:tcPr anchor="ctr">
                    <a:solidFill>
                      <a:srgbClr val="1B4644"/>
                    </a:solidFill>
                  </a:tcPr>
                </a:tc>
                <a:tc>
                  <a:txBody>
                    <a:bodyPr/>
                    <a:lstStyle/>
                    <a:p>
                      <a:r>
                        <a:rPr lang="zh-CN" altLang="en-US" sz="1800" b="0" kern="1200" dirty="0">
                          <a:solidFill>
                            <a:schemeClr val="lt1"/>
                          </a:solidFill>
                          <a:latin typeface="+mn-lt"/>
                          <a:ea typeface="+mn-ea"/>
                          <a:cs typeface="+mn-cs"/>
                        </a:rPr>
                        <a:t>投资于交易所</a:t>
                      </a:r>
                      <a:r>
                        <a:rPr lang="en-US" altLang="zh-CN" sz="1800" b="0" kern="1200" dirty="0">
                          <a:solidFill>
                            <a:schemeClr val="lt1"/>
                          </a:solidFill>
                          <a:latin typeface="+mn-lt"/>
                          <a:ea typeface="+mn-ea"/>
                          <a:cs typeface="+mn-cs"/>
                        </a:rPr>
                        <a:t>/</a:t>
                      </a:r>
                      <a:r>
                        <a:rPr lang="zh-CN" altLang="en-US" sz="1800" b="0" kern="1200" dirty="0">
                          <a:solidFill>
                            <a:schemeClr val="lt1"/>
                          </a:solidFill>
                          <a:latin typeface="+mn-lt"/>
                          <a:ea typeface="+mn-ea"/>
                          <a:cs typeface="+mn-cs"/>
                        </a:rPr>
                        <a:t>银行间发行的标准化城投债券</a:t>
                      </a:r>
                      <a:endParaRPr lang="en-US" altLang="zh-CN" sz="1800" b="0" kern="1200" dirty="0">
                        <a:solidFill>
                          <a:schemeClr val="lt1"/>
                        </a:solidFill>
                        <a:latin typeface="+mn-lt"/>
                        <a:ea typeface="+mn-ea"/>
                        <a:cs typeface="+mn-cs"/>
                      </a:endParaRPr>
                    </a:p>
                    <a:p>
                      <a:r>
                        <a:rPr lang="zh-CN" altLang="en-US" sz="1800" b="0" kern="1200" dirty="0">
                          <a:solidFill>
                            <a:schemeClr val="lt1"/>
                          </a:solidFill>
                          <a:latin typeface="+mn-lt"/>
                          <a:ea typeface="+mn-ea"/>
                          <a:cs typeface="+mn-cs"/>
                        </a:rPr>
                        <a:t>本期拟投资：</a:t>
                      </a:r>
                      <a:r>
                        <a:rPr lang="en-US" altLang="zh-CN" sz="1800" b="0" kern="1200" dirty="0">
                          <a:solidFill>
                            <a:schemeClr val="lt1"/>
                          </a:solidFill>
                          <a:latin typeface="+mn-lt"/>
                          <a:ea typeface="+mn-ea"/>
                          <a:cs typeface="+mn-cs"/>
                        </a:rPr>
                        <a:t>19</a:t>
                      </a:r>
                      <a:r>
                        <a:rPr lang="zh-CN" altLang="en-US" sz="1800" b="0" kern="1200" dirty="0">
                          <a:solidFill>
                            <a:schemeClr val="lt1"/>
                          </a:solidFill>
                          <a:latin typeface="+mn-lt"/>
                          <a:ea typeface="+mn-ea"/>
                          <a:cs typeface="+mn-cs"/>
                        </a:rPr>
                        <a:t>资凯利债 </a:t>
                      </a:r>
                      <a:r>
                        <a:rPr lang="en-US" altLang="zh-CN" sz="1800" b="0" kern="1200" dirty="0">
                          <a:solidFill>
                            <a:schemeClr val="lt1"/>
                          </a:solidFill>
                          <a:latin typeface="+mn-lt"/>
                          <a:ea typeface="+mn-ea"/>
                          <a:cs typeface="+mn-cs"/>
                        </a:rPr>
                        <a:t>(1980047.IB)</a:t>
                      </a:r>
                      <a:endParaRPr lang="zh-CN" altLang="en-US" sz="1800" b="0" kern="1200" dirty="0">
                        <a:solidFill>
                          <a:schemeClr val="lt1"/>
                        </a:solidFill>
                        <a:latin typeface="+mn-lt"/>
                        <a:ea typeface="+mn-ea"/>
                        <a:cs typeface="+mn-cs"/>
                      </a:endParaRPr>
                    </a:p>
                  </a:txBody>
                  <a:tcPr anchor="ctr">
                    <a:solidFill>
                      <a:srgbClr val="1B4644"/>
                    </a:solidFill>
                  </a:tcPr>
                </a:tc>
                <a:extLst>
                  <a:ext uri="{0D108BD9-81ED-4DB2-BD59-A6C34878D82A}">
                    <a16:rowId xmlns:a16="http://schemas.microsoft.com/office/drawing/2014/main" val="2197586321"/>
                  </a:ext>
                </a:extLst>
              </a:tr>
              <a:tr h="479589">
                <a:tc>
                  <a:txBody>
                    <a:bodyPr/>
                    <a:lstStyle/>
                    <a:p>
                      <a:pPr algn="ctr"/>
                      <a:r>
                        <a:rPr lang="zh-CN" altLang="en-US" sz="1800" b="1" kern="1200" dirty="0">
                          <a:solidFill>
                            <a:schemeClr val="lt1"/>
                          </a:solidFill>
                          <a:latin typeface="+mn-lt"/>
                          <a:ea typeface="+mn-ea"/>
                          <a:cs typeface="+mn-cs"/>
                        </a:rPr>
                        <a:t>基金管理人</a:t>
                      </a:r>
                    </a:p>
                  </a:txBody>
                  <a:tcPr>
                    <a:solidFill>
                      <a:srgbClr val="1B4644"/>
                    </a:solidFill>
                  </a:tcPr>
                </a:tc>
                <a:tc>
                  <a:txBody>
                    <a:bodyPr/>
                    <a:lstStyle/>
                    <a:p>
                      <a:r>
                        <a:rPr lang="zh-CN" altLang="en-US" sz="1800" b="0" kern="1200" dirty="0">
                          <a:solidFill>
                            <a:schemeClr val="lt1"/>
                          </a:solidFill>
                          <a:latin typeface="+mn-lt"/>
                          <a:ea typeface="+mn-ea"/>
                          <a:cs typeface="+mn-cs"/>
                        </a:rPr>
                        <a:t>深圳中悦达资产管理有限公司</a:t>
                      </a:r>
                    </a:p>
                  </a:txBody>
                  <a:tcPr anchor="ctr">
                    <a:solidFill>
                      <a:srgbClr val="1B4644"/>
                    </a:solidFill>
                  </a:tcPr>
                </a:tc>
                <a:extLst>
                  <a:ext uri="{0D108BD9-81ED-4DB2-BD59-A6C34878D82A}">
                    <a16:rowId xmlns:a16="http://schemas.microsoft.com/office/drawing/2014/main" val="2269681846"/>
                  </a:ext>
                </a:extLst>
              </a:tr>
              <a:tr h="479589">
                <a:tc>
                  <a:txBody>
                    <a:bodyPr/>
                    <a:lstStyle/>
                    <a:p>
                      <a:pPr algn="ctr"/>
                      <a:r>
                        <a:rPr lang="zh-CN" altLang="en-US" sz="1800" b="1" kern="1200" dirty="0">
                          <a:solidFill>
                            <a:schemeClr val="lt1"/>
                          </a:solidFill>
                          <a:latin typeface="+mn-lt"/>
                          <a:ea typeface="+mn-ea"/>
                          <a:cs typeface="+mn-cs"/>
                        </a:rPr>
                        <a:t>基金托管人</a:t>
                      </a:r>
                    </a:p>
                  </a:txBody>
                  <a:tcPr>
                    <a:solidFill>
                      <a:srgbClr val="1B4644"/>
                    </a:solidFill>
                  </a:tcPr>
                </a:tc>
                <a:tc>
                  <a:txBody>
                    <a:bodyPr/>
                    <a:lstStyle/>
                    <a:p>
                      <a:r>
                        <a:rPr lang="zh-CN" altLang="en-US" sz="1800" b="0" kern="1200" dirty="0">
                          <a:solidFill>
                            <a:schemeClr val="lt1"/>
                          </a:solidFill>
                          <a:latin typeface="+mn-lt"/>
                          <a:ea typeface="+mn-ea"/>
                          <a:cs typeface="+mn-cs"/>
                        </a:rPr>
                        <a:t>国泰君安证券股份有限公司</a:t>
                      </a:r>
                    </a:p>
                  </a:txBody>
                  <a:tcPr anchor="ctr">
                    <a:solidFill>
                      <a:srgbClr val="1B4644"/>
                    </a:solidFill>
                  </a:tcPr>
                </a:tc>
                <a:extLst>
                  <a:ext uri="{0D108BD9-81ED-4DB2-BD59-A6C34878D82A}">
                    <a16:rowId xmlns:a16="http://schemas.microsoft.com/office/drawing/2014/main" val="2445486662"/>
                  </a:ext>
                </a:extLst>
              </a:tr>
              <a:tr h="479589">
                <a:tc>
                  <a:txBody>
                    <a:bodyPr/>
                    <a:lstStyle/>
                    <a:p>
                      <a:pPr algn="ctr"/>
                      <a:r>
                        <a:rPr lang="zh-CN" altLang="en-US" sz="1800" b="1" kern="1200" dirty="0">
                          <a:solidFill>
                            <a:schemeClr val="lt1"/>
                          </a:solidFill>
                          <a:latin typeface="+mn-lt"/>
                          <a:ea typeface="+mn-ea"/>
                          <a:cs typeface="+mn-cs"/>
                        </a:rPr>
                        <a:t>业绩报酬计提</a:t>
                      </a:r>
                    </a:p>
                  </a:txBody>
                  <a:tcPr>
                    <a:solidFill>
                      <a:srgbClr val="1B4644"/>
                    </a:solidFill>
                  </a:tcPr>
                </a:tc>
                <a:tc>
                  <a:txBody>
                    <a:bodyPr/>
                    <a:lstStyle/>
                    <a:p>
                      <a:r>
                        <a:rPr lang="en-US" altLang="zh-CN" sz="1800" b="0" kern="1200" dirty="0">
                          <a:solidFill>
                            <a:schemeClr val="lt1"/>
                          </a:solidFill>
                          <a:latin typeface="+mn-lt"/>
                          <a:ea typeface="+mn-ea"/>
                          <a:cs typeface="+mn-cs"/>
                        </a:rPr>
                        <a:t>8.00%</a:t>
                      </a:r>
                      <a:endParaRPr lang="zh-CN" altLang="en-US" sz="1800" b="0" kern="1200" dirty="0">
                        <a:solidFill>
                          <a:schemeClr val="lt1"/>
                        </a:solidFill>
                        <a:latin typeface="+mn-lt"/>
                        <a:ea typeface="+mn-ea"/>
                        <a:cs typeface="+mn-cs"/>
                      </a:endParaRPr>
                    </a:p>
                  </a:txBody>
                  <a:tcPr anchor="ctr">
                    <a:solidFill>
                      <a:srgbClr val="1B4644"/>
                    </a:solidFill>
                  </a:tcPr>
                </a:tc>
                <a:extLst>
                  <a:ext uri="{0D108BD9-81ED-4DB2-BD59-A6C34878D82A}">
                    <a16:rowId xmlns:a16="http://schemas.microsoft.com/office/drawing/2014/main" val="328931949"/>
                  </a:ext>
                </a:extLst>
              </a:tr>
            </a:tbl>
          </a:graphicData>
        </a:graphic>
      </p:graphicFrame>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0" y="0"/>
            <a:ext cx="12193270" cy="964565"/>
            <a:chOff x="0" y="126"/>
            <a:chExt cx="19202" cy="1519"/>
          </a:xfrm>
          <a:effectLst>
            <a:outerShdw blurRad="266700" dist="228600" sx="102000" sy="102000" algn="ctr" rotWithShape="0">
              <a:prstClr val="black">
                <a:alpha val="25000"/>
              </a:prstClr>
            </a:outerShdw>
          </a:effectLst>
        </p:grpSpPr>
        <p:pic>
          <p:nvPicPr>
            <p:cNvPr id="17" name="图片 16" descr="daniele-levis-pelusi-88q5y8oHQto-unsplash"/>
            <p:cNvPicPr>
              <a:picLocks noChangeAspect="1"/>
            </p:cNvPicPr>
            <p:nvPr/>
          </p:nvPicPr>
          <p:blipFill>
            <a:blip r:embed="rId4"/>
            <a:srcRect t="624" b="85957"/>
            <a:stretch>
              <a:fillRect/>
            </a:stretch>
          </p:blipFill>
          <p:spPr>
            <a:xfrm>
              <a:off x="0" y="127"/>
              <a:ext cx="19200" cy="1391"/>
            </a:xfrm>
            <a:prstGeom prst="rect">
              <a:avLst/>
            </a:prstGeom>
          </p:spPr>
        </p:pic>
        <p:sp>
          <p:nvSpPr>
            <p:cNvPr id="19" name="矩形 18"/>
            <p:cNvSpPr/>
            <p:nvPr/>
          </p:nvSpPr>
          <p:spPr>
            <a:xfrm>
              <a:off x="0" y="126"/>
              <a:ext cx="19202" cy="1393"/>
            </a:xfrm>
            <a:prstGeom prst="rect">
              <a:avLst/>
            </a:prstGeom>
            <a:gradFill>
              <a:gsLst>
                <a:gs pos="91000">
                  <a:srgbClr val="074646">
                    <a:alpha val="45000"/>
                  </a:srgbClr>
                </a:gs>
                <a:gs pos="7000">
                  <a:srgbClr val="053A3A">
                    <a:alpha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20" name="矩形 19"/>
            <p:cNvSpPr/>
            <p:nvPr/>
          </p:nvSpPr>
          <p:spPr>
            <a:xfrm>
              <a:off x="0" y="1517"/>
              <a:ext cx="19202" cy="128"/>
            </a:xfrm>
            <a:prstGeom prst="rect">
              <a:avLst/>
            </a:prstGeom>
            <a:gradFill>
              <a:gsLst>
                <a:gs pos="91000">
                  <a:srgbClr val="F4E1C2"/>
                </a:gs>
                <a:gs pos="7000">
                  <a:srgbClr val="DEB78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grpSp>
        <p:nvGrpSpPr>
          <p:cNvPr id="57" name="组合 56"/>
          <p:cNvGrpSpPr/>
          <p:nvPr/>
        </p:nvGrpSpPr>
        <p:grpSpPr>
          <a:xfrm>
            <a:off x="401987" y="1114257"/>
            <a:ext cx="4874863" cy="1963437"/>
            <a:chOff x="562" y="2016"/>
            <a:chExt cx="6040" cy="2944"/>
          </a:xfrm>
        </p:grpSpPr>
        <p:sp>
          <p:nvSpPr>
            <p:cNvPr id="79" name="文本框 278"/>
            <p:cNvSpPr txBox="1"/>
            <p:nvPr/>
          </p:nvSpPr>
          <p:spPr>
            <a:xfrm>
              <a:off x="964" y="4268"/>
              <a:ext cx="5638" cy="69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ctr">
                <a:lnSpc>
                  <a:spcPct val="150000"/>
                </a:lnSpc>
              </a:pPr>
              <a:endParaRPr lang="zh-CN" altLang="en-US" sz="1600" dirty="0">
                <a:solidFill>
                  <a:srgbClr val="074646"/>
                </a:solidFill>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45" name="文本框 278"/>
            <p:cNvSpPr txBox="1"/>
            <p:nvPr/>
          </p:nvSpPr>
          <p:spPr>
            <a:xfrm>
              <a:off x="562" y="2016"/>
              <a:ext cx="3920" cy="106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ctr">
                <a:lnSpc>
                  <a:spcPct val="100000"/>
                </a:lnSpc>
                <a:buNone/>
              </a:pPr>
              <a:r>
                <a:rPr lang="zh-CN" altLang="en-US" sz="4000" b="1" dirty="0">
                  <a:solidFill>
                    <a:srgbClr val="D2AC64"/>
                  </a:solidFill>
                  <a:uFillTx/>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地区经济</a:t>
              </a:r>
              <a:endParaRPr lang="en-US" altLang="zh-CN" sz="4000" b="1" dirty="0">
                <a:solidFill>
                  <a:srgbClr val="D2AC64"/>
                </a:solidFill>
                <a:uFillTx/>
                <a:latin typeface="汉仪劲楷简" panose="00020600040101010101" charset="-122"/>
                <a:ea typeface="汉仪劲楷简" panose="00020600040101010101" charset="-122"/>
                <a:cs typeface="汉仪旗黑-55简" panose="00020600040101010101" charset="-128"/>
                <a:sym typeface="汉仪旗黑-55简" panose="00020600040101010101" charset="-128"/>
              </a:endParaRPr>
            </a:p>
          </p:txBody>
        </p:sp>
      </p:grpSp>
      <p:sp>
        <p:nvSpPr>
          <p:cNvPr id="68" name="文本框 67"/>
          <p:cNvSpPr txBox="1"/>
          <p:nvPr/>
        </p:nvSpPr>
        <p:spPr>
          <a:xfrm>
            <a:off x="754538" y="180569"/>
            <a:ext cx="1766570" cy="522147"/>
          </a:xfrm>
          <a:prstGeom prst="rect">
            <a:avLst/>
          </a:prstGeom>
          <a:noFill/>
        </p:spPr>
        <p:txBody>
          <a:bodyPr vert="horz" wrap="square" rtlCol="0">
            <a:spAutoFit/>
          </a:bodyPr>
          <a:lstStyle/>
          <a:p>
            <a:pPr lvl="0" algn="l">
              <a:buClrTx/>
              <a:buSzTx/>
              <a:buFontTx/>
            </a:pPr>
            <a:r>
              <a:rPr lang="zh-CN" altLang="en-US" sz="2800" spc="-200" dirty="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产品介绍</a:t>
            </a:r>
          </a:p>
        </p:txBody>
      </p:sp>
      <p:grpSp>
        <p:nvGrpSpPr>
          <p:cNvPr id="70" name="组合 69"/>
          <p:cNvGrpSpPr/>
          <p:nvPr/>
        </p:nvGrpSpPr>
        <p:grpSpPr>
          <a:xfrm>
            <a:off x="150133" y="16342"/>
            <a:ext cx="575672" cy="802808"/>
            <a:chOff x="5955" y="1787"/>
            <a:chExt cx="1723" cy="2402"/>
          </a:xfrm>
        </p:grpSpPr>
        <p:grpSp>
          <p:nvGrpSpPr>
            <p:cNvPr id="71" name="组合 70"/>
            <p:cNvGrpSpPr/>
            <p:nvPr/>
          </p:nvGrpSpPr>
          <p:grpSpPr>
            <a:xfrm>
              <a:off x="6040" y="2551"/>
              <a:ext cx="1638" cy="1638"/>
              <a:chOff x="5449" y="5081"/>
              <a:chExt cx="1638" cy="1638"/>
            </a:xfrm>
          </p:grpSpPr>
          <p:sp>
            <p:nvSpPr>
              <p:cNvPr id="72" name="椭圆 71"/>
              <p:cNvSpPr/>
              <p:nvPr/>
            </p:nvSpPr>
            <p:spPr>
              <a:xfrm>
                <a:off x="5449" y="5081"/>
                <a:ext cx="1639" cy="1639"/>
              </a:xfrm>
              <a:prstGeom prst="ellipse">
                <a:avLst/>
              </a:prstGeom>
              <a:gradFill>
                <a:gsLst>
                  <a:gs pos="0">
                    <a:srgbClr val="096A69"/>
                  </a:gs>
                  <a:gs pos="79000">
                    <a:srgbClr val="053A3A"/>
                  </a:gs>
                </a:gsLst>
                <a:lin ang="2700000" scaled="0"/>
              </a:gradFill>
              <a:ln>
                <a:noFill/>
              </a:ln>
              <a:effectLst>
                <a:innerShdw blurRad="114300" dist="76200" dir="13500000">
                  <a:srgbClr val="11201D">
                    <a:alpha val="72000"/>
                  </a:srgb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73" name="椭圆 72"/>
              <p:cNvSpPr/>
              <p:nvPr/>
            </p:nvSpPr>
            <p:spPr>
              <a:xfrm>
                <a:off x="5449" y="5081"/>
                <a:ext cx="1639" cy="1639"/>
              </a:xfrm>
              <a:prstGeom prst="ellipse">
                <a:avLst/>
              </a:prstGeom>
              <a:gradFill>
                <a:gsLst>
                  <a:gs pos="57000">
                    <a:srgbClr val="032121">
                      <a:alpha val="0"/>
                    </a:srgbClr>
                  </a:gs>
                  <a:gs pos="88000">
                    <a:srgbClr val="032121">
                      <a:alpha val="51000"/>
                    </a:srgbClr>
                  </a:gs>
                </a:gsLst>
                <a:path path="circle">
                  <a:fillToRect l="50000" t="50000" r="50000" b="50000"/>
                </a:path>
                <a:tileRect/>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grpSp>
          <p:nvGrpSpPr>
            <p:cNvPr id="74" name="组合 73"/>
            <p:cNvGrpSpPr/>
            <p:nvPr/>
          </p:nvGrpSpPr>
          <p:grpSpPr>
            <a:xfrm>
              <a:off x="5955" y="1787"/>
              <a:ext cx="1723" cy="1928"/>
              <a:chOff x="5770" y="1787"/>
              <a:chExt cx="1723" cy="1928"/>
            </a:xfrm>
          </p:grpSpPr>
          <p:grpSp>
            <p:nvGrpSpPr>
              <p:cNvPr id="75" name="组合 74"/>
              <p:cNvGrpSpPr/>
              <p:nvPr/>
            </p:nvGrpSpPr>
            <p:grpSpPr>
              <a:xfrm>
                <a:off x="5855" y="2021"/>
                <a:ext cx="1638" cy="1638"/>
                <a:chOff x="4875" y="5420"/>
                <a:chExt cx="1638" cy="1638"/>
              </a:xfrm>
            </p:grpSpPr>
            <p:sp>
              <p:nvSpPr>
                <p:cNvPr id="77" name="椭圆 76"/>
                <p:cNvSpPr/>
                <p:nvPr/>
              </p:nvSpPr>
              <p:spPr>
                <a:xfrm>
                  <a:off x="4875" y="5420"/>
                  <a:ext cx="1639" cy="1639"/>
                </a:xfrm>
                <a:prstGeom prst="ellipse">
                  <a:avLst/>
                </a:prstGeom>
                <a:gradFill>
                  <a:gsLst>
                    <a:gs pos="2000">
                      <a:srgbClr val="096A69"/>
                    </a:gs>
                    <a:gs pos="57000">
                      <a:srgbClr val="053A3A"/>
                    </a:gs>
                  </a:gsLst>
                  <a:lin ang="2700000" scaled="0"/>
                </a:gradFill>
                <a:ln>
                  <a:noFill/>
                </a:ln>
                <a:effectLst>
                  <a:outerShdw blurRad="266700" dist="2286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78" name="椭圆 77"/>
                <p:cNvSpPr/>
                <p:nvPr/>
              </p:nvSpPr>
              <p:spPr>
                <a:xfrm>
                  <a:off x="4875" y="5420"/>
                  <a:ext cx="1639" cy="1639"/>
                </a:xfrm>
                <a:prstGeom prst="ellipse">
                  <a:avLst/>
                </a:prstGeom>
                <a:gradFill>
                  <a:gsLst>
                    <a:gs pos="2000">
                      <a:srgbClr val="096A69"/>
                    </a:gs>
                    <a:gs pos="57000">
                      <a:srgbClr val="053A3A"/>
                    </a:gs>
                  </a:gsLst>
                  <a:lin ang="2700000" scaled="0"/>
                </a:gradFill>
                <a:ln>
                  <a:noFill/>
                </a:ln>
                <a:effectLst>
                  <a:outerShdw blurRad="190500" dist="1524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80" name="椭圆 79"/>
                <p:cNvSpPr/>
                <p:nvPr/>
              </p:nvSpPr>
              <p:spPr>
                <a:xfrm>
                  <a:off x="4875" y="5420"/>
                  <a:ext cx="1639" cy="1639"/>
                </a:xfrm>
                <a:prstGeom prst="ellipse">
                  <a:avLst/>
                </a:prstGeom>
                <a:gradFill>
                  <a:gsLst>
                    <a:gs pos="100000">
                      <a:srgbClr val="096A69"/>
                    </a:gs>
                    <a:gs pos="14000">
                      <a:srgbClr val="053736"/>
                    </a:gs>
                  </a:gsLst>
                  <a:lin ang="2700000" scaled="0"/>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81" name="文本框 80"/>
              <p:cNvSpPr txBox="1"/>
              <p:nvPr/>
            </p:nvSpPr>
            <p:spPr>
              <a:xfrm>
                <a:off x="5770" y="1787"/>
                <a:ext cx="1508" cy="1928"/>
              </a:xfrm>
              <a:prstGeom prst="rect">
                <a:avLst/>
              </a:prstGeom>
              <a:noFill/>
            </p:spPr>
            <p:txBody>
              <a:bodyPr vert="horz" wrap="square" rtlCol="0">
                <a:spAutoFit/>
              </a:bodyPr>
              <a:lstStyle/>
              <a:p>
                <a:pPr lvl="0" algn="ctr">
                  <a:buClrTx/>
                  <a:buSzTx/>
                  <a:buFontTx/>
                </a:pPr>
                <a:r>
                  <a:rPr lang="zh-CN" altLang="en-US" sz="3600" spc="-500" dirty="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壹</a:t>
                </a:r>
              </a:p>
            </p:txBody>
          </p:sp>
        </p:grpSp>
      </p:grpSp>
      <p:pic>
        <p:nvPicPr>
          <p:cNvPr id="4" name="图片 3">
            <a:extLst>
              <a:ext uri="{FF2B5EF4-FFF2-40B4-BE49-F238E27FC236}">
                <a16:creationId xmlns:a16="http://schemas.microsoft.com/office/drawing/2014/main" id="{4C8761E7-26DE-483F-A2B1-66CF7A9E86DB}"/>
              </a:ext>
            </a:extLst>
          </p:cNvPr>
          <p:cNvPicPr>
            <a:picLocks noChangeAspect="1"/>
          </p:cNvPicPr>
          <p:nvPr/>
        </p:nvPicPr>
        <p:blipFill>
          <a:blip r:embed="rId5"/>
          <a:stretch>
            <a:fillRect/>
          </a:stretch>
        </p:blipFill>
        <p:spPr>
          <a:xfrm>
            <a:off x="5834856" y="1621790"/>
            <a:ext cx="5767387" cy="4041617"/>
          </a:xfrm>
          <a:prstGeom prst="rect">
            <a:avLst/>
          </a:prstGeom>
        </p:spPr>
      </p:pic>
      <p:sp>
        <p:nvSpPr>
          <p:cNvPr id="6" name="矩形 5">
            <a:extLst>
              <a:ext uri="{FF2B5EF4-FFF2-40B4-BE49-F238E27FC236}">
                <a16:creationId xmlns:a16="http://schemas.microsoft.com/office/drawing/2014/main" id="{E38E9A68-D29E-411E-ABE7-76CB70CCADA0}"/>
              </a:ext>
            </a:extLst>
          </p:cNvPr>
          <p:cNvSpPr/>
          <p:nvPr/>
        </p:nvSpPr>
        <p:spPr>
          <a:xfrm>
            <a:off x="589757" y="1971560"/>
            <a:ext cx="4741387" cy="4169731"/>
          </a:xfrm>
          <a:prstGeom prst="rect">
            <a:avLst/>
          </a:prstGeom>
        </p:spPr>
        <p:txBody>
          <a:bodyPr wrap="square">
            <a:spAutoFit/>
          </a:bodyPr>
          <a:lstStyle/>
          <a:p>
            <a:pPr>
              <a:lnSpc>
                <a:spcPct val="150000"/>
              </a:lnSpc>
            </a:pPr>
            <a:r>
              <a:rPr lang="zh-CN" altLang="en-US" dirty="0"/>
              <a:t>        </a:t>
            </a:r>
            <a:r>
              <a:rPr lang="zh-CN" altLang="en-US" sz="1600" dirty="0">
                <a:solidFill>
                  <a:srgbClr val="074646"/>
                </a:solidFill>
                <a:latin typeface="汉仪旗黑-55简" panose="00020600040101010101" charset="-128"/>
                <a:ea typeface="汉仪旗黑-55简" panose="00020600040101010101" charset="-128"/>
              </a:rPr>
              <a:t>资阳，四川省辖地级市，地处四川盆地中部，南与内江相邻，北与成都、德阳接壤，东与重庆、遂宁毗邻，西与眉山相连，是四川省唯一一座同时连接成渝“双核”的区域性中心城市，如今将全面融入成渝地区双城经济圈建设，建设成渝中部一体化发展示范区。资阳也有“三贤故里”的美称，</a:t>
            </a:r>
            <a:r>
              <a:rPr lang="en-US" altLang="zh-CN" sz="1600" dirty="0">
                <a:solidFill>
                  <a:srgbClr val="074646"/>
                </a:solidFill>
                <a:latin typeface="汉仪旗黑-55简" panose="00020600040101010101" charset="-128"/>
                <a:ea typeface="汉仪旗黑-55简" panose="00020600040101010101" charset="-128"/>
              </a:rPr>
              <a:t>35000</a:t>
            </a:r>
            <a:r>
              <a:rPr lang="zh-CN" altLang="en-US" sz="1600" dirty="0">
                <a:solidFill>
                  <a:srgbClr val="074646"/>
                </a:solidFill>
                <a:latin typeface="汉仪旗黑-55简" panose="00020600040101010101" charset="-128"/>
                <a:ea typeface="汉仪旗黑-55简" panose="00020600040101010101" charset="-128"/>
              </a:rPr>
              <a:t>年前，古老的“资阳人”开启了四川人类文明史。</a:t>
            </a:r>
            <a:endParaRPr lang="en-US" altLang="zh-CN" sz="1600" dirty="0">
              <a:solidFill>
                <a:srgbClr val="074646"/>
              </a:solidFill>
              <a:latin typeface="汉仪旗黑-55简" panose="00020600040101010101" charset="-128"/>
              <a:ea typeface="汉仪旗黑-55简" panose="00020600040101010101" charset="-128"/>
            </a:endParaRPr>
          </a:p>
          <a:p>
            <a:pPr>
              <a:lnSpc>
                <a:spcPct val="150000"/>
              </a:lnSpc>
            </a:pPr>
            <a:r>
              <a:rPr lang="en-US" altLang="zh-CN" sz="1600" dirty="0">
                <a:solidFill>
                  <a:srgbClr val="074646"/>
                </a:solidFill>
                <a:latin typeface="汉仪旗黑-55简" panose="00020600040101010101" charset="-128"/>
                <a:ea typeface="汉仪旗黑-55简" panose="00020600040101010101" charset="-128"/>
              </a:rPr>
              <a:t>         2022</a:t>
            </a:r>
            <a:r>
              <a:rPr lang="zh-CN" altLang="en-US" sz="1600" dirty="0">
                <a:solidFill>
                  <a:srgbClr val="074646"/>
                </a:solidFill>
                <a:latin typeface="汉仪旗黑-55简" panose="00020600040101010101" charset="-128"/>
                <a:ea typeface="汉仪旗黑-55简" panose="00020600040101010101" charset="-128"/>
              </a:rPr>
              <a:t>年，资阳地区生产总值</a:t>
            </a:r>
            <a:r>
              <a:rPr lang="en-US" altLang="zh-CN" sz="1600" dirty="0">
                <a:solidFill>
                  <a:srgbClr val="074646"/>
                </a:solidFill>
                <a:latin typeface="汉仪旗黑-55简" panose="00020600040101010101" charset="-128"/>
                <a:ea typeface="汉仪旗黑-55简" panose="00020600040101010101" charset="-128"/>
              </a:rPr>
              <a:t>948.20</a:t>
            </a:r>
            <a:r>
              <a:rPr lang="zh-CN" altLang="en-US" sz="1600" dirty="0">
                <a:solidFill>
                  <a:srgbClr val="074646"/>
                </a:solidFill>
                <a:latin typeface="汉仪旗黑-55简" panose="00020600040101010101" charset="-128"/>
                <a:ea typeface="汉仪旗黑-55简" panose="00020600040101010101" charset="-128"/>
              </a:rPr>
              <a:t>亿元，同比增长</a:t>
            </a:r>
            <a:r>
              <a:rPr lang="en-US" altLang="zh-CN" sz="1600" dirty="0">
                <a:solidFill>
                  <a:srgbClr val="074646"/>
                </a:solidFill>
                <a:latin typeface="汉仪旗黑-55简" panose="00020600040101010101" charset="-128"/>
                <a:ea typeface="汉仪旗黑-55简" panose="00020600040101010101" charset="-128"/>
              </a:rPr>
              <a:t>3.80%</a:t>
            </a:r>
            <a:r>
              <a:rPr lang="zh-CN" altLang="en-US" sz="1600" dirty="0">
                <a:solidFill>
                  <a:srgbClr val="074646"/>
                </a:solidFill>
                <a:latin typeface="汉仪旗黑-55简" panose="00020600040101010101" charset="-128"/>
                <a:ea typeface="汉仪旗黑-55简" panose="00020600040101010101" charset="-128"/>
              </a:rPr>
              <a:t>，一般公共预算收入达</a:t>
            </a:r>
            <a:r>
              <a:rPr lang="en-US" altLang="zh-CN" sz="1600" dirty="0">
                <a:solidFill>
                  <a:srgbClr val="074646"/>
                </a:solidFill>
                <a:latin typeface="汉仪旗黑-55简" panose="00020600040101010101" charset="-128"/>
                <a:ea typeface="汉仪旗黑-55简" panose="00020600040101010101" charset="-128"/>
              </a:rPr>
              <a:t>60.99</a:t>
            </a:r>
            <a:r>
              <a:rPr lang="zh-CN" altLang="en-US" sz="1600" dirty="0">
                <a:solidFill>
                  <a:srgbClr val="074646"/>
                </a:solidFill>
                <a:latin typeface="汉仪旗黑-55简" panose="00020600040101010101" charset="-128"/>
                <a:ea typeface="汉仪旗黑-55简" panose="00020600040101010101" charset="-128"/>
              </a:rPr>
              <a:t>亿元，其增速达</a:t>
            </a:r>
            <a:r>
              <a:rPr lang="en-US" altLang="zh-CN" sz="1600" dirty="0">
                <a:solidFill>
                  <a:srgbClr val="074646"/>
                </a:solidFill>
                <a:latin typeface="汉仪旗黑-55简" panose="00020600040101010101" charset="-128"/>
                <a:ea typeface="汉仪旗黑-55简" panose="00020600040101010101" charset="-128"/>
              </a:rPr>
              <a:t>16.90%</a:t>
            </a:r>
            <a:r>
              <a:rPr lang="zh-CN" altLang="en-US" sz="1600" dirty="0">
                <a:solidFill>
                  <a:srgbClr val="074646"/>
                </a:solidFill>
                <a:latin typeface="汉仪旗黑-55简" panose="00020600040101010101" charset="-128"/>
                <a:ea typeface="汉仪旗黑-55简" panose="00020600040101010101" charset="-128"/>
              </a:rPr>
              <a:t>，经济发展呈现持续向好态势。</a:t>
            </a: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p:cNvGrpSpPr/>
          <p:nvPr/>
        </p:nvGrpSpPr>
        <p:grpSpPr>
          <a:xfrm>
            <a:off x="0" y="0"/>
            <a:ext cx="12193270" cy="964565"/>
            <a:chOff x="0" y="126"/>
            <a:chExt cx="19202" cy="1519"/>
          </a:xfrm>
          <a:effectLst>
            <a:outerShdw blurRad="266700" dist="228600" sx="102000" sy="102000" algn="ctr" rotWithShape="0">
              <a:prstClr val="black">
                <a:alpha val="25000"/>
              </a:prstClr>
            </a:outerShdw>
          </a:effectLst>
        </p:grpSpPr>
        <p:pic>
          <p:nvPicPr>
            <p:cNvPr id="47" name="图片 46" descr="daniele-levis-pelusi-88q5y8oHQto-unsplash"/>
            <p:cNvPicPr>
              <a:picLocks noChangeAspect="1"/>
            </p:cNvPicPr>
            <p:nvPr/>
          </p:nvPicPr>
          <p:blipFill>
            <a:blip r:embed="rId3"/>
            <a:srcRect t="624" b="85957"/>
            <a:stretch>
              <a:fillRect/>
            </a:stretch>
          </p:blipFill>
          <p:spPr>
            <a:xfrm>
              <a:off x="0" y="127"/>
              <a:ext cx="19200" cy="1391"/>
            </a:xfrm>
            <a:prstGeom prst="rect">
              <a:avLst/>
            </a:prstGeom>
          </p:spPr>
        </p:pic>
        <p:sp>
          <p:nvSpPr>
            <p:cNvPr id="48" name="矩形 47"/>
            <p:cNvSpPr/>
            <p:nvPr/>
          </p:nvSpPr>
          <p:spPr>
            <a:xfrm>
              <a:off x="0" y="126"/>
              <a:ext cx="19202" cy="1393"/>
            </a:xfrm>
            <a:prstGeom prst="rect">
              <a:avLst/>
            </a:prstGeom>
            <a:gradFill>
              <a:gsLst>
                <a:gs pos="91000">
                  <a:srgbClr val="074646">
                    <a:alpha val="45000"/>
                  </a:srgbClr>
                </a:gs>
                <a:gs pos="7000">
                  <a:srgbClr val="053A3A">
                    <a:alpha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52" name="矩形 51"/>
            <p:cNvSpPr/>
            <p:nvPr/>
          </p:nvSpPr>
          <p:spPr>
            <a:xfrm>
              <a:off x="0" y="1517"/>
              <a:ext cx="19202" cy="128"/>
            </a:xfrm>
            <a:prstGeom prst="rect">
              <a:avLst/>
            </a:prstGeom>
            <a:gradFill>
              <a:gsLst>
                <a:gs pos="91000">
                  <a:srgbClr val="F4E1C2"/>
                </a:gs>
                <a:gs pos="7000">
                  <a:srgbClr val="DEB78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56" name="文本框 55"/>
          <p:cNvSpPr txBox="1"/>
          <p:nvPr/>
        </p:nvSpPr>
        <p:spPr>
          <a:xfrm>
            <a:off x="719681" y="159627"/>
            <a:ext cx="1766570" cy="522147"/>
          </a:xfrm>
          <a:prstGeom prst="rect">
            <a:avLst/>
          </a:prstGeom>
          <a:noFill/>
        </p:spPr>
        <p:txBody>
          <a:bodyPr vert="horz" wrap="square" rtlCol="0">
            <a:spAutoFit/>
          </a:bodyPr>
          <a:lstStyle/>
          <a:p>
            <a:pPr lvl="0"/>
            <a:r>
              <a:rPr lang="zh-CN" altLang="en-US" sz="2800" spc="-200" dirty="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产品介绍</a:t>
            </a:r>
          </a:p>
        </p:txBody>
      </p:sp>
      <p:grpSp>
        <p:nvGrpSpPr>
          <p:cNvPr id="58" name="组合 57"/>
          <p:cNvGrpSpPr/>
          <p:nvPr/>
        </p:nvGrpSpPr>
        <p:grpSpPr>
          <a:xfrm>
            <a:off x="168175" y="30379"/>
            <a:ext cx="557630" cy="788771"/>
            <a:chOff x="6009" y="1829"/>
            <a:chExt cx="1669" cy="2360"/>
          </a:xfrm>
        </p:grpSpPr>
        <p:grpSp>
          <p:nvGrpSpPr>
            <p:cNvPr id="60" name="组合 59"/>
            <p:cNvGrpSpPr/>
            <p:nvPr/>
          </p:nvGrpSpPr>
          <p:grpSpPr>
            <a:xfrm>
              <a:off x="6040" y="2551"/>
              <a:ext cx="1638" cy="1638"/>
              <a:chOff x="5449" y="5081"/>
              <a:chExt cx="1638" cy="1638"/>
            </a:xfrm>
          </p:grpSpPr>
          <p:sp>
            <p:nvSpPr>
              <p:cNvPr id="61" name="椭圆 60"/>
              <p:cNvSpPr/>
              <p:nvPr/>
            </p:nvSpPr>
            <p:spPr>
              <a:xfrm>
                <a:off x="5449" y="5081"/>
                <a:ext cx="1639" cy="1639"/>
              </a:xfrm>
              <a:prstGeom prst="ellipse">
                <a:avLst/>
              </a:prstGeom>
              <a:gradFill>
                <a:gsLst>
                  <a:gs pos="0">
                    <a:srgbClr val="096A69"/>
                  </a:gs>
                  <a:gs pos="79000">
                    <a:srgbClr val="053A3A"/>
                  </a:gs>
                </a:gsLst>
                <a:lin ang="2700000" scaled="0"/>
              </a:gradFill>
              <a:ln>
                <a:noFill/>
              </a:ln>
              <a:effectLst>
                <a:innerShdw blurRad="114300" dist="76200" dir="13500000">
                  <a:srgbClr val="11201D">
                    <a:alpha val="72000"/>
                  </a:srgb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62" name="椭圆 61"/>
              <p:cNvSpPr/>
              <p:nvPr/>
            </p:nvSpPr>
            <p:spPr>
              <a:xfrm>
                <a:off x="5449" y="5081"/>
                <a:ext cx="1639" cy="1639"/>
              </a:xfrm>
              <a:prstGeom prst="ellipse">
                <a:avLst/>
              </a:prstGeom>
              <a:gradFill>
                <a:gsLst>
                  <a:gs pos="57000">
                    <a:srgbClr val="032121">
                      <a:alpha val="0"/>
                    </a:srgbClr>
                  </a:gs>
                  <a:gs pos="88000">
                    <a:srgbClr val="032121">
                      <a:alpha val="51000"/>
                    </a:srgbClr>
                  </a:gs>
                </a:gsLst>
                <a:path path="circle">
                  <a:fillToRect l="50000" t="50000" r="50000" b="50000"/>
                </a:path>
                <a:tileRect/>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grpSp>
          <p:nvGrpSpPr>
            <p:cNvPr id="63" name="组合 62"/>
            <p:cNvGrpSpPr/>
            <p:nvPr/>
          </p:nvGrpSpPr>
          <p:grpSpPr>
            <a:xfrm>
              <a:off x="6009" y="1829"/>
              <a:ext cx="1669" cy="1932"/>
              <a:chOff x="5824" y="1829"/>
              <a:chExt cx="1669" cy="1932"/>
            </a:xfrm>
          </p:grpSpPr>
          <p:grpSp>
            <p:nvGrpSpPr>
              <p:cNvPr id="64" name="组合 63"/>
              <p:cNvGrpSpPr/>
              <p:nvPr/>
            </p:nvGrpSpPr>
            <p:grpSpPr>
              <a:xfrm>
                <a:off x="5855" y="2021"/>
                <a:ext cx="1638" cy="1638"/>
                <a:chOff x="4875" y="5420"/>
                <a:chExt cx="1638" cy="1638"/>
              </a:xfrm>
            </p:grpSpPr>
            <p:sp>
              <p:nvSpPr>
                <p:cNvPr id="65" name="椭圆 64"/>
                <p:cNvSpPr/>
                <p:nvPr/>
              </p:nvSpPr>
              <p:spPr>
                <a:xfrm>
                  <a:off x="4875" y="5420"/>
                  <a:ext cx="1639" cy="1639"/>
                </a:xfrm>
                <a:prstGeom prst="ellipse">
                  <a:avLst/>
                </a:prstGeom>
                <a:gradFill>
                  <a:gsLst>
                    <a:gs pos="2000">
                      <a:srgbClr val="096A69"/>
                    </a:gs>
                    <a:gs pos="57000">
                      <a:srgbClr val="053A3A"/>
                    </a:gs>
                  </a:gsLst>
                  <a:lin ang="2700000" scaled="0"/>
                </a:gradFill>
                <a:ln>
                  <a:noFill/>
                </a:ln>
                <a:effectLst>
                  <a:outerShdw blurRad="266700" dist="2286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66" name="椭圆 65"/>
                <p:cNvSpPr/>
                <p:nvPr/>
              </p:nvSpPr>
              <p:spPr>
                <a:xfrm>
                  <a:off x="4875" y="5420"/>
                  <a:ext cx="1639" cy="1639"/>
                </a:xfrm>
                <a:prstGeom prst="ellipse">
                  <a:avLst/>
                </a:prstGeom>
                <a:gradFill>
                  <a:gsLst>
                    <a:gs pos="2000">
                      <a:srgbClr val="096A69"/>
                    </a:gs>
                    <a:gs pos="57000">
                      <a:srgbClr val="053A3A"/>
                    </a:gs>
                  </a:gsLst>
                  <a:lin ang="2700000" scaled="0"/>
                </a:gradFill>
                <a:ln>
                  <a:noFill/>
                </a:ln>
                <a:effectLst>
                  <a:outerShdw blurRad="190500" dist="1524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67" name="椭圆 66"/>
                <p:cNvSpPr/>
                <p:nvPr/>
              </p:nvSpPr>
              <p:spPr>
                <a:xfrm>
                  <a:off x="4875" y="5420"/>
                  <a:ext cx="1639" cy="1639"/>
                </a:xfrm>
                <a:prstGeom prst="ellipse">
                  <a:avLst/>
                </a:prstGeom>
                <a:gradFill>
                  <a:gsLst>
                    <a:gs pos="100000">
                      <a:srgbClr val="096A69"/>
                    </a:gs>
                    <a:gs pos="14000">
                      <a:srgbClr val="053736"/>
                    </a:gs>
                  </a:gsLst>
                  <a:lin ang="2700000" scaled="0"/>
                </a:gradFill>
                <a:ln w="95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8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68" name="文本框 67"/>
              <p:cNvSpPr txBox="1"/>
              <p:nvPr/>
            </p:nvSpPr>
            <p:spPr>
              <a:xfrm>
                <a:off x="5824" y="1829"/>
                <a:ext cx="1508" cy="1932"/>
              </a:xfrm>
              <a:prstGeom prst="rect">
                <a:avLst/>
              </a:prstGeom>
              <a:noFill/>
            </p:spPr>
            <p:txBody>
              <a:bodyPr vert="horz" wrap="square" rtlCol="0">
                <a:spAutoFit/>
              </a:bodyPr>
              <a:lstStyle/>
              <a:p>
                <a:pPr lvl="0" algn="ctr">
                  <a:buClrTx/>
                  <a:buSzTx/>
                  <a:buFontTx/>
                </a:pPr>
                <a:r>
                  <a:rPr lang="zh-CN" altLang="en-US" sz="3600" spc="-50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壹</a:t>
                </a:r>
              </a:p>
            </p:txBody>
          </p:sp>
        </p:grpSp>
      </p:grpSp>
      <p:sp>
        <p:nvSpPr>
          <p:cNvPr id="18" name="矩形 17">
            <a:extLst>
              <a:ext uri="{FF2B5EF4-FFF2-40B4-BE49-F238E27FC236}">
                <a16:creationId xmlns:a16="http://schemas.microsoft.com/office/drawing/2014/main" id="{EA8A8F06-6FFB-460F-A539-9C097618EAD9}"/>
              </a:ext>
            </a:extLst>
          </p:cNvPr>
          <p:cNvSpPr/>
          <p:nvPr/>
        </p:nvSpPr>
        <p:spPr>
          <a:xfrm>
            <a:off x="4444737" y="1430339"/>
            <a:ext cx="3302525" cy="395926"/>
          </a:xfrm>
          <a:prstGeom prst="rect">
            <a:avLst/>
          </a:prstGeom>
          <a:ln>
            <a:solidFill>
              <a:srgbClr val="1A4C4B"/>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400" dirty="0">
                <a:solidFill>
                  <a:schemeClr val="tx1"/>
                </a:solidFill>
              </a:rPr>
              <a:t>合格投资者</a:t>
            </a:r>
          </a:p>
        </p:txBody>
      </p:sp>
      <p:sp>
        <p:nvSpPr>
          <p:cNvPr id="19" name="矩形 18">
            <a:extLst>
              <a:ext uri="{FF2B5EF4-FFF2-40B4-BE49-F238E27FC236}">
                <a16:creationId xmlns:a16="http://schemas.microsoft.com/office/drawing/2014/main" id="{A8314EED-51E3-41FC-93D4-389D2D82299F}"/>
              </a:ext>
            </a:extLst>
          </p:cNvPr>
          <p:cNvSpPr/>
          <p:nvPr/>
        </p:nvSpPr>
        <p:spPr>
          <a:xfrm>
            <a:off x="4444737" y="2600833"/>
            <a:ext cx="3478567" cy="469769"/>
          </a:xfrm>
          <a:prstGeom prst="rect">
            <a:avLst/>
          </a:prstGeom>
          <a:ln>
            <a:solidFill>
              <a:srgbClr val="1A4C4B"/>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400" dirty="0">
                <a:solidFill>
                  <a:schemeClr val="tx1"/>
                </a:solidFill>
              </a:rPr>
              <a:t>中悦达春悦稳健优选</a:t>
            </a:r>
            <a:r>
              <a:rPr lang="en-US" altLang="zh-CN" sz="1400" dirty="0">
                <a:solidFill>
                  <a:schemeClr val="tx1"/>
                </a:solidFill>
              </a:rPr>
              <a:t>1</a:t>
            </a:r>
            <a:r>
              <a:rPr lang="zh-CN" altLang="en-US" sz="1400" dirty="0">
                <a:solidFill>
                  <a:schemeClr val="tx1"/>
                </a:solidFill>
              </a:rPr>
              <a:t>号私募证券投资基金</a:t>
            </a:r>
          </a:p>
        </p:txBody>
      </p:sp>
      <p:sp>
        <p:nvSpPr>
          <p:cNvPr id="20" name="矩形 19">
            <a:extLst>
              <a:ext uri="{FF2B5EF4-FFF2-40B4-BE49-F238E27FC236}">
                <a16:creationId xmlns:a16="http://schemas.microsoft.com/office/drawing/2014/main" id="{E11EF2C2-0119-437A-AEAE-E44A0619620B}"/>
              </a:ext>
            </a:extLst>
          </p:cNvPr>
          <p:cNvSpPr/>
          <p:nvPr/>
        </p:nvSpPr>
        <p:spPr>
          <a:xfrm>
            <a:off x="251380" y="2600832"/>
            <a:ext cx="3302525" cy="469769"/>
          </a:xfrm>
          <a:prstGeom prst="rect">
            <a:avLst/>
          </a:prstGeom>
          <a:ln>
            <a:solidFill>
              <a:srgbClr val="1A4C4B"/>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400" dirty="0">
                <a:solidFill>
                  <a:schemeClr val="tx1"/>
                </a:solidFill>
              </a:rPr>
              <a:t>深圳中悦达资产管理有限公司</a:t>
            </a:r>
          </a:p>
        </p:txBody>
      </p:sp>
      <p:sp>
        <p:nvSpPr>
          <p:cNvPr id="21" name="矩形 20">
            <a:extLst>
              <a:ext uri="{FF2B5EF4-FFF2-40B4-BE49-F238E27FC236}">
                <a16:creationId xmlns:a16="http://schemas.microsoft.com/office/drawing/2014/main" id="{574903E5-1D3F-4317-B49A-7CF51416B07D}"/>
              </a:ext>
            </a:extLst>
          </p:cNvPr>
          <p:cNvSpPr/>
          <p:nvPr/>
        </p:nvSpPr>
        <p:spPr>
          <a:xfrm>
            <a:off x="295389" y="4250608"/>
            <a:ext cx="3302525" cy="469769"/>
          </a:xfrm>
          <a:prstGeom prst="rect">
            <a:avLst/>
          </a:prstGeom>
          <a:ln>
            <a:solidFill>
              <a:srgbClr val="1A4C4B"/>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400" dirty="0">
                <a:solidFill>
                  <a:schemeClr val="tx1"/>
                </a:solidFill>
              </a:rPr>
              <a:t>资阳市凯利建设投资有限责任公司</a:t>
            </a:r>
          </a:p>
        </p:txBody>
      </p:sp>
      <p:sp>
        <p:nvSpPr>
          <p:cNvPr id="22" name="矩形 21">
            <a:extLst>
              <a:ext uri="{FF2B5EF4-FFF2-40B4-BE49-F238E27FC236}">
                <a16:creationId xmlns:a16="http://schemas.microsoft.com/office/drawing/2014/main" id="{9287DF9A-CD28-4740-8E53-F28AC6EA95D3}"/>
              </a:ext>
            </a:extLst>
          </p:cNvPr>
          <p:cNvSpPr/>
          <p:nvPr/>
        </p:nvSpPr>
        <p:spPr>
          <a:xfrm>
            <a:off x="295389" y="5427406"/>
            <a:ext cx="3302525" cy="591654"/>
          </a:xfrm>
          <a:prstGeom prst="rect">
            <a:avLst/>
          </a:prstGeom>
          <a:ln>
            <a:solidFill>
              <a:srgbClr val="1A4C4B"/>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400" dirty="0">
                <a:solidFill>
                  <a:schemeClr val="tx1"/>
                </a:solidFill>
              </a:rPr>
              <a:t>资阳市水务投资有限责任公司、</a:t>
            </a:r>
            <a:endParaRPr lang="en-US" altLang="zh-CN" sz="1400" dirty="0">
              <a:solidFill>
                <a:schemeClr val="tx1"/>
              </a:solidFill>
            </a:endParaRPr>
          </a:p>
          <a:p>
            <a:pPr algn="ctr"/>
            <a:r>
              <a:rPr lang="zh-CN" altLang="en-US" sz="1400" dirty="0">
                <a:solidFill>
                  <a:schemeClr val="tx1"/>
                </a:solidFill>
              </a:rPr>
              <a:t>国开发展基金有限公司</a:t>
            </a:r>
          </a:p>
        </p:txBody>
      </p:sp>
      <p:sp>
        <p:nvSpPr>
          <p:cNvPr id="23" name="矩形 22">
            <a:extLst>
              <a:ext uri="{FF2B5EF4-FFF2-40B4-BE49-F238E27FC236}">
                <a16:creationId xmlns:a16="http://schemas.microsoft.com/office/drawing/2014/main" id="{8BFAA03E-28E5-4524-9D02-9A745023D6DC}"/>
              </a:ext>
            </a:extLst>
          </p:cNvPr>
          <p:cNvSpPr/>
          <p:nvPr/>
        </p:nvSpPr>
        <p:spPr>
          <a:xfrm>
            <a:off x="4532757" y="3929311"/>
            <a:ext cx="3302525" cy="1112362"/>
          </a:xfrm>
          <a:prstGeom prst="rect">
            <a:avLst/>
          </a:prstGeom>
          <a:ln>
            <a:solidFill>
              <a:srgbClr val="1A4C4B"/>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sz="1400" dirty="0">
                <a:solidFill>
                  <a:schemeClr val="tx1"/>
                </a:solidFill>
              </a:rPr>
              <a:t>2019</a:t>
            </a:r>
            <a:r>
              <a:rPr lang="zh-CN" altLang="en-US" sz="1400" dirty="0">
                <a:solidFill>
                  <a:schemeClr val="tx1"/>
                </a:solidFill>
              </a:rPr>
              <a:t>年资阳市凯利建设投资有限责任公司公司债券</a:t>
            </a:r>
          </a:p>
        </p:txBody>
      </p:sp>
      <p:sp>
        <p:nvSpPr>
          <p:cNvPr id="24" name="矩形 23">
            <a:extLst>
              <a:ext uri="{FF2B5EF4-FFF2-40B4-BE49-F238E27FC236}">
                <a16:creationId xmlns:a16="http://schemas.microsoft.com/office/drawing/2014/main" id="{92429EE0-4921-4FAB-9233-665670672B0E}"/>
              </a:ext>
            </a:extLst>
          </p:cNvPr>
          <p:cNvSpPr/>
          <p:nvPr/>
        </p:nvSpPr>
        <p:spPr>
          <a:xfrm>
            <a:off x="8638094" y="2594548"/>
            <a:ext cx="3302525" cy="469769"/>
          </a:xfrm>
          <a:prstGeom prst="rect">
            <a:avLst/>
          </a:prstGeom>
          <a:ln>
            <a:solidFill>
              <a:srgbClr val="1A4C4B"/>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400" dirty="0">
                <a:solidFill>
                  <a:schemeClr val="tx1"/>
                </a:solidFill>
              </a:rPr>
              <a:t>国泰君安证券股份有限公司</a:t>
            </a:r>
          </a:p>
        </p:txBody>
      </p:sp>
      <p:cxnSp>
        <p:nvCxnSpPr>
          <p:cNvPr id="25" name="直接箭头连接符 24">
            <a:extLst>
              <a:ext uri="{FF2B5EF4-FFF2-40B4-BE49-F238E27FC236}">
                <a16:creationId xmlns:a16="http://schemas.microsoft.com/office/drawing/2014/main" id="{6569A231-81ED-4C92-B8EA-7B6717FE5F42}"/>
              </a:ext>
            </a:extLst>
          </p:cNvPr>
          <p:cNvCxnSpPr>
            <a:cxnSpLocks/>
            <a:stCxn id="18" idx="2"/>
          </p:cNvCxnSpPr>
          <p:nvPr/>
        </p:nvCxnSpPr>
        <p:spPr>
          <a:xfrm flipH="1">
            <a:off x="6095997" y="1826265"/>
            <a:ext cx="3" cy="695389"/>
          </a:xfrm>
          <a:prstGeom prst="straightConnector1">
            <a:avLst/>
          </a:prstGeom>
          <a:ln>
            <a:solidFill>
              <a:srgbClr val="1A4C4B"/>
            </a:solidFill>
            <a:tailEnd type="triangle"/>
          </a:ln>
        </p:spPr>
        <p:style>
          <a:lnRef idx="2">
            <a:schemeClr val="accent5"/>
          </a:lnRef>
          <a:fillRef idx="1">
            <a:schemeClr val="lt1"/>
          </a:fillRef>
          <a:effectRef idx="0">
            <a:schemeClr val="accent5"/>
          </a:effectRef>
          <a:fontRef idx="minor">
            <a:schemeClr val="dk1"/>
          </a:fontRef>
        </p:style>
      </p:cxnSp>
      <p:cxnSp>
        <p:nvCxnSpPr>
          <p:cNvPr id="26" name="直接箭头连接符 25">
            <a:extLst>
              <a:ext uri="{FF2B5EF4-FFF2-40B4-BE49-F238E27FC236}">
                <a16:creationId xmlns:a16="http://schemas.microsoft.com/office/drawing/2014/main" id="{66F708AE-B23F-471A-92D5-008C4C748647}"/>
              </a:ext>
            </a:extLst>
          </p:cNvPr>
          <p:cNvCxnSpPr/>
          <p:nvPr/>
        </p:nvCxnSpPr>
        <p:spPr>
          <a:xfrm>
            <a:off x="6096000" y="3126378"/>
            <a:ext cx="0" cy="774568"/>
          </a:xfrm>
          <a:prstGeom prst="straightConnector1">
            <a:avLst/>
          </a:prstGeom>
          <a:ln>
            <a:solidFill>
              <a:srgbClr val="1A4C4B"/>
            </a:solidFill>
            <a:tailEnd type="triangle"/>
          </a:ln>
        </p:spPr>
        <p:style>
          <a:lnRef idx="2">
            <a:schemeClr val="accent5"/>
          </a:lnRef>
          <a:fillRef idx="1">
            <a:schemeClr val="lt1"/>
          </a:fillRef>
          <a:effectRef idx="0">
            <a:schemeClr val="accent5"/>
          </a:effectRef>
          <a:fontRef idx="minor">
            <a:schemeClr val="dk1"/>
          </a:fontRef>
        </p:style>
      </p:cxnSp>
      <p:cxnSp>
        <p:nvCxnSpPr>
          <p:cNvPr id="27" name="直接箭头连接符 26">
            <a:extLst>
              <a:ext uri="{FF2B5EF4-FFF2-40B4-BE49-F238E27FC236}">
                <a16:creationId xmlns:a16="http://schemas.microsoft.com/office/drawing/2014/main" id="{6911F042-BDD7-49A3-A354-5A38851ACA77}"/>
              </a:ext>
            </a:extLst>
          </p:cNvPr>
          <p:cNvCxnSpPr>
            <a:cxnSpLocks/>
          </p:cNvCxnSpPr>
          <p:nvPr/>
        </p:nvCxnSpPr>
        <p:spPr>
          <a:xfrm flipV="1">
            <a:off x="1912069" y="4720377"/>
            <a:ext cx="0" cy="707029"/>
          </a:xfrm>
          <a:prstGeom prst="straightConnector1">
            <a:avLst/>
          </a:prstGeom>
          <a:ln>
            <a:solidFill>
              <a:srgbClr val="1A4C4B"/>
            </a:solidFill>
            <a:tailEnd type="triangle"/>
          </a:ln>
        </p:spPr>
        <p:style>
          <a:lnRef idx="2">
            <a:schemeClr val="accent5"/>
          </a:lnRef>
          <a:fillRef idx="1">
            <a:schemeClr val="lt1"/>
          </a:fillRef>
          <a:effectRef idx="0">
            <a:schemeClr val="accent5"/>
          </a:effectRef>
          <a:fontRef idx="minor">
            <a:schemeClr val="dk1"/>
          </a:fontRef>
        </p:style>
      </p:cxnSp>
      <p:cxnSp>
        <p:nvCxnSpPr>
          <p:cNvPr id="28" name="直接箭头连接符 27">
            <a:extLst>
              <a:ext uri="{FF2B5EF4-FFF2-40B4-BE49-F238E27FC236}">
                <a16:creationId xmlns:a16="http://schemas.microsoft.com/office/drawing/2014/main" id="{BF47300A-FC4C-4D78-A312-FDCE6D63A06E}"/>
              </a:ext>
            </a:extLst>
          </p:cNvPr>
          <p:cNvCxnSpPr>
            <a:cxnSpLocks/>
            <a:stCxn id="20" idx="3"/>
            <a:endCxn id="19" idx="1"/>
          </p:cNvCxnSpPr>
          <p:nvPr/>
        </p:nvCxnSpPr>
        <p:spPr>
          <a:xfrm>
            <a:off x="3553905" y="2835717"/>
            <a:ext cx="890832" cy="1"/>
          </a:xfrm>
          <a:prstGeom prst="straightConnector1">
            <a:avLst/>
          </a:prstGeom>
          <a:ln>
            <a:solidFill>
              <a:srgbClr val="1A4C4B"/>
            </a:solidFill>
            <a:tailEnd type="triangle"/>
          </a:ln>
        </p:spPr>
        <p:style>
          <a:lnRef idx="2">
            <a:schemeClr val="accent5"/>
          </a:lnRef>
          <a:fillRef idx="1">
            <a:schemeClr val="lt1"/>
          </a:fillRef>
          <a:effectRef idx="0">
            <a:schemeClr val="accent5"/>
          </a:effectRef>
          <a:fontRef idx="minor">
            <a:schemeClr val="dk1"/>
          </a:fontRef>
        </p:style>
      </p:cxnSp>
      <p:cxnSp>
        <p:nvCxnSpPr>
          <p:cNvPr id="29" name="直接箭头连接符 28">
            <a:extLst>
              <a:ext uri="{FF2B5EF4-FFF2-40B4-BE49-F238E27FC236}">
                <a16:creationId xmlns:a16="http://schemas.microsoft.com/office/drawing/2014/main" id="{47EC681E-BCFF-4CCE-88A9-3504EAE34E9C}"/>
              </a:ext>
            </a:extLst>
          </p:cNvPr>
          <p:cNvCxnSpPr/>
          <p:nvPr/>
        </p:nvCxnSpPr>
        <p:spPr>
          <a:xfrm>
            <a:off x="3641925" y="4506619"/>
            <a:ext cx="890832" cy="1"/>
          </a:xfrm>
          <a:prstGeom prst="straightConnector1">
            <a:avLst/>
          </a:prstGeom>
          <a:ln>
            <a:solidFill>
              <a:srgbClr val="1A4C4B"/>
            </a:solidFill>
            <a:tailEnd type="triangle"/>
          </a:ln>
        </p:spPr>
        <p:style>
          <a:lnRef idx="2">
            <a:schemeClr val="accent5"/>
          </a:lnRef>
          <a:fillRef idx="1">
            <a:schemeClr val="lt1"/>
          </a:fillRef>
          <a:effectRef idx="0">
            <a:schemeClr val="accent5"/>
          </a:effectRef>
          <a:fontRef idx="minor">
            <a:schemeClr val="dk1"/>
          </a:fontRef>
        </p:style>
      </p:cxnSp>
      <p:cxnSp>
        <p:nvCxnSpPr>
          <p:cNvPr id="30" name="直接箭头连接符 29">
            <a:extLst>
              <a:ext uri="{FF2B5EF4-FFF2-40B4-BE49-F238E27FC236}">
                <a16:creationId xmlns:a16="http://schemas.microsoft.com/office/drawing/2014/main" id="{897493C0-CBFE-4DD4-9555-5A93D27B482D}"/>
              </a:ext>
            </a:extLst>
          </p:cNvPr>
          <p:cNvCxnSpPr>
            <a:cxnSpLocks/>
            <a:stCxn id="24" idx="1"/>
            <a:endCxn id="19" idx="3"/>
          </p:cNvCxnSpPr>
          <p:nvPr/>
        </p:nvCxnSpPr>
        <p:spPr>
          <a:xfrm flipH="1">
            <a:off x="7923304" y="2829433"/>
            <a:ext cx="714790" cy="6285"/>
          </a:xfrm>
          <a:prstGeom prst="straightConnector1">
            <a:avLst/>
          </a:prstGeom>
          <a:ln>
            <a:solidFill>
              <a:srgbClr val="1A4C4B"/>
            </a:solidFill>
            <a:tailEnd type="triangle"/>
          </a:ln>
        </p:spPr>
        <p:style>
          <a:lnRef idx="2">
            <a:schemeClr val="accent5"/>
          </a:lnRef>
          <a:fillRef idx="1">
            <a:schemeClr val="lt1"/>
          </a:fillRef>
          <a:effectRef idx="0">
            <a:schemeClr val="accent5"/>
          </a:effectRef>
          <a:fontRef idx="minor">
            <a:schemeClr val="dk1"/>
          </a:fontRef>
        </p:style>
      </p:cxnSp>
      <p:sp>
        <p:nvSpPr>
          <p:cNvPr id="31" name="文本框 30">
            <a:extLst>
              <a:ext uri="{FF2B5EF4-FFF2-40B4-BE49-F238E27FC236}">
                <a16:creationId xmlns:a16="http://schemas.microsoft.com/office/drawing/2014/main" id="{43F7EBCA-80D8-4248-ADD9-48EC4B316B95}"/>
              </a:ext>
            </a:extLst>
          </p:cNvPr>
          <p:cNvSpPr txBox="1"/>
          <p:nvPr/>
        </p:nvSpPr>
        <p:spPr>
          <a:xfrm flipH="1">
            <a:off x="3729949" y="2521654"/>
            <a:ext cx="538743" cy="307777"/>
          </a:xfrm>
          <a:prstGeom prst="rect">
            <a:avLst/>
          </a:prstGeom>
          <a:noFill/>
          <a:ln>
            <a:solidFill>
              <a:srgbClr val="1A4C4B"/>
            </a:solidFill>
          </a:ln>
        </p:spPr>
        <p:txBody>
          <a:bodyPr wrap="square" rtlCol="0">
            <a:spAutoFit/>
          </a:bodyPr>
          <a:lstStyle/>
          <a:p>
            <a:r>
              <a:rPr lang="zh-CN" altLang="en-US" sz="1400" dirty="0"/>
              <a:t>管理</a:t>
            </a:r>
          </a:p>
        </p:txBody>
      </p:sp>
      <p:sp>
        <p:nvSpPr>
          <p:cNvPr id="32" name="文本框 31">
            <a:extLst>
              <a:ext uri="{FF2B5EF4-FFF2-40B4-BE49-F238E27FC236}">
                <a16:creationId xmlns:a16="http://schemas.microsoft.com/office/drawing/2014/main" id="{77709210-AF14-4717-A696-021E56E249C8}"/>
              </a:ext>
            </a:extLst>
          </p:cNvPr>
          <p:cNvSpPr txBox="1"/>
          <p:nvPr/>
        </p:nvSpPr>
        <p:spPr>
          <a:xfrm flipH="1">
            <a:off x="3785440" y="4192555"/>
            <a:ext cx="538743" cy="307777"/>
          </a:xfrm>
          <a:prstGeom prst="rect">
            <a:avLst/>
          </a:prstGeom>
          <a:noFill/>
          <a:ln>
            <a:solidFill>
              <a:srgbClr val="1A4C4B"/>
            </a:solidFill>
          </a:ln>
        </p:spPr>
        <p:txBody>
          <a:bodyPr wrap="square" rtlCol="0">
            <a:spAutoFit/>
          </a:bodyPr>
          <a:lstStyle/>
          <a:p>
            <a:r>
              <a:rPr lang="zh-CN" altLang="en-US" sz="1400" dirty="0"/>
              <a:t>发行</a:t>
            </a:r>
          </a:p>
        </p:txBody>
      </p:sp>
      <p:sp>
        <p:nvSpPr>
          <p:cNvPr id="33" name="文本框 32">
            <a:extLst>
              <a:ext uri="{FF2B5EF4-FFF2-40B4-BE49-F238E27FC236}">
                <a16:creationId xmlns:a16="http://schemas.microsoft.com/office/drawing/2014/main" id="{559E6018-F8AC-47D3-8A5C-B6521C87E528}"/>
              </a:ext>
            </a:extLst>
          </p:cNvPr>
          <p:cNvSpPr txBox="1"/>
          <p:nvPr/>
        </p:nvSpPr>
        <p:spPr>
          <a:xfrm flipH="1">
            <a:off x="8011327" y="2521654"/>
            <a:ext cx="538743" cy="307777"/>
          </a:xfrm>
          <a:prstGeom prst="rect">
            <a:avLst/>
          </a:prstGeom>
          <a:noFill/>
          <a:ln>
            <a:solidFill>
              <a:srgbClr val="1A4C4B"/>
            </a:solidFill>
          </a:ln>
        </p:spPr>
        <p:txBody>
          <a:bodyPr wrap="square" rtlCol="0">
            <a:spAutoFit/>
          </a:bodyPr>
          <a:lstStyle/>
          <a:p>
            <a:r>
              <a:rPr lang="zh-CN" altLang="en-US" sz="1400" dirty="0"/>
              <a:t>托管</a:t>
            </a:r>
          </a:p>
        </p:txBody>
      </p:sp>
      <p:sp>
        <p:nvSpPr>
          <p:cNvPr id="34" name="文本框 33">
            <a:extLst>
              <a:ext uri="{FF2B5EF4-FFF2-40B4-BE49-F238E27FC236}">
                <a16:creationId xmlns:a16="http://schemas.microsoft.com/office/drawing/2014/main" id="{C8B0AB42-D73C-4665-BF51-D6DCA15DD52C}"/>
              </a:ext>
            </a:extLst>
          </p:cNvPr>
          <p:cNvSpPr txBox="1"/>
          <p:nvPr/>
        </p:nvSpPr>
        <p:spPr>
          <a:xfrm flipH="1">
            <a:off x="6095999" y="2059660"/>
            <a:ext cx="538743" cy="307777"/>
          </a:xfrm>
          <a:prstGeom prst="rect">
            <a:avLst/>
          </a:prstGeom>
          <a:noFill/>
          <a:ln>
            <a:solidFill>
              <a:srgbClr val="1A4C4B"/>
            </a:solidFill>
          </a:ln>
        </p:spPr>
        <p:txBody>
          <a:bodyPr wrap="square" rtlCol="0">
            <a:spAutoFit/>
          </a:bodyPr>
          <a:lstStyle/>
          <a:p>
            <a:r>
              <a:rPr lang="zh-CN" altLang="en-US" sz="1400" dirty="0"/>
              <a:t>认购</a:t>
            </a:r>
          </a:p>
        </p:txBody>
      </p:sp>
      <p:sp>
        <p:nvSpPr>
          <p:cNvPr id="35" name="文本框 34">
            <a:extLst>
              <a:ext uri="{FF2B5EF4-FFF2-40B4-BE49-F238E27FC236}">
                <a16:creationId xmlns:a16="http://schemas.microsoft.com/office/drawing/2014/main" id="{C9D37598-66B6-4069-9F22-7FFAB918FEB2}"/>
              </a:ext>
            </a:extLst>
          </p:cNvPr>
          <p:cNvSpPr txBox="1"/>
          <p:nvPr/>
        </p:nvSpPr>
        <p:spPr>
          <a:xfrm flipH="1">
            <a:off x="1924638" y="4951526"/>
            <a:ext cx="878264" cy="307777"/>
          </a:xfrm>
          <a:prstGeom prst="rect">
            <a:avLst/>
          </a:prstGeom>
          <a:noFill/>
          <a:ln>
            <a:solidFill>
              <a:srgbClr val="1A4C4B"/>
            </a:solidFill>
          </a:ln>
        </p:spPr>
        <p:txBody>
          <a:bodyPr wrap="square" rtlCol="0">
            <a:spAutoFit/>
          </a:bodyPr>
          <a:lstStyle/>
          <a:p>
            <a:r>
              <a:rPr lang="zh-CN" altLang="en-US" sz="1400" dirty="0"/>
              <a:t>实控人</a:t>
            </a:r>
          </a:p>
        </p:txBody>
      </p:sp>
      <p:sp>
        <p:nvSpPr>
          <p:cNvPr id="36" name="矩形 35">
            <a:extLst>
              <a:ext uri="{FF2B5EF4-FFF2-40B4-BE49-F238E27FC236}">
                <a16:creationId xmlns:a16="http://schemas.microsoft.com/office/drawing/2014/main" id="{07187A65-FAEC-4100-AC9D-B3C48585780F}"/>
              </a:ext>
            </a:extLst>
          </p:cNvPr>
          <p:cNvSpPr/>
          <p:nvPr/>
        </p:nvSpPr>
        <p:spPr>
          <a:xfrm>
            <a:off x="4444736" y="1427792"/>
            <a:ext cx="3302525" cy="395926"/>
          </a:xfrm>
          <a:prstGeom prst="rect">
            <a:avLst/>
          </a:prstGeom>
          <a:ln>
            <a:solidFill>
              <a:srgbClr val="1A4C4B"/>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400" dirty="0">
                <a:solidFill>
                  <a:schemeClr val="tx1"/>
                </a:solidFill>
              </a:rPr>
              <a:t>合格投资者</a:t>
            </a:r>
          </a:p>
        </p:txBody>
      </p:sp>
      <p:sp>
        <p:nvSpPr>
          <p:cNvPr id="37" name="矩形 36">
            <a:extLst>
              <a:ext uri="{FF2B5EF4-FFF2-40B4-BE49-F238E27FC236}">
                <a16:creationId xmlns:a16="http://schemas.microsoft.com/office/drawing/2014/main" id="{4CFC2514-5BC1-4822-B452-174CF4F7FE37}"/>
              </a:ext>
            </a:extLst>
          </p:cNvPr>
          <p:cNvSpPr/>
          <p:nvPr/>
        </p:nvSpPr>
        <p:spPr>
          <a:xfrm>
            <a:off x="4400734" y="2598286"/>
            <a:ext cx="3522570" cy="469769"/>
          </a:xfrm>
          <a:prstGeom prst="rect">
            <a:avLst/>
          </a:prstGeom>
          <a:ln>
            <a:solidFill>
              <a:srgbClr val="1A4C4B"/>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400" dirty="0">
                <a:solidFill>
                  <a:schemeClr val="tx1"/>
                </a:solidFill>
              </a:rPr>
              <a:t>中悦达春悦稳健优选</a:t>
            </a:r>
            <a:r>
              <a:rPr lang="en-US" altLang="zh-CN" sz="1400" dirty="0">
                <a:solidFill>
                  <a:schemeClr val="tx1"/>
                </a:solidFill>
              </a:rPr>
              <a:t>1</a:t>
            </a:r>
            <a:r>
              <a:rPr lang="zh-CN" altLang="en-US" sz="1400" dirty="0">
                <a:solidFill>
                  <a:schemeClr val="tx1"/>
                </a:solidFill>
              </a:rPr>
              <a:t>号私募证券投资基金</a:t>
            </a:r>
          </a:p>
        </p:txBody>
      </p:sp>
      <p:cxnSp>
        <p:nvCxnSpPr>
          <p:cNvPr id="38" name="直接箭头连接符 37">
            <a:extLst>
              <a:ext uri="{FF2B5EF4-FFF2-40B4-BE49-F238E27FC236}">
                <a16:creationId xmlns:a16="http://schemas.microsoft.com/office/drawing/2014/main" id="{EA173656-DF93-4334-B0D4-56FA90273879}"/>
              </a:ext>
            </a:extLst>
          </p:cNvPr>
          <p:cNvCxnSpPr>
            <a:cxnSpLocks/>
            <a:stCxn id="36" idx="2"/>
          </p:cNvCxnSpPr>
          <p:nvPr/>
        </p:nvCxnSpPr>
        <p:spPr>
          <a:xfrm flipH="1">
            <a:off x="6095996" y="1823718"/>
            <a:ext cx="3" cy="695389"/>
          </a:xfrm>
          <a:prstGeom prst="straightConnector1">
            <a:avLst/>
          </a:prstGeom>
          <a:ln>
            <a:solidFill>
              <a:srgbClr val="1A4C4B"/>
            </a:solidFill>
            <a:tailEnd type="triangle"/>
          </a:ln>
        </p:spPr>
        <p:style>
          <a:lnRef idx="2">
            <a:schemeClr val="accent5"/>
          </a:lnRef>
          <a:fillRef idx="1">
            <a:schemeClr val="lt1"/>
          </a:fillRef>
          <a:effectRef idx="0">
            <a:schemeClr val="accent5"/>
          </a:effectRef>
          <a:fontRef idx="minor">
            <a:schemeClr val="dk1"/>
          </a:fontRef>
        </p:style>
      </p:cxnSp>
      <p:cxnSp>
        <p:nvCxnSpPr>
          <p:cNvPr id="39" name="直接箭头连接符 38">
            <a:extLst>
              <a:ext uri="{FF2B5EF4-FFF2-40B4-BE49-F238E27FC236}">
                <a16:creationId xmlns:a16="http://schemas.microsoft.com/office/drawing/2014/main" id="{968B89B1-4F98-43BA-94CA-8F904FA30669}"/>
              </a:ext>
            </a:extLst>
          </p:cNvPr>
          <p:cNvCxnSpPr>
            <a:cxnSpLocks/>
          </p:cNvCxnSpPr>
          <p:nvPr/>
        </p:nvCxnSpPr>
        <p:spPr>
          <a:xfrm flipV="1">
            <a:off x="3553904" y="2829430"/>
            <a:ext cx="802809" cy="3740"/>
          </a:xfrm>
          <a:prstGeom prst="straightConnector1">
            <a:avLst/>
          </a:prstGeom>
          <a:ln>
            <a:solidFill>
              <a:srgbClr val="1A4C4B"/>
            </a:solidFill>
            <a:tailEnd type="triangle"/>
          </a:ln>
        </p:spPr>
        <p:style>
          <a:lnRef idx="2">
            <a:schemeClr val="accent5"/>
          </a:lnRef>
          <a:fillRef idx="1">
            <a:schemeClr val="lt1"/>
          </a:fillRef>
          <a:effectRef idx="0">
            <a:schemeClr val="accent5"/>
          </a:effectRef>
          <a:fontRef idx="minor">
            <a:schemeClr val="dk1"/>
          </a:fontRef>
        </p:style>
      </p:cxnSp>
      <p:sp>
        <p:nvSpPr>
          <p:cNvPr id="40" name="文本框 278">
            <a:extLst>
              <a:ext uri="{FF2B5EF4-FFF2-40B4-BE49-F238E27FC236}">
                <a16:creationId xmlns:a16="http://schemas.microsoft.com/office/drawing/2014/main" id="{55A7F951-21AF-4EC3-95A6-0ECBF300F8D5}"/>
              </a:ext>
            </a:extLst>
          </p:cNvPr>
          <p:cNvSpPr txBox="1"/>
          <p:nvPr/>
        </p:nvSpPr>
        <p:spPr>
          <a:xfrm>
            <a:off x="566131" y="1099883"/>
            <a:ext cx="3163818" cy="70761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ctr">
              <a:lnSpc>
                <a:spcPct val="100000"/>
              </a:lnSpc>
              <a:buNone/>
            </a:pPr>
            <a:r>
              <a:rPr lang="zh-CN" altLang="en-US" sz="4000" b="1" dirty="0">
                <a:solidFill>
                  <a:srgbClr val="D2AC64"/>
                </a:solidFill>
                <a:uFillTx/>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交易结构</a:t>
            </a:r>
            <a:endParaRPr lang="en-US" altLang="zh-CN" sz="4000" b="1" dirty="0">
              <a:solidFill>
                <a:srgbClr val="D2AC64"/>
              </a:solidFill>
              <a:uFillTx/>
              <a:latin typeface="汉仪劲楷简" panose="00020600040101010101" charset="-122"/>
              <a:ea typeface="汉仪劲楷简" panose="00020600040101010101" charset="-122"/>
              <a:cs typeface="汉仪旗黑-55简" panose="00020600040101010101" charset="-128"/>
              <a:sym typeface="汉仪旗黑-55简" panose="00020600040101010101" charset="-128"/>
            </a:endParaRPr>
          </a:p>
        </p:txBody>
      </p:sp>
    </p:spTree>
    <p:custDataLst>
      <p:tags r:id="rId1"/>
    </p:custDataLst>
    <p:extLst>
      <p:ext uri="{BB962C8B-B14F-4D97-AF65-F5344CB8AC3E}">
        <p14:creationId xmlns:p14="http://schemas.microsoft.com/office/powerpoint/2010/main" val="2260127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0" y="1959610"/>
            <a:ext cx="12192000" cy="2978150"/>
            <a:chOff x="0" y="3086"/>
            <a:chExt cx="19200" cy="4690"/>
          </a:xfrm>
          <a:effectLst>
            <a:outerShdw blurRad="266700" dist="228600" sx="102000" sy="102000" algn="ctr" rotWithShape="0">
              <a:prstClr val="black">
                <a:alpha val="25000"/>
              </a:prstClr>
            </a:outerShdw>
          </a:effectLst>
        </p:grpSpPr>
        <p:pic>
          <p:nvPicPr>
            <p:cNvPr id="30" name="图片 29" descr="daniele-levis-pelusi-88q5y8oHQto-unsplash"/>
            <p:cNvPicPr>
              <a:picLocks noChangeAspect="1"/>
            </p:cNvPicPr>
            <p:nvPr/>
          </p:nvPicPr>
          <p:blipFill>
            <a:blip r:embed="rId3"/>
            <a:srcRect t="624" b="56582"/>
            <a:stretch>
              <a:fillRect/>
            </a:stretch>
          </p:blipFill>
          <p:spPr>
            <a:xfrm>
              <a:off x="0" y="3213"/>
              <a:ext cx="19194" cy="4436"/>
            </a:xfrm>
            <a:prstGeom prst="rect">
              <a:avLst/>
            </a:prstGeom>
          </p:spPr>
        </p:pic>
        <p:grpSp>
          <p:nvGrpSpPr>
            <p:cNvPr id="31" name="组合 30"/>
            <p:cNvGrpSpPr/>
            <p:nvPr/>
          </p:nvGrpSpPr>
          <p:grpSpPr>
            <a:xfrm>
              <a:off x="0" y="3086"/>
              <a:ext cx="19201" cy="4691"/>
              <a:chOff x="1393" y="857"/>
              <a:chExt cx="16430" cy="4691"/>
            </a:xfrm>
          </p:grpSpPr>
          <p:sp>
            <p:nvSpPr>
              <p:cNvPr id="33" name="矩形 32"/>
              <p:cNvSpPr/>
              <p:nvPr/>
            </p:nvSpPr>
            <p:spPr>
              <a:xfrm>
                <a:off x="1399" y="983"/>
                <a:ext cx="16424" cy="4437"/>
              </a:xfrm>
              <a:prstGeom prst="rect">
                <a:avLst/>
              </a:prstGeom>
              <a:gradFill>
                <a:gsLst>
                  <a:gs pos="91000">
                    <a:srgbClr val="074646">
                      <a:alpha val="45000"/>
                    </a:srgbClr>
                  </a:gs>
                  <a:gs pos="7000">
                    <a:srgbClr val="053A3A">
                      <a:alpha val="10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34" name="矩形 33"/>
              <p:cNvSpPr/>
              <p:nvPr/>
            </p:nvSpPr>
            <p:spPr>
              <a:xfrm>
                <a:off x="1393" y="5420"/>
                <a:ext cx="16424" cy="128"/>
              </a:xfrm>
              <a:prstGeom prst="rect">
                <a:avLst/>
              </a:prstGeom>
              <a:gradFill>
                <a:gsLst>
                  <a:gs pos="91000">
                    <a:srgbClr val="F4E1C2"/>
                  </a:gs>
                  <a:gs pos="7000">
                    <a:srgbClr val="DEB78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44" name="矩形 43"/>
              <p:cNvSpPr/>
              <p:nvPr/>
            </p:nvSpPr>
            <p:spPr>
              <a:xfrm>
                <a:off x="1393" y="857"/>
                <a:ext cx="16424" cy="128"/>
              </a:xfrm>
              <a:prstGeom prst="rect">
                <a:avLst/>
              </a:prstGeom>
              <a:gradFill>
                <a:gsLst>
                  <a:gs pos="91000">
                    <a:srgbClr val="F4E1C2"/>
                  </a:gs>
                  <a:gs pos="7000">
                    <a:srgbClr val="DEB788"/>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grpSp>
      <p:grpSp>
        <p:nvGrpSpPr>
          <p:cNvPr id="29" name="组合 28"/>
          <p:cNvGrpSpPr/>
          <p:nvPr/>
        </p:nvGrpSpPr>
        <p:grpSpPr>
          <a:xfrm>
            <a:off x="3645731" y="2479711"/>
            <a:ext cx="4854402" cy="1919887"/>
            <a:chOff x="2142" y="1675"/>
            <a:chExt cx="7645" cy="3023"/>
          </a:xfrm>
        </p:grpSpPr>
        <p:sp>
          <p:nvSpPr>
            <p:cNvPr id="20" name="文本框 19"/>
            <p:cNvSpPr txBox="1"/>
            <p:nvPr/>
          </p:nvSpPr>
          <p:spPr>
            <a:xfrm>
              <a:off x="4568" y="2297"/>
              <a:ext cx="5219" cy="1745"/>
            </a:xfrm>
            <a:prstGeom prst="rect">
              <a:avLst/>
            </a:prstGeom>
            <a:noFill/>
          </p:spPr>
          <p:txBody>
            <a:bodyPr vert="horz" wrap="none" rtlCol="0">
              <a:spAutoFit/>
            </a:bodyPr>
            <a:lstStyle/>
            <a:p>
              <a:pPr lvl="0"/>
              <a:r>
                <a:rPr lang="zh-CN" altLang="en-US" sz="6600" spc="-500" dirty="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投资标的</a:t>
              </a:r>
            </a:p>
          </p:txBody>
        </p:sp>
        <p:grpSp>
          <p:nvGrpSpPr>
            <p:cNvPr id="32" name="组合 31"/>
            <p:cNvGrpSpPr/>
            <p:nvPr/>
          </p:nvGrpSpPr>
          <p:grpSpPr>
            <a:xfrm>
              <a:off x="2142" y="1675"/>
              <a:ext cx="2199" cy="3023"/>
              <a:chOff x="6035" y="1930"/>
              <a:chExt cx="1643" cy="2259"/>
            </a:xfrm>
          </p:grpSpPr>
          <p:grpSp>
            <p:nvGrpSpPr>
              <p:cNvPr id="35" name="组合 34"/>
              <p:cNvGrpSpPr/>
              <p:nvPr/>
            </p:nvGrpSpPr>
            <p:grpSpPr>
              <a:xfrm>
                <a:off x="6040" y="2551"/>
                <a:ext cx="1638" cy="1638"/>
                <a:chOff x="5449" y="5081"/>
                <a:chExt cx="1638" cy="1638"/>
              </a:xfrm>
            </p:grpSpPr>
            <p:sp>
              <p:nvSpPr>
                <p:cNvPr id="36" name="椭圆 35"/>
                <p:cNvSpPr/>
                <p:nvPr/>
              </p:nvSpPr>
              <p:spPr>
                <a:xfrm>
                  <a:off x="5449" y="5081"/>
                  <a:ext cx="1639" cy="1639"/>
                </a:xfrm>
                <a:prstGeom prst="ellipse">
                  <a:avLst/>
                </a:prstGeom>
                <a:gradFill>
                  <a:gsLst>
                    <a:gs pos="0">
                      <a:srgbClr val="096A69"/>
                    </a:gs>
                    <a:gs pos="79000">
                      <a:srgbClr val="053A3A"/>
                    </a:gs>
                  </a:gsLst>
                  <a:lin ang="2700000" scaled="0"/>
                </a:gradFill>
                <a:ln>
                  <a:noFill/>
                </a:ln>
                <a:effectLst>
                  <a:innerShdw blurRad="114300" dist="76200" dir="13500000">
                    <a:srgbClr val="11201D">
                      <a:alpha val="72000"/>
                    </a:srgbClr>
                  </a:inn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37" name="椭圆 36"/>
                <p:cNvSpPr/>
                <p:nvPr/>
              </p:nvSpPr>
              <p:spPr>
                <a:xfrm>
                  <a:off x="5449" y="5081"/>
                  <a:ext cx="1639" cy="1639"/>
                </a:xfrm>
                <a:prstGeom prst="ellipse">
                  <a:avLst/>
                </a:prstGeom>
                <a:gradFill>
                  <a:gsLst>
                    <a:gs pos="57000">
                      <a:srgbClr val="032121">
                        <a:alpha val="0"/>
                      </a:srgbClr>
                    </a:gs>
                    <a:gs pos="88000">
                      <a:srgbClr val="032121">
                        <a:alpha val="51000"/>
                      </a:srgbClr>
                    </a:gs>
                  </a:gsLst>
                  <a:path path="circle">
                    <a:fillToRect l="50000" t="50000" r="50000" b="50000"/>
                  </a:path>
                  <a:tileRect/>
                </a:gradFill>
                <a:ln w="222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grpSp>
            <p:nvGrpSpPr>
              <p:cNvPr id="38" name="组合 37"/>
              <p:cNvGrpSpPr/>
              <p:nvPr/>
            </p:nvGrpSpPr>
            <p:grpSpPr>
              <a:xfrm>
                <a:off x="6035" y="1930"/>
                <a:ext cx="1643" cy="1729"/>
                <a:chOff x="5850" y="1930"/>
                <a:chExt cx="1643" cy="1729"/>
              </a:xfrm>
            </p:grpSpPr>
            <p:grpSp>
              <p:nvGrpSpPr>
                <p:cNvPr id="39" name="组合 38"/>
                <p:cNvGrpSpPr/>
                <p:nvPr/>
              </p:nvGrpSpPr>
              <p:grpSpPr>
                <a:xfrm>
                  <a:off x="5855" y="2021"/>
                  <a:ext cx="1638" cy="1638"/>
                  <a:chOff x="4875" y="5420"/>
                  <a:chExt cx="1638" cy="1638"/>
                </a:xfrm>
              </p:grpSpPr>
              <p:sp>
                <p:nvSpPr>
                  <p:cNvPr id="40" name="椭圆 39"/>
                  <p:cNvSpPr/>
                  <p:nvPr/>
                </p:nvSpPr>
                <p:spPr>
                  <a:xfrm>
                    <a:off x="4875" y="5420"/>
                    <a:ext cx="1639" cy="1639"/>
                  </a:xfrm>
                  <a:prstGeom prst="ellipse">
                    <a:avLst/>
                  </a:prstGeom>
                  <a:gradFill>
                    <a:gsLst>
                      <a:gs pos="2000">
                        <a:srgbClr val="096A69"/>
                      </a:gs>
                      <a:gs pos="57000">
                        <a:srgbClr val="053A3A"/>
                      </a:gs>
                    </a:gsLst>
                    <a:lin ang="2700000" scaled="0"/>
                  </a:gradFill>
                  <a:ln>
                    <a:noFill/>
                  </a:ln>
                  <a:effectLst>
                    <a:outerShdw blurRad="266700" dist="228600" dir="2700000" algn="ctr" rotWithShape="0">
                      <a:srgbClr val="0F1314">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41" name="椭圆 40"/>
                  <p:cNvSpPr/>
                  <p:nvPr/>
                </p:nvSpPr>
                <p:spPr>
                  <a:xfrm>
                    <a:off x="4875" y="5420"/>
                    <a:ext cx="1639" cy="1639"/>
                  </a:xfrm>
                  <a:prstGeom prst="ellipse">
                    <a:avLst/>
                  </a:prstGeom>
                  <a:gradFill>
                    <a:gsLst>
                      <a:gs pos="2000">
                        <a:srgbClr val="096A69"/>
                      </a:gs>
                      <a:gs pos="57000">
                        <a:srgbClr val="053A3A"/>
                      </a:gs>
                    </a:gsLst>
                    <a:lin ang="2700000" scaled="0"/>
                  </a:gradFill>
                  <a:ln>
                    <a:noFill/>
                  </a:ln>
                  <a:effectLst>
                    <a:outerShdw blurRad="190500" dist="152400" dir="13500000" algn="ctr" rotWithShape="0">
                      <a:srgbClr val="096A69">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sp>
                <p:nvSpPr>
                  <p:cNvPr id="42" name="椭圆 41"/>
                  <p:cNvSpPr/>
                  <p:nvPr/>
                </p:nvSpPr>
                <p:spPr>
                  <a:xfrm>
                    <a:off x="4875" y="5420"/>
                    <a:ext cx="1639" cy="1639"/>
                  </a:xfrm>
                  <a:prstGeom prst="ellipse">
                    <a:avLst/>
                  </a:prstGeom>
                  <a:gradFill>
                    <a:gsLst>
                      <a:gs pos="100000">
                        <a:srgbClr val="096A69"/>
                      </a:gs>
                      <a:gs pos="14000">
                        <a:srgbClr val="053736"/>
                      </a:gs>
                    </a:gsLst>
                    <a:lin ang="2700000" scaled="0"/>
                  </a:gradFill>
                  <a:ln w="22225">
                    <a:gradFill>
                      <a:gsLst>
                        <a:gs pos="0">
                          <a:srgbClr val="D2AC64"/>
                        </a:gs>
                        <a:gs pos="77000">
                          <a:srgbClr val="6C5E42"/>
                        </a:gs>
                      </a:gsLst>
                      <a:lin ang="27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600">
                      <a:latin typeface="汉仪旗黑-55简" panose="00020600040101010101" charset="-128"/>
                      <a:ea typeface="汉仪旗黑-55简" panose="00020600040101010101" charset="-128"/>
                      <a:cs typeface="汉仪旗黑-55简" panose="00020600040101010101" charset="-128"/>
                      <a:sym typeface="汉仪旗黑-55简" panose="00020600040101010101" charset="-128"/>
                    </a:endParaRPr>
                  </a:p>
                </p:txBody>
              </p:sp>
            </p:grpSp>
            <p:sp>
              <p:nvSpPr>
                <p:cNvPr id="43" name="文本框 42"/>
                <p:cNvSpPr txBox="1"/>
                <p:nvPr/>
              </p:nvSpPr>
              <p:spPr>
                <a:xfrm>
                  <a:off x="5850" y="1930"/>
                  <a:ext cx="1508" cy="1701"/>
                </a:xfrm>
                <a:prstGeom prst="rect">
                  <a:avLst/>
                </a:prstGeom>
                <a:noFill/>
              </p:spPr>
              <p:txBody>
                <a:bodyPr vert="horz" wrap="square" rtlCol="0">
                  <a:spAutoFit/>
                </a:bodyPr>
                <a:lstStyle/>
                <a:p>
                  <a:pPr lvl="0" algn="ctr">
                    <a:buClrTx/>
                    <a:buSzTx/>
                    <a:buFontTx/>
                  </a:pPr>
                  <a:r>
                    <a:rPr lang="zh-CN" altLang="en-US" sz="8800" spc="-500">
                      <a:gradFill>
                        <a:gsLst>
                          <a:gs pos="0">
                            <a:srgbClr val="DEB788"/>
                          </a:gs>
                          <a:gs pos="100000">
                            <a:srgbClr val="F4E1C2"/>
                          </a:gs>
                        </a:gsLst>
                        <a:lin ang="18900000" scaled="0"/>
                      </a:gradFill>
                      <a:effectLst>
                        <a:outerShdw blurRad="38100" dist="63500" dir="2700000" algn="tl" rotWithShape="0">
                          <a:srgbClr val="042E2D">
                            <a:alpha val="71000"/>
                          </a:srgbClr>
                        </a:outerShdw>
                      </a:effectLst>
                      <a:latin typeface="汉仪劲楷简" panose="00020600040101010101" charset="-122"/>
                      <a:ea typeface="汉仪劲楷简" panose="00020600040101010101" charset="-122"/>
                      <a:cs typeface="汉仪旗黑-55简" panose="00020600040101010101" charset="-128"/>
                      <a:sym typeface="汉仪旗黑-55简" panose="00020600040101010101" charset="-128"/>
                    </a:rPr>
                    <a:t>贰</a:t>
                  </a:r>
                </a:p>
              </p:txBody>
            </p:sp>
          </p:grpSp>
        </p:grpSp>
      </p:gr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397f8b9c-c4f3-4062-a343-7ad42aa60042"/>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汉仪旗黑-55简"/>
        <a:ea typeface="汉仪旗黑-55简"/>
        <a:cs typeface=""/>
      </a:majorFont>
      <a:minorFont>
        <a:latin typeface="汉仪旗黑-55简"/>
        <a:ea typeface="汉仪旗黑-55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汉仪旗黑-55简"/>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旗黑-55简"/>
        <a:ea typeface=""/>
        <a:cs typeface=""/>
        <a:font script="Jpan" typeface="ＭＳ Ｐゴシック"/>
        <a:font script="Hang" typeface="맑은 고딕"/>
        <a:font script="Hans" typeface="汉仪旗黑-55简"/>
        <a:font script="Hant" typeface="新細明體"/>
        <a:font script="Arab" typeface="汉仪旗黑-55简"/>
        <a:font script="Hebr" typeface="汉仪旗黑-55简"/>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旗黑-55简"/>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汉仪旗黑-55简"/>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旗黑-55简"/>
        <a:ea typeface=""/>
        <a:cs typeface=""/>
        <a:font script="Jpan" typeface="ＭＳ Ｐゴシック"/>
        <a:font script="Hang" typeface="맑은 고딕"/>
        <a:font script="Hans" typeface="汉仪旗黑-55简"/>
        <a:font script="Hant" typeface="新細明體"/>
        <a:font script="Arab" typeface="汉仪旗黑-55简"/>
        <a:font script="Hebr" typeface="汉仪旗黑-55简"/>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旗黑-55简"/>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519</TotalTime>
  <Words>2636</Words>
  <Application>Microsoft Office PowerPoint</Application>
  <PresentationFormat>宽屏</PresentationFormat>
  <Paragraphs>178</Paragraphs>
  <Slides>24</Slides>
  <Notes>9</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24</vt:i4>
      </vt:variant>
    </vt:vector>
  </HeadingPairs>
  <TitlesOfParts>
    <vt:vector size="29" baseType="lpstr">
      <vt:lpstr>Wingdings</vt:lpstr>
      <vt:lpstr>汉仪劲楷简</vt:lpstr>
      <vt:lpstr>Arial</vt:lpstr>
      <vt:lpstr>汉仪旗黑-55简</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谭 航</cp:lastModifiedBy>
  <cp:revision>648</cp:revision>
  <dcterms:created xsi:type="dcterms:W3CDTF">2019-06-19T02:08:00Z</dcterms:created>
  <dcterms:modified xsi:type="dcterms:W3CDTF">2023-04-10T23:35:44Z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2052-11.1.0.14036</vt:lpwstr>
  </property>
  <property fmtid="{D5CDD505-2E9C-101B-9397-08002B2CF9AE}" pid="3" name="ICV">
    <vt:lpwstr>B1718932E61D4B3484F292F351B55B10_11</vt:lpwstr>
  </property>
  <property fmtid="{D5CDD505-2E9C-101B-9397-08002B2CF9AE}" pid="4" name="KSOTemplateUUID">
    <vt:lpwstr>v1.0_mb_5LKbDh5sPLe9Mavz5FN3CA==</vt:lpwstr>
  </property>
</Properties>
</file>